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771" r:id="rId2"/>
    <p:sldId id="581" r:id="rId3"/>
    <p:sldId id="866" r:id="rId4"/>
    <p:sldId id="985" r:id="rId5"/>
    <p:sldId id="735" r:id="rId6"/>
    <p:sldId id="946" r:id="rId7"/>
    <p:sldId id="743" r:id="rId8"/>
    <p:sldId id="944" r:id="rId9"/>
    <p:sldId id="947" r:id="rId10"/>
    <p:sldId id="836" r:id="rId11"/>
    <p:sldId id="856" r:id="rId12"/>
    <p:sldId id="857" r:id="rId13"/>
    <p:sldId id="858" r:id="rId14"/>
    <p:sldId id="859" r:id="rId15"/>
    <p:sldId id="860" r:id="rId16"/>
    <p:sldId id="950" r:id="rId17"/>
    <p:sldId id="951" r:id="rId18"/>
    <p:sldId id="952" r:id="rId19"/>
    <p:sldId id="862" r:id="rId20"/>
    <p:sldId id="861" r:id="rId21"/>
    <p:sldId id="863" r:id="rId22"/>
    <p:sldId id="864" r:id="rId23"/>
    <p:sldId id="953" r:id="rId24"/>
    <p:sldId id="924" r:id="rId25"/>
    <p:sldId id="915" r:id="rId26"/>
    <p:sldId id="969" r:id="rId27"/>
    <p:sldId id="970" r:id="rId28"/>
    <p:sldId id="990" r:id="rId29"/>
    <p:sldId id="991" r:id="rId30"/>
    <p:sldId id="992" r:id="rId31"/>
    <p:sldId id="993" r:id="rId32"/>
    <p:sldId id="994" r:id="rId33"/>
    <p:sldId id="995" r:id="rId34"/>
    <p:sldId id="996" r:id="rId35"/>
    <p:sldId id="997" r:id="rId36"/>
    <p:sldId id="998" r:id="rId37"/>
    <p:sldId id="1002" r:id="rId38"/>
    <p:sldId id="875" r:id="rId39"/>
    <p:sldId id="874" r:id="rId40"/>
    <p:sldId id="1004" r:id="rId41"/>
    <p:sldId id="1009" r:id="rId42"/>
    <p:sldId id="1008" r:id="rId43"/>
    <p:sldId id="883" r:id="rId44"/>
    <p:sldId id="1010" r:id="rId45"/>
    <p:sldId id="1013" r:id="rId46"/>
    <p:sldId id="1014" r:id="rId47"/>
    <p:sldId id="1015" r:id="rId48"/>
    <p:sldId id="1016" r:id="rId49"/>
    <p:sldId id="1017" r:id="rId50"/>
    <p:sldId id="1018" r:id="rId51"/>
    <p:sldId id="1011" r:id="rId52"/>
  </p:sldIdLst>
  <p:sldSz cx="9144000" cy="5143500" type="screen16x9"/>
  <p:notesSz cx="7104063" cy="10234613"/>
  <p:defaultTextStyle>
    <a:defPPr>
      <a:defRPr lang="ko-KR"/>
    </a:defPPr>
    <a:lvl1pPr marL="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1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98F0680-0DB8-4D01-966D-86D3B1364D7D}">
          <p14:sldIdLst>
            <p14:sldId id="771"/>
            <p14:sldId id="581"/>
            <p14:sldId id="866"/>
            <p14:sldId id="985"/>
            <p14:sldId id="735"/>
            <p14:sldId id="946"/>
            <p14:sldId id="743"/>
            <p14:sldId id="944"/>
            <p14:sldId id="947"/>
            <p14:sldId id="836"/>
            <p14:sldId id="856"/>
            <p14:sldId id="857"/>
            <p14:sldId id="858"/>
            <p14:sldId id="859"/>
            <p14:sldId id="860"/>
            <p14:sldId id="950"/>
            <p14:sldId id="951"/>
            <p14:sldId id="952"/>
            <p14:sldId id="862"/>
            <p14:sldId id="861"/>
            <p14:sldId id="863"/>
            <p14:sldId id="864"/>
            <p14:sldId id="953"/>
            <p14:sldId id="924"/>
            <p14:sldId id="915"/>
            <p14:sldId id="969"/>
            <p14:sldId id="970"/>
            <p14:sldId id="990"/>
            <p14:sldId id="991"/>
            <p14:sldId id="992"/>
            <p14:sldId id="993"/>
            <p14:sldId id="994"/>
            <p14:sldId id="995"/>
            <p14:sldId id="996"/>
            <p14:sldId id="997"/>
            <p14:sldId id="998"/>
            <p14:sldId id="1002"/>
            <p14:sldId id="875"/>
            <p14:sldId id="874"/>
            <p14:sldId id="1004"/>
            <p14:sldId id="1009"/>
            <p14:sldId id="1008"/>
            <p14:sldId id="883"/>
            <p14:sldId id="1010"/>
            <p14:sldId id="1013"/>
            <p14:sldId id="1014"/>
            <p14:sldId id="1015"/>
            <p14:sldId id="1016"/>
            <p14:sldId id="1017"/>
            <p14:sldId id="1018"/>
            <p14:sldId id="1011"/>
          </p14:sldIdLst>
        </p14:section>
        <p14:section name="제목 없는 구역" id="{445DA8E0-A233-44D3-A3AF-39C41641A7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3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orient="horz" pos="3117" userDrawn="1">
          <p15:clr>
            <a:srgbClr val="A4A3A4"/>
          </p15:clr>
        </p15:guide>
        <p15:guide id="6" orient="horz" pos="486" userDrawn="1">
          <p15:clr>
            <a:srgbClr val="A4A3A4"/>
          </p15:clr>
        </p15:guide>
        <p15:guide id="7" pos="385" userDrawn="1">
          <p15:clr>
            <a:srgbClr val="A4A3A4"/>
          </p15:clr>
        </p15:guide>
        <p15:guide id="8" pos="975" userDrawn="1">
          <p15:clr>
            <a:srgbClr val="A4A3A4"/>
          </p15:clr>
        </p15:guide>
        <p15:guide id="9" pos="1066" userDrawn="1">
          <p15:clr>
            <a:srgbClr val="A4A3A4"/>
          </p15:clr>
        </p15:guide>
        <p15:guide id="10" orient="horz" pos="8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BDBDB"/>
    <a:srgbClr val="6192AB"/>
    <a:srgbClr val="98B8C8"/>
    <a:srgbClr val="FF0000"/>
    <a:srgbClr val="777777"/>
    <a:srgbClr val="B0B0B0"/>
    <a:srgbClr val="808080"/>
    <a:srgbClr val="5B9BD5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6433" autoAdjust="0"/>
  </p:normalViewPr>
  <p:slideViewPr>
    <p:cSldViewPr>
      <p:cViewPr varScale="1">
        <p:scale>
          <a:sx n="151" d="100"/>
          <a:sy n="151" d="100"/>
        </p:scale>
        <p:origin x="336" y="108"/>
      </p:cViewPr>
      <p:guideLst>
        <p:guide orient="horz" pos="2935"/>
        <p:guide pos="2880"/>
        <p:guide pos="340"/>
        <p:guide pos="5420"/>
        <p:guide orient="horz" pos="3117"/>
        <p:guide orient="horz" pos="486"/>
        <p:guide pos="385"/>
        <p:guide pos="975"/>
        <p:guide pos="1066"/>
        <p:guide orient="horz" pos="8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9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4267" y="0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/>
          <a:lstStyle>
            <a:lvl1pPr algn="r">
              <a:defRPr sz="1200"/>
            </a:lvl1pPr>
          </a:lstStyle>
          <a:p>
            <a:fld id="{065C033B-DA66-4D23-BE61-A55110DBD994}" type="datetimeFigureOut">
              <a:rPr lang="ko-KR" altLang="en-US" smtClean="0"/>
              <a:t>25-09-11(Thu)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1095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4267" y="9721095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 anchor="b"/>
          <a:lstStyle>
            <a:lvl1pPr algn="r">
              <a:defRPr sz="1200"/>
            </a:lvl1pPr>
          </a:lstStyle>
          <a:p>
            <a:fld id="{9BA25A51-1C0F-4ACC-A67D-04228EFCCE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924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4267" y="0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/>
          <a:lstStyle>
            <a:lvl1pPr algn="r">
              <a:defRPr sz="1200"/>
            </a:lvl1pPr>
          </a:lstStyle>
          <a:p>
            <a:fld id="{69DD2741-BEB6-4ACF-A3EF-16385C02AECF}" type="datetimeFigureOut">
              <a:rPr lang="ko-KR" altLang="en-US" smtClean="0"/>
              <a:t>25-09-11(Thu)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2038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09" tIns="47005" rIns="94009" bIns="47005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1228" y="4925550"/>
            <a:ext cx="5683250" cy="4030143"/>
          </a:xfrm>
          <a:prstGeom prst="rect">
            <a:avLst/>
          </a:prstGeom>
        </p:spPr>
        <p:txBody>
          <a:bodyPr vert="horz" lIns="94009" tIns="47005" rIns="94009" bIns="47005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095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4267" y="9721095"/>
            <a:ext cx="3078153" cy="513518"/>
          </a:xfrm>
          <a:prstGeom prst="rect">
            <a:avLst/>
          </a:prstGeom>
        </p:spPr>
        <p:txBody>
          <a:bodyPr vert="horz" lIns="94009" tIns="47005" rIns="94009" bIns="47005" rtlCol="0" anchor="b"/>
          <a:lstStyle>
            <a:lvl1pPr algn="r">
              <a:defRPr sz="1200"/>
            </a:lvl1pPr>
          </a:lstStyle>
          <a:p>
            <a:fld id="{386F1C93-E48A-4E4B-AF80-F4A75D29B9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21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39775" y="1169988"/>
            <a:ext cx="5616575" cy="31591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D15A1-51B0-4DD5-9729-BCA57AEC7C92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5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F1C93-E48A-4E4B-AF80-F4A75D29B96F}" type="slidenum">
              <a:rPr lang="ko-KR" altLang="en-US" smtClean="0"/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346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8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5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23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1"/>
            <a:ext cx="9144000" cy="277874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9387-1499-43B8-9507-3C499AE8255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46" y="140820"/>
            <a:ext cx="1489426" cy="4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13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4" y="108001"/>
            <a:ext cx="1100974" cy="298138"/>
          </a:xfrm>
          <a:prstGeom prst="rect">
            <a:avLst/>
          </a:prstGeom>
        </p:spPr>
      </p:pic>
      <p:grpSp>
        <p:nvGrpSpPr>
          <p:cNvPr id="14" name="그룹 13"/>
          <p:cNvGrpSpPr/>
          <p:nvPr userDrawn="1"/>
        </p:nvGrpSpPr>
        <p:grpSpPr>
          <a:xfrm>
            <a:off x="-108520" y="-51853"/>
            <a:ext cx="9181306" cy="5195353"/>
            <a:chOff x="-288826" y="567227"/>
            <a:chExt cx="9181306" cy="5195353"/>
          </a:xfrm>
        </p:grpSpPr>
        <p:grpSp>
          <p:nvGrpSpPr>
            <p:cNvPr id="12" name="그룹 11"/>
            <p:cNvGrpSpPr/>
            <p:nvPr userDrawn="1"/>
          </p:nvGrpSpPr>
          <p:grpSpPr>
            <a:xfrm>
              <a:off x="-288826" y="567227"/>
              <a:ext cx="9109298" cy="5195353"/>
              <a:chOff x="-690092" y="1558249"/>
              <a:chExt cx="9109298" cy="5195353"/>
            </a:xfrm>
          </p:grpSpPr>
          <p:pic>
            <p:nvPicPr>
              <p:cNvPr id="7" name="그림 6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0092" y="1558249"/>
                <a:ext cx="9109298" cy="5195353"/>
              </a:xfrm>
              <a:prstGeom prst="rect">
                <a:avLst/>
              </a:prstGeom>
            </p:spPr>
          </p:pic>
          <p:sp>
            <p:nvSpPr>
              <p:cNvPr id="11" name="직사각형 10"/>
              <p:cNvSpPr/>
              <p:nvPr userDrawn="1"/>
            </p:nvSpPr>
            <p:spPr>
              <a:xfrm>
                <a:off x="5574604" y="5573625"/>
                <a:ext cx="2448272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" name="직사각형 12"/>
            <p:cNvSpPr/>
            <p:nvPr userDrawn="1"/>
          </p:nvSpPr>
          <p:spPr>
            <a:xfrm>
              <a:off x="6012160" y="4155926"/>
              <a:ext cx="2880320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1840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8" y="0"/>
            <a:ext cx="9109298" cy="5143500"/>
          </a:xfrm>
          <a:prstGeom prst="rect">
            <a:avLst/>
          </a:prstGeom>
        </p:spPr>
      </p:pic>
      <p:sp>
        <p:nvSpPr>
          <p:cNvPr id="8" name="슬라이드 번호 개체 틀 7"/>
          <p:cNvSpPr txBox="1">
            <a:spLocks/>
          </p:cNvSpPr>
          <p:nvPr userDrawn="1"/>
        </p:nvSpPr>
        <p:spPr>
          <a:xfrm>
            <a:off x="8049600" y="4829157"/>
            <a:ext cx="106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/>
          <a:p>
            <a:pPr marL="0" marR="0" lvl="0" indent="0" algn="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</a:t>
            </a:r>
            <a:fld id="{276F9387-1499-43B8-9507-3C499AE8255A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pPr marL="0" marR="0" lvl="0" indent="0" algn="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88A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14" y="108001"/>
            <a:ext cx="1280486" cy="298138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5967001" y="4124250"/>
            <a:ext cx="2673763" cy="67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20322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1289" cy="514349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13795" y="411510"/>
            <a:ext cx="799899" cy="43088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목 차</a:t>
            </a:r>
          </a:p>
        </p:txBody>
      </p:sp>
    </p:spTree>
    <p:extLst>
      <p:ext uri="{BB962C8B-B14F-4D97-AF65-F5344CB8AC3E}">
        <p14:creationId xmlns:p14="http://schemas.microsoft.com/office/powerpoint/2010/main" val="235384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1289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1"/>
            <a:ext cx="9141289" cy="5143499"/>
          </a:xfrm>
          <a:prstGeom prst="rect">
            <a:avLst/>
          </a:prstGeom>
        </p:spPr>
      </p:pic>
      <p:grpSp>
        <p:nvGrpSpPr>
          <p:cNvPr id="9" name="그룹 8"/>
          <p:cNvGrpSpPr/>
          <p:nvPr userDrawn="1"/>
        </p:nvGrpSpPr>
        <p:grpSpPr>
          <a:xfrm>
            <a:off x="645455" y="1275606"/>
            <a:ext cx="7853091" cy="782571"/>
            <a:chOff x="645455" y="1717816"/>
            <a:chExt cx="7853091" cy="782571"/>
          </a:xfrm>
        </p:grpSpPr>
        <p:sp>
          <p:nvSpPr>
            <p:cNvPr id="6" name="모서리가 둥근 직사각형 5"/>
            <p:cNvSpPr/>
            <p:nvPr userDrawn="1"/>
          </p:nvSpPr>
          <p:spPr>
            <a:xfrm>
              <a:off x="645455" y="1717816"/>
              <a:ext cx="7853091" cy="782571"/>
            </a:xfrm>
            <a:prstGeom prst="roundRect">
              <a:avLst>
                <a:gd name="adj" fmla="val 50000"/>
              </a:avLst>
            </a:prstGeom>
            <a:solidFill>
              <a:srgbClr val="3D5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 userDrawn="1"/>
          </p:nvSpPr>
          <p:spPr>
            <a:xfrm>
              <a:off x="750410" y="1818733"/>
              <a:ext cx="584846" cy="584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타원 7"/>
            <p:cNvSpPr/>
            <p:nvPr/>
          </p:nvSpPr>
          <p:spPr>
            <a:xfrm>
              <a:off x="755163" y="1826599"/>
              <a:ext cx="565004" cy="56500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73661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5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138500" y="159312"/>
            <a:ext cx="72418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ko-KR" altLang="en-US" sz="1800" b="1" spc="-1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defRPr>
            </a:lvl1pPr>
          </a:lstStyle>
          <a:p>
            <a:pPr marL="0" lvl="0"/>
            <a:r>
              <a:rPr lang="ko-KR" altLang="en-US"/>
              <a:t>슬라이드 제목을 입력하세요 </a:t>
            </a: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15" y="262328"/>
            <a:ext cx="1424865" cy="1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5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" y="1"/>
            <a:ext cx="9141291" cy="5143499"/>
          </a:xfrm>
          <a:prstGeom prst="rect">
            <a:avLst/>
          </a:prstGeom>
        </p:spPr>
      </p:pic>
      <p:grpSp>
        <p:nvGrpSpPr>
          <p:cNvPr id="3" name="그룹 2"/>
          <p:cNvGrpSpPr/>
          <p:nvPr userDrawn="1"/>
        </p:nvGrpSpPr>
        <p:grpSpPr>
          <a:xfrm>
            <a:off x="-36512" y="-23278"/>
            <a:ext cx="9109298" cy="5195353"/>
            <a:chOff x="-32394" y="17040"/>
            <a:chExt cx="9109298" cy="5195353"/>
          </a:xfrm>
        </p:grpSpPr>
        <p:pic>
          <p:nvPicPr>
            <p:cNvPr id="9" name="그림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394" y="17040"/>
              <a:ext cx="9109298" cy="5195353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 userDrawn="1"/>
          </p:nvSpPr>
          <p:spPr>
            <a:xfrm>
              <a:off x="6300192" y="4299942"/>
              <a:ext cx="237626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10" y="195486"/>
            <a:ext cx="1136470" cy="298138"/>
          </a:xfrm>
          <a:prstGeom prst="rect">
            <a:avLst/>
          </a:prstGeom>
        </p:spPr>
      </p:pic>
      <p:sp>
        <p:nvSpPr>
          <p:cNvPr id="11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138500" y="159312"/>
            <a:ext cx="72418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lang="ko-KR" altLang="en-US" sz="1800" b="1" spc="-100" baseline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defRPr>
            </a:lvl1pPr>
          </a:lstStyle>
          <a:p>
            <a:pPr marL="0" lvl="0"/>
            <a:r>
              <a:rPr lang="ko-KR" altLang="en-US"/>
              <a:t>슬라이드 제목을 입력하세요 </a:t>
            </a:r>
          </a:p>
        </p:txBody>
      </p:sp>
      <p:sp>
        <p:nvSpPr>
          <p:cNvPr id="12" name="슬라이드 번호 개체 틀 7"/>
          <p:cNvSpPr txBox="1">
            <a:spLocks/>
          </p:cNvSpPr>
          <p:nvPr userDrawn="1"/>
        </p:nvSpPr>
        <p:spPr>
          <a:xfrm>
            <a:off x="8107551" y="4891373"/>
            <a:ext cx="106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/>
          <a:p>
            <a:pPr marL="0" marR="0" lvl="0" indent="0" algn="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 </a:t>
            </a:r>
            <a:fld id="{276F9387-1499-43B8-9507-3C499AE8255A}" type="slidenum">
              <a:rPr kumimoji="0" lang="ko-K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pPr marL="0" marR="0" lvl="0" indent="0" algn="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srgbClr val="00488A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-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488A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6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" y="0"/>
            <a:ext cx="914128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664F-3487-4165-8EA8-72C6C40403AF}" type="datetimeFigureOut">
              <a:rPr lang="ko-KR" altLang="en-US" smtClean="0"/>
              <a:t>25-09-11(Thu)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BC03-4AC7-4EDB-AB2F-CA61F28D4A2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5" name="모서리가 둥근 직사각형 10"/>
          <p:cNvSpPr/>
          <p:nvPr userDrawn="1"/>
        </p:nvSpPr>
        <p:spPr>
          <a:xfrm>
            <a:off x="-16793" y="-8882"/>
            <a:ext cx="9160794" cy="492400"/>
          </a:xfrm>
          <a:custGeom>
            <a:avLst/>
            <a:gdLst/>
            <a:ahLst/>
            <a:cxnLst/>
            <a:rect l="l" t="t" r="r" b="b"/>
            <a:pathLst>
              <a:path w="9160794" h="492400">
                <a:moveTo>
                  <a:pt x="0" y="0"/>
                </a:moveTo>
                <a:lnTo>
                  <a:pt x="9160794" y="0"/>
                </a:lnTo>
                <a:lnTo>
                  <a:pt x="9160794" y="62893"/>
                </a:lnTo>
                <a:lnTo>
                  <a:pt x="8044922" y="62696"/>
                </a:lnTo>
                <a:cubicBezTo>
                  <a:pt x="7936461" y="63820"/>
                  <a:pt x="7864896" y="59428"/>
                  <a:pt x="7799709" y="113084"/>
                </a:cubicBezTo>
                <a:cubicBezTo>
                  <a:pt x="7671394" y="184656"/>
                  <a:pt x="7759626" y="462976"/>
                  <a:pt x="7275035" y="492124"/>
                </a:cubicBezTo>
                <a:lnTo>
                  <a:pt x="0" y="492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0" rIns="91368" bIns="4568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pattFill prst="dkDn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0" rIns="91368" bIns="4568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65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912870" y="654108"/>
            <a:ext cx="8231131" cy="0"/>
          </a:xfrm>
          <a:prstGeom prst="line">
            <a:avLst/>
          </a:prstGeom>
          <a:ln w="25400">
            <a:solidFill>
              <a:srgbClr val="95B3D7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제목 4"/>
          <p:cNvSpPr>
            <a:spLocks noGrp="1"/>
          </p:cNvSpPr>
          <p:nvPr>
            <p:ph type="title"/>
          </p:nvPr>
        </p:nvSpPr>
        <p:spPr>
          <a:xfrm>
            <a:off x="971600" y="259984"/>
            <a:ext cx="7704856" cy="367550"/>
          </a:xfrm>
        </p:spPr>
        <p:txBody>
          <a:bodyPr>
            <a:normAutofit/>
          </a:bodyPr>
          <a:lstStyle>
            <a:lvl1pPr algn="r">
              <a:defRPr sz="1500">
                <a:solidFill>
                  <a:srgbClr val="0000CC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539751" y="897732"/>
            <a:ext cx="8208963" cy="16740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buNone/>
              <a:defRPr sz="1500" b="1" i="0" baseline="0">
                <a:latin typeface="맑은 고딕" pitchFamily="50" charset="-127"/>
              </a:defRPr>
            </a:lvl1pPr>
            <a:lvl2pPr marL="200025" indent="0"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endParaRPr lang="ko-KR" altLang="en-US" dirty="0"/>
          </a:p>
        </p:txBody>
      </p:sp>
      <p:sp>
        <p:nvSpPr>
          <p:cNvPr id="8" name="텍스트 개체 틀 6"/>
          <p:cNvSpPr>
            <a:spLocks noGrp="1"/>
          </p:cNvSpPr>
          <p:nvPr>
            <p:ph type="body" sz="quarter" idx="11"/>
          </p:nvPr>
        </p:nvSpPr>
        <p:spPr>
          <a:xfrm>
            <a:off x="539553" y="2733768"/>
            <a:ext cx="8208963" cy="1998222"/>
          </a:xfrm>
        </p:spPr>
        <p:txBody>
          <a:bodyPr>
            <a:normAutofit/>
          </a:bodyPr>
          <a:lstStyle>
            <a:lvl1pPr>
              <a:buNone/>
              <a:defRPr sz="1500" b="1" i="0" baseline="0">
                <a:latin typeface="맑은 고딕" pitchFamily="50" charset="-127"/>
              </a:defRPr>
            </a:lvl1pPr>
            <a:lvl2pPr marL="200025" indent="0"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endParaRPr lang="ko-KR" altLang="en-US" dirty="0"/>
          </a:p>
        </p:txBody>
      </p:sp>
      <p:pic>
        <p:nvPicPr>
          <p:cNvPr id="90114" name="Picture 2" descr="C:\Users\user\Desktop\기본 CI 결합 jpg 양식\기본 CI 결합 jpg 양식\시그니처(좌우)-서브 국문 +영문 A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42" y="4860448"/>
            <a:ext cx="1691258" cy="28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기본 CI 결합 jpg 양식\CI_png_승안원 로고 - 배경이 투명한 것\CI 심볼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5596"/>
            <a:ext cx="877373" cy="53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9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862E3-C237-4174-BBBD-0B57B57FDD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705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65" r:id="rId4"/>
    <p:sldLayoutId id="2147483662" r:id="rId5"/>
    <p:sldLayoutId id="2147483672" r:id="rId6"/>
    <p:sldLayoutId id="2147483664" r:id="rId7"/>
    <p:sldLayoutId id="2147483667" r:id="rId8"/>
    <p:sldLayoutId id="2147483668" r:id="rId9"/>
    <p:sldLayoutId id="2147483673" r:id="rId10"/>
    <p:sldLayoutId id="2147483671" r:id="rId11"/>
    <p:sldLayoutId id="2147483674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&#46041;&#50689;&#49345;/CCTV(&#51064;&#52380;%20&#47215;&#45936;&#47560;&#53944;%20&#50672;&#49688;&#51216;%20&#47924;&#48729;&#50892;&#53356;).avi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1525538"/>
            <a:ext cx="90010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sz="4400" b="1" spc="-2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rPr>
              <a:t>승강기 작업자 사고 사례 및 예방대책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67894"/>
            <a:ext cx="2765618" cy="775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5033" y="2517744"/>
            <a:ext cx="2826494" cy="4345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b="1" spc="-2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355383"/>
                    </a:gs>
                  </a:gsLst>
                  <a:lin ang="2700000" scaled="1"/>
                </a:gradFill>
              </a:rPr>
              <a:t>사고조사단   사고조사실</a:t>
            </a:r>
            <a:endParaRPr lang="en-US" altLang="ko-KR" sz="2000" b="1" spc="-2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rgbClr val="355383"/>
                  </a:gs>
                </a:gsLst>
                <a:lin ang="2700000" scaled="1"/>
              </a:gradFill>
            </a:endParaRPr>
          </a:p>
        </p:txBody>
      </p:sp>
      <p:cxnSp>
        <p:nvCxnSpPr>
          <p:cNvPr id="14" name="직선 연결선 13"/>
          <p:cNvCxnSpPr>
            <a:cxnSpLocks/>
          </p:cNvCxnSpPr>
          <p:nvPr/>
        </p:nvCxnSpPr>
        <p:spPr>
          <a:xfrm flipV="1">
            <a:off x="395536" y="2288143"/>
            <a:ext cx="8424936" cy="4493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DAD4B17C-6FC3-4B90-9AA2-41D80C76F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23478"/>
            <a:ext cx="1872208" cy="8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25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18" name="모서리가 둥근 직사각형 13">
            <a:extLst>
              <a:ext uri="{FF2B5EF4-FFF2-40B4-BE49-F238E27FC236}">
                <a16:creationId xmlns:a16="http://schemas.microsoft.com/office/drawing/2014/main" id="{70A8D3B5-382C-4CD2-ACE7-EA9B248EAF71}"/>
              </a:ext>
            </a:extLst>
          </p:cNvPr>
          <p:cNvSpPr/>
          <p:nvPr/>
        </p:nvSpPr>
        <p:spPr>
          <a:xfrm>
            <a:off x="2339752" y="843558"/>
            <a:ext cx="4320480" cy="36930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Y중고딕"/>
              <a:cs typeface="+mn-cs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C4DF7A4-B7A2-419E-BB91-430A2589C058}"/>
              </a:ext>
            </a:extLst>
          </p:cNvPr>
          <p:cNvSpPr/>
          <p:nvPr/>
        </p:nvSpPr>
        <p:spPr>
          <a:xfrm>
            <a:off x="2484260" y="864855"/>
            <a:ext cx="4043094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승강기 보유대수 및 사고건수 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(20</a:t>
            </a: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년 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~ 24</a:t>
            </a: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년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)</a:t>
            </a:r>
            <a:endParaRPr kumimoji="0" lang="ko-KR" altLang="en-US" sz="1600" b="0" i="0" u="none" strike="noStrike" kern="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헤드라인M"/>
              <a:ea typeface="HY헤드라인M"/>
              <a:sym typeface="Wingdings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1BD8DF-D241-48F5-B702-EA22EE021FF2}"/>
              </a:ext>
            </a:extLst>
          </p:cNvPr>
          <p:cNvSpPr txBox="1"/>
          <p:nvPr/>
        </p:nvSpPr>
        <p:spPr>
          <a:xfrm>
            <a:off x="6876256" y="1216809"/>
            <a:ext cx="112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b="1" dirty="0"/>
              <a:t>단위 </a:t>
            </a:r>
            <a:r>
              <a:rPr lang="en-US" altLang="ko-KR" sz="1100" b="1" dirty="0"/>
              <a:t>: </a:t>
            </a:r>
            <a:r>
              <a:rPr lang="ko-KR" altLang="en-US" sz="1100" b="1" dirty="0"/>
              <a:t>건</a:t>
            </a:r>
            <a:r>
              <a:rPr lang="en-US" altLang="ko-KR" sz="1100" b="1" dirty="0"/>
              <a:t>, </a:t>
            </a:r>
            <a:r>
              <a:rPr lang="ko-KR" altLang="en-US" sz="1100" b="1" dirty="0"/>
              <a:t>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583E33C-2C32-449C-835E-4412FBDEB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3" y="1478419"/>
            <a:ext cx="6740653" cy="32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771800" y="843558"/>
            <a:ext cx="345638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510154" y="3389613"/>
              <a:ext cx="948820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사고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종류별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6A4F50E0-1660-45BE-B021-4DFFC40B3578}"/>
              </a:ext>
            </a:extLst>
          </p:cNvPr>
          <p:cNvGrpSpPr/>
          <p:nvPr/>
        </p:nvGrpSpPr>
        <p:grpSpPr>
          <a:xfrm>
            <a:off x="1136352" y="1347614"/>
            <a:ext cx="6871295" cy="3042065"/>
            <a:chOff x="1136352" y="1347614"/>
            <a:chExt cx="6871295" cy="3042065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C482A27-C4A1-4CB2-8686-5034173A0783}"/>
                </a:ext>
              </a:extLst>
            </p:cNvPr>
            <p:cNvGrpSpPr/>
            <p:nvPr/>
          </p:nvGrpSpPr>
          <p:grpSpPr>
            <a:xfrm>
              <a:off x="1136352" y="1347614"/>
              <a:ext cx="6871295" cy="3042065"/>
              <a:chOff x="1136352" y="1347614"/>
              <a:chExt cx="6871295" cy="3042065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C79ABD86-CAE1-41F4-8360-8C71D3604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36352" y="1347614"/>
                <a:ext cx="6871295" cy="3042065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6A96EF-DC5C-4903-AF66-506B84F3AE95}"/>
                  </a:ext>
                </a:extLst>
              </p:cNvPr>
              <p:cNvSpPr txBox="1"/>
              <p:nvPr/>
            </p:nvSpPr>
            <p:spPr>
              <a:xfrm>
                <a:off x="2051720" y="2787774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55.3%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1FB135-4EBD-44BF-B579-C9DC09760552}"/>
                  </a:ext>
                </a:extLst>
              </p:cNvPr>
              <p:cNvSpPr txBox="1"/>
              <p:nvPr/>
            </p:nvSpPr>
            <p:spPr>
              <a:xfrm>
                <a:off x="3635896" y="3507854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14.9%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D0CCCE1-982C-48E0-8EBA-6EF0428A0B96}"/>
                  </a:ext>
                </a:extLst>
              </p:cNvPr>
              <p:cNvSpPr txBox="1"/>
              <p:nvPr/>
            </p:nvSpPr>
            <p:spPr>
              <a:xfrm>
                <a:off x="5220072" y="3219822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29.8%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A9CA9D-5B45-486C-8026-DF70666F3D07}"/>
                </a:ext>
              </a:extLst>
            </p:cNvPr>
            <p:cNvSpPr txBox="1"/>
            <p:nvPr/>
          </p:nvSpPr>
          <p:spPr>
            <a:xfrm>
              <a:off x="6882449" y="1347614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34F2638A-FC53-4370-9FD7-ECB4C19913D9}"/>
                </a:ext>
              </a:extLst>
            </p:cNvPr>
            <p:cNvSpPr/>
            <p:nvPr/>
          </p:nvSpPr>
          <p:spPr>
            <a:xfrm>
              <a:off x="2026320" y="1923678"/>
              <a:ext cx="792088" cy="204148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800" b="1" dirty="0"/>
                <a:t>55.3%</a:t>
              </a:r>
              <a:endParaRPr lang="ko-KR" altLang="en-US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373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771800" y="843558"/>
            <a:ext cx="345638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45694" y="3389613"/>
              <a:ext cx="107774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사고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건물용도별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DDBF220-8681-4CFF-ABAD-92489EEDC44F}"/>
              </a:ext>
            </a:extLst>
          </p:cNvPr>
          <p:cNvGrpSpPr/>
          <p:nvPr/>
        </p:nvGrpSpPr>
        <p:grpSpPr>
          <a:xfrm>
            <a:off x="864308" y="1419622"/>
            <a:ext cx="7415384" cy="3047943"/>
            <a:chOff x="864308" y="1419622"/>
            <a:chExt cx="7415384" cy="3047943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3C7B0E5-210E-4D35-829D-F0107F887334}"/>
                </a:ext>
              </a:extLst>
            </p:cNvPr>
            <p:cNvGrpSpPr/>
            <p:nvPr/>
          </p:nvGrpSpPr>
          <p:grpSpPr>
            <a:xfrm>
              <a:off x="864308" y="1491630"/>
              <a:ext cx="7415384" cy="2975935"/>
              <a:chOff x="864308" y="1491630"/>
              <a:chExt cx="7415384" cy="2975935"/>
            </a:xfrm>
          </p:grpSpPr>
          <p:pic>
            <p:nvPicPr>
              <p:cNvPr id="3" name="그림 2">
                <a:extLst>
                  <a:ext uri="{FF2B5EF4-FFF2-40B4-BE49-F238E27FC236}">
                    <a16:creationId xmlns:a16="http://schemas.microsoft.com/office/drawing/2014/main" id="{F753DE8B-4185-4614-A32F-E43AD66E3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4308" y="1491630"/>
                <a:ext cx="7415384" cy="297593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C35126-8BBA-4583-9E65-E46C8E4ACF17}"/>
                  </a:ext>
                </a:extLst>
              </p:cNvPr>
              <p:cNvSpPr txBox="1"/>
              <p:nvPr/>
            </p:nvSpPr>
            <p:spPr>
              <a:xfrm>
                <a:off x="1285208" y="3002813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31.9%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5FF6239-9CD5-4A18-B752-DC3D04A18013}"/>
                  </a:ext>
                </a:extLst>
              </p:cNvPr>
              <p:cNvSpPr txBox="1"/>
              <p:nvPr/>
            </p:nvSpPr>
            <p:spPr>
              <a:xfrm>
                <a:off x="1907704" y="3390260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>
                    <a:solidFill>
                      <a:schemeClr val="bg1"/>
                    </a:solidFill>
                  </a:rPr>
                  <a:t>14.9</a:t>
                </a:r>
                <a:r>
                  <a:rPr lang="en-US" altLang="ko-KR" sz="1100" b="1" dirty="0">
                    <a:solidFill>
                      <a:schemeClr val="bg1"/>
                    </a:solidFill>
                  </a:rPr>
                  <a:t>%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BC3644-5775-4149-9BE4-DB14265D211B}"/>
                  </a:ext>
                </a:extLst>
              </p:cNvPr>
              <p:cNvSpPr txBox="1"/>
              <p:nvPr/>
            </p:nvSpPr>
            <p:spPr>
              <a:xfrm>
                <a:off x="3178272" y="3521065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>
                    <a:solidFill>
                      <a:schemeClr val="bg1"/>
                    </a:solidFill>
                  </a:rPr>
                  <a:t>10.6%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08955C-9792-4A52-BD18-0AD5E86F932C}"/>
                  </a:ext>
                </a:extLst>
              </p:cNvPr>
              <p:cNvSpPr txBox="1"/>
              <p:nvPr/>
            </p:nvSpPr>
            <p:spPr>
              <a:xfrm>
                <a:off x="3812328" y="3462268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>
                    <a:solidFill>
                      <a:schemeClr val="bg1"/>
                    </a:solidFill>
                  </a:rPr>
                  <a:t>12.8%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6CFC9-936C-46F6-B94F-249121470945}"/>
                  </a:ext>
                </a:extLst>
              </p:cNvPr>
              <p:cNvSpPr txBox="1"/>
              <p:nvPr/>
            </p:nvSpPr>
            <p:spPr>
              <a:xfrm>
                <a:off x="5698552" y="3461546"/>
                <a:ext cx="72008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bg1"/>
                    </a:solidFill>
                  </a:rPr>
                  <a:t>12.8%</a:t>
                </a:r>
                <a:endParaRPr lang="ko-KR" altLang="en-US" sz="11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CF76D-75E2-47CC-8E71-B9AE245E8963}"/>
                </a:ext>
              </a:extLst>
            </p:cNvPr>
            <p:cNvSpPr txBox="1"/>
            <p:nvPr/>
          </p:nvSpPr>
          <p:spPr>
            <a:xfrm>
              <a:off x="7154494" y="1419622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F601B20-7045-4519-B73C-3F5224224E05}"/>
                </a:ext>
              </a:extLst>
            </p:cNvPr>
            <p:cNvSpPr/>
            <p:nvPr/>
          </p:nvSpPr>
          <p:spPr>
            <a:xfrm>
              <a:off x="1429224" y="2273300"/>
              <a:ext cx="432048" cy="16198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b="1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1C01A5-9A7B-4BA7-A0E9-1A087AE2E213}"/>
                </a:ext>
              </a:extLst>
            </p:cNvPr>
            <p:cNvSpPr txBox="1"/>
            <p:nvPr/>
          </p:nvSpPr>
          <p:spPr>
            <a:xfrm>
              <a:off x="1364112" y="2914395"/>
              <a:ext cx="673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31.9%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07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771800" y="843558"/>
            <a:ext cx="345638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45696" y="3389613"/>
              <a:ext cx="107774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사고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사고원인별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7D5EA80-825C-4CB6-A941-0B9622E442D6}"/>
              </a:ext>
            </a:extLst>
          </p:cNvPr>
          <p:cNvGrpSpPr/>
          <p:nvPr/>
        </p:nvGrpSpPr>
        <p:grpSpPr>
          <a:xfrm>
            <a:off x="755576" y="1504841"/>
            <a:ext cx="7684913" cy="3100943"/>
            <a:chOff x="755576" y="1504841"/>
            <a:chExt cx="7684913" cy="3100943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65DABBB7-BF1C-4245-A08E-55DA41F9D644}"/>
                </a:ext>
              </a:extLst>
            </p:cNvPr>
            <p:cNvGrpSpPr/>
            <p:nvPr/>
          </p:nvGrpSpPr>
          <p:grpSpPr>
            <a:xfrm>
              <a:off x="755576" y="1635646"/>
              <a:ext cx="7684913" cy="2970138"/>
              <a:chOff x="755576" y="1635646"/>
              <a:chExt cx="7684913" cy="2970138"/>
            </a:xfrm>
          </p:grpSpPr>
          <p:pic>
            <p:nvPicPr>
              <p:cNvPr id="2" name="그림 1">
                <a:extLst>
                  <a:ext uri="{FF2B5EF4-FFF2-40B4-BE49-F238E27FC236}">
                    <a16:creationId xmlns:a16="http://schemas.microsoft.com/office/drawing/2014/main" id="{4F6F23DB-7DB1-4CC5-899A-0F3C7B490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55576" y="1635646"/>
                <a:ext cx="7684913" cy="297013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6AB29C-F41B-4235-8520-EE18658134DA}"/>
                  </a:ext>
                </a:extLst>
              </p:cNvPr>
              <p:cNvSpPr txBox="1"/>
              <p:nvPr/>
            </p:nvSpPr>
            <p:spPr>
              <a:xfrm>
                <a:off x="1522088" y="3003798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53.2%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46ED0D3-F06D-4E72-B52C-4C463BF664A2}"/>
                  </a:ext>
                </a:extLst>
              </p:cNvPr>
              <p:cNvSpPr txBox="1"/>
              <p:nvPr/>
            </p:nvSpPr>
            <p:spPr>
              <a:xfrm>
                <a:off x="2699792" y="3651870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19.1%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47769D1-9F29-459B-81C2-81B053C55AC4}"/>
                  </a:ext>
                </a:extLst>
              </p:cNvPr>
              <p:cNvSpPr txBox="1"/>
              <p:nvPr/>
            </p:nvSpPr>
            <p:spPr>
              <a:xfrm>
                <a:off x="5063268" y="3821147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12.8%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995A7F0-7770-461E-AB57-1E56E841E99B}"/>
                  </a:ext>
                </a:extLst>
              </p:cNvPr>
              <p:cNvSpPr txBox="1"/>
              <p:nvPr/>
            </p:nvSpPr>
            <p:spPr>
              <a:xfrm>
                <a:off x="7418678" y="3730272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schemeClr val="bg1"/>
                    </a:solidFill>
                  </a:rPr>
                  <a:t>14.9%</a:t>
                </a:r>
                <a:endParaRPr lang="ko-KR" altLang="en-US" sz="16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04E4A8-0AE1-4CDD-92C5-A04773EB2241}"/>
                </a:ext>
              </a:extLst>
            </p:cNvPr>
            <p:cNvSpPr txBox="1"/>
            <p:nvPr/>
          </p:nvSpPr>
          <p:spPr>
            <a:xfrm>
              <a:off x="7263226" y="1504841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2EB317F8-B634-4483-9AC7-EDC9E61C00C1}"/>
                </a:ext>
              </a:extLst>
            </p:cNvPr>
            <p:cNvSpPr/>
            <p:nvPr/>
          </p:nvSpPr>
          <p:spPr>
            <a:xfrm>
              <a:off x="1506348" y="2235200"/>
              <a:ext cx="720080" cy="197766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53.2%</a:t>
              </a:r>
              <a:endParaRPr lang="ko-KR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640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771800" y="843558"/>
            <a:ext cx="345638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45697" y="3389613"/>
              <a:ext cx="1077742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사고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피해정도별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DFFC01F-5BCE-4406-86CC-4BB8F9181917}"/>
              </a:ext>
            </a:extLst>
          </p:cNvPr>
          <p:cNvGrpSpPr/>
          <p:nvPr/>
        </p:nvGrpSpPr>
        <p:grpSpPr>
          <a:xfrm>
            <a:off x="1331640" y="1419622"/>
            <a:ext cx="6813830" cy="3271570"/>
            <a:chOff x="1331640" y="1419622"/>
            <a:chExt cx="6813830" cy="327157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1B9D459-7093-4D61-9543-D88208C9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1504841"/>
              <a:ext cx="6752232" cy="318635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04E4A8-0AE1-4CDD-92C5-A04773EB2241}"/>
                </a:ext>
              </a:extLst>
            </p:cNvPr>
            <p:cNvSpPr txBox="1"/>
            <p:nvPr/>
          </p:nvSpPr>
          <p:spPr>
            <a:xfrm>
              <a:off x="7020272" y="1419622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명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50B09E-E92F-4E5A-BF39-C862C786F438}"/>
                </a:ext>
              </a:extLst>
            </p:cNvPr>
            <p:cNvSpPr txBox="1"/>
            <p:nvPr/>
          </p:nvSpPr>
          <p:spPr>
            <a:xfrm>
              <a:off x="4572000" y="386789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22.9%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1118577-93E1-493F-94D6-361D5EB1F740}"/>
                </a:ext>
              </a:extLst>
            </p:cNvPr>
            <p:cNvSpPr txBox="1"/>
            <p:nvPr/>
          </p:nvSpPr>
          <p:spPr>
            <a:xfrm>
              <a:off x="6660232" y="336383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77.1%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9D19581-E37D-4150-BF0F-851BDED47DD3}"/>
              </a:ext>
            </a:extLst>
          </p:cNvPr>
          <p:cNvSpPr txBox="1"/>
          <p:nvPr/>
        </p:nvSpPr>
        <p:spPr>
          <a:xfrm>
            <a:off x="2484105" y="3098016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</a:rPr>
              <a:t>100%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2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225D978D-558E-49AF-A138-852416F0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54" y="1491630"/>
            <a:ext cx="6084676" cy="3230137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627784" y="843558"/>
            <a:ext cx="381642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67345" y="3389613"/>
              <a:ext cx="1034448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lvl="1" algn="ctr" defTabSz="914400" latinLnBrk="0">
                <a:defRPr/>
              </a:pPr>
              <a:r>
                <a:rPr lang="ko-KR" altLang="en-US" sz="1600" kern="0" spc="-50" dirty="0">
                  <a:solidFill>
                    <a:schemeClr val="bg1"/>
                  </a:solidFill>
                  <a:latin typeface="HY헤드라인M"/>
                  <a:ea typeface="HY헤드라인M"/>
                  <a:sym typeface="Wingdings" pitchFamily="2" charset="2"/>
                </a:rPr>
                <a:t>중대한 사고 발생 현황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피해자구분별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lang="ko-KR" altLang="en-US" sz="1600" kern="0" spc="-50" dirty="0">
                <a:solidFill>
                  <a:srgbClr val="FFFF00"/>
                </a:solidFill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076C3B9-70CC-4929-AABB-041CDBF1C413}"/>
              </a:ext>
            </a:extLst>
          </p:cNvPr>
          <p:cNvGrpSpPr/>
          <p:nvPr/>
        </p:nvGrpSpPr>
        <p:grpSpPr>
          <a:xfrm>
            <a:off x="2687092" y="1525920"/>
            <a:ext cx="5098338" cy="2680528"/>
            <a:chOff x="2687092" y="1525920"/>
            <a:chExt cx="5098338" cy="26805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E5320C-B80F-407F-9E5B-8EFF2B06ED76}"/>
                </a:ext>
              </a:extLst>
            </p:cNvPr>
            <p:cNvSpPr txBox="1"/>
            <p:nvPr/>
          </p:nvSpPr>
          <p:spPr>
            <a:xfrm>
              <a:off x="2687092" y="300379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79.2%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832CB0-0EE2-4C66-A11E-388AE03053E3}"/>
                </a:ext>
              </a:extLst>
            </p:cNvPr>
            <p:cNvSpPr txBox="1"/>
            <p:nvPr/>
          </p:nvSpPr>
          <p:spPr>
            <a:xfrm>
              <a:off x="6372200" y="3867894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20.8%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0AD688-F94F-4693-B43A-5299A054B12C}"/>
                </a:ext>
              </a:extLst>
            </p:cNvPr>
            <p:cNvSpPr txBox="1"/>
            <p:nvPr/>
          </p:nvSpPr>
          <p:spPr>
            <a:xfrm>
              <a:off x="6660232" y="1525920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명</a:t>
              </a:r>
            </a:p>
          </p:txBody>
        </p:sp>
      </p:grp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7134BA2-A9D1-4D48-83DA-8F9660090E11}"/>
              </a:ext>
            </a:extLst>
          </p:cNvPr>
          <p:cNvSpPr/>
          <p:nvPr/>
        </p:nvSpPr>
        <p:spPr>
          <a:xfrm>
            <a:off x="2590752" y="1962150"/>
            <a:ext cx="901128" cy="239252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/>
              <a:t>79.2%</a:t>
            </a:r>
            <a:endParaRPr lang="ko-KR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6043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627784" y="843558"/>
            <a:ext cx="381642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70641" y="3389613"/>
              <a:ext cx="1027856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lvl="1" algn="ctr" defTabSz="914400" latinLnBrk="0">
                <a:defRPr/>
              </a:pPr>
              <a:r>
                <a:rPr lang="ko-KR" altLang="en-US" sz="1600" kern="0" spc="-50" dirty="0">
                  <a:solidFill>
                    <a:schemeClr val="bg1"/>
                  </a:solidFill>
                  <a:latin typeface="HY헤드라인M"/>
                  <a:ea typeface="HY헤드라인M"/>
                  <a:sym typeface="Wingdings" pitchFamily="2" charset="2"/>
                </a:rPr>
                <a:t>승강기 작업자 사고 현황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최근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5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년간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lang="ko-KR" altLang="en-US" sz="1600" kern="0" spc="-50" dirty="0">
                <a:solidFill>
                  <a:srgbClr val="FFFF00"/>
                </a:solidFill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076C3B9-70CC-4929-AABB-041CDBF1C413}"/>
              </a:ext>
            </a:extLst>
          </p:cNvPr>
          <p:cNvGrpSpPr/>
          <p:nvPr/>
        </p:nvGrpSpPr>
        <p:grpSpPr>
          <a:xfrm>
            <a:off x="2687092" y="1347614"/>
            <a:ext cx="4967787" cy="1994738"/>
            <a:chOff x="2687092" y="1347614"/>
            <a:chExt cx="4967787" cy="19947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E5320C-B80F-407F-9E5B-8EFF2B06ED76}"/>
                </a:ext>
              </a:extLst>
            </p:cNvPr>
            <p:cNvSpPr txBox="1"/>
            <p:nvPr/>
          </p:nvSpPr>
          <p:spPr>
            <a:xfrm>
              <a:off x="2687092" y="300379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79.2%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0AD688-F94F-4693-B43A-5299A054B12C}"/>
                </a:ext>
              </a:extLst>
            </p:cNvPr>
            <p:cNvSpPr txBox="1"/>
            <p:nvPr/>
          </p:nvSpPr>
          <p:spPr>
            <a:xfrm>
              <a:off x="6529681" y="1347614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명</a:t>
              </a: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4E8BA4CC-CA59-483D-8C34-AFF1F718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440" y="1615946"/>
            <a:ext cx="6037119" cy="3191959"/>
          </a:xfrm>
          <a:prstGeom prst="rect">
            <a:avLst/>
          </a:prstGeom>
        </p:spPr>
      </p:pic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3D78775B-2A32-4A08-AD61-BA11B2AC3696}"/>
              </a:ext>
            </a:extLst>
          </p:cNvPr>
          <p:cNvCxnSpPr>
            <a:cxnSpLocks/>
          </p:cNvCxnSpPr>
          <p:nvPr/>
        </p:nvCxnSpPr>
        <p:spPr>
          <a:xfrm flipV="1">
            <a:off x="6615782" y="1563638"/>
            <a:ext cx="0" cy="280196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46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627784" y="843558"/>
            <a:ext cx="381642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70641" y="3389613"/>
              <a:ext cx="1027856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lvl="1" algn="ctr" defTabSz="914400" latinLnBrk="0">
                <a:defRPr/>
              </a:pPr>
              <a:r>
                <a:rPr lang="ko-KR" altLang="en-US" sz="1600" kern="0" spc="-50" dirty="0">
                  <a:solidFill>
                    <a:schemeClr val="bg1"/>
                  </a:solidFill>
                  <a:latin typeface="HY헤드라인M"/>
                  <a:ea typeface="HY헤드라인M"/>
                  <a:sym typeface="Wingdings" pitchFamily="2" charset="2"/>
                </a:rPr>
                <a:t>승강기 작업자 사고 현황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최근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5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년간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lang="ko-KR" altLang="en-US" sz="1600" kern="0" spc="-50" dirty="0">
                <a:solidFill>
                  <a:srgbClr val="FFFF00"/>
                </a:solidFill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B504F9A-45E2-4324-95FE-5523FA38775C}"/>
              </a:ext>
            </a:extLst>
          </p:cNvPr>
          <p:cNvSpPr txBox="1"/>
          <p:nvPr/>
        </p:nvSpPr>
        <p:spPr>
          <a:xfrm>
            <a:off x="971600" y="1419622"/>
            <a:ext cx="1406154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2600" b="1" spc="-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 sz="16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○  재해유형별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F8017FD-87F2-4262-B3F8-92B8038FE9B6}"/>
              </a:ext>
            </a:extLst>
          </p:cNvPr>
          <p:cNvSpPr/>
          <p:nvPr/>
        </p:nvSpPr>
        <p:spPr>
          <a:xfrm>
            <a:off x="1115616" y="1774046"/>
            <a:ext cx="698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작업자 사고 총 </a:t>
            </a:r>
            <a:r>
              <a:rPr lang="en-US" altLang="ko-KR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47</a:t>
            </a:r>
            <a:r>
              <a:rPr lang="ko-KR" altLang="en-US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명 중 가장 많은 사고 유형은 </a:t>
            </a:r>
            <a:r>
              <a:rPr lang="ko-KR" altLang="en-US" sz="1400" b="1" spc="-50" dirty="0">
                <a:solidFill>
                  <a:srgbClr val="FF0000"/>
                </a:solidFill>
                <a:latin typeface="+mn-ea"/>
              </a:rPr>
              <a:t>끼임 </a:t>
            </a:r>
            <a:r>
              <a:rPr lang="en-US" altLang="ko-KR" sz="1400" b="1" spc="-50" dirty="0">
                <a:solidFill>
                  <a:srgbClr val="FF0000"/>
                </a:solidFill>
                <a:latin typeface="+mn-ea"/>
              </a:rPr>
              <a:t>54.2%(26</a:t>
            </a:r>
            <a:r>
              <a:rPr lang="ko-KR" altLang="en-US" sz="1400" b="1" spc="-50" dirty="0">
                <a:solidFill>
                  <a:srgbClr val="FF0000"/>
                </a:solidFill>
                <a:latin typeface="+mn-ea"/>
              </a:rPr>
              <a:t>명</a:t>
            </a:r>
            <a:r>
              <a:rPr lang="en-US" altLang="ko-KR" sz="1400" b="1" spc="-50" dirty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ko-KR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, </a:t>
            </a:r>
            <a:r>
              <a:rPr lang="ko-KR" altLang="en-US" sz="1400" b="1" spc="-50" dirty="0">
                <a:solidFill>
                  <a:schemeClr val="accent2"/>
                </a:solidFill>
                <a:latin typeface="+mn-ea"/>
              </a:rPr>
              <a:t>떨어짐 </a:t>
            </a:r>
            <a:r>
              <a:rPr lang="en-US" altLang="ko-KR" sz="1400" b="1" spc="-50" dirty="0">
                <a:solidFill>
                  <a:schemeClr val="accent2"/>
                </a:solidFill>
                <a:latin typeface="+mn-ea"/>
              </a:rPr>
              <a:t>33.3%(16</a:t>
            </a:r>
            <a:r>
              <a:rPr lang="ko-KR" altLang="en-US" sz="1400" b="1" spc="-50" dirty="0">
                <a:solidFill>
                  <a:schemeClr val="accent2"/>
                </a:solidFill>
                <a:latin typeface="+mn-ea"/>
              </a:rPr>
              <a:t>명</a:t>
            </a:r>
            <a:r>
              <a:rPr lang="en-US" altLang="ko-KR" sz="1400" b="1" spc="-50" dirty="0">
                <a:solidFill>
                  <a:schemeClr val="accent2"/>
                </a:solidFill>
                <a:latin typeface="+mn-ea"/>
              </a:rPr>
              <a:t>)</a:t>
            </a:r>
            <a:r>
              <a:rPr lang="en-US" altLang="ko-KR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 </a:t>
            </a:r>
            <a:r>
              <a:rPr lang="ko-KR" altLang="en-US" sz="1400" b="1" spc="-5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ea"/>
              </a:rPr>
              <a:t>순으로 발생</a:t>
            </a:r>
            <a:endParaRPr lang="en-US" altLang="ko-KR" sz="1400" b="1" spc="-5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ea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EA37EEB6-6BBB-4587-A781-D7212373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708" y="2291412"/>
            <a:ext cx="4028566" cy="24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6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627784" y="843558"/>
            <a:ext cx="381642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70641" y="3389613"/>
              <a:ext cx="1027856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lvl="1" algn="ctr" defTabSz="914400" latinLnBrk="0">
                <a:defRPr/>
              </a:pPr>
              <a:r>
                <a:rPr lang="ko-KR" altLang="en-US" sz="1600" kern="0" spc="-50" dirty="0">
                  <a:solidFill>
                    <a:schemeClr val="bg1"/>
                  </a:solidFill>
                  <a:latin typeface="HY헤드라인M"/>
                  <a:ea typeface="HY헤드라인M"/>
                  <a:sym typeface="Wingdings" pitchFamily="2" charset="2"/>
                </a:rPr>
                <a:t>승강기 작업자 사고 현황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최근 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5</a:t>
              </a:r>
              <a:r>
                <a:rPr lang="ko-KR" altLang="en-US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년간</a:t>
              </a:r>
              <a:r>
                <a:rPr lang="en-US" altLang="ko-KR" sz="1600" kern="0" spc="-50" dirty="0">
                  <a:solidFill>
                    <a:srgbClr val="FFFF00"/>
                  </a:solidFill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lang="ko-KR" altLang="en-US" sz="1600" kern="0" spc="-50" dirty="0">
                <a:solidFill>
                  <a:srgbClr val="FFFF00"/>
                </a:solidFill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59CF9379-FC12-4A76-A409-F2DEF72C0DDC}"/>
              </a:ext>
            </a:extLst>
          </p:cNvPr>
          <p:cNvSpPr/>
          <p:nvPr/>
        </p:nvSpPr>
        <p:spPr>
          <a:xfrm>
            <a:off x="1835696" y="1563638"/>
            <a:ext cx="7056784" cy="69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5290" indent="-415290" algn="just" fontAlgn="base">
              <a:lnSpc>
                <a:spcPct val="160000"/>
              </a:lnSpc>
            </a:pP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(</a:t>
            </a:r>
            <a:r>
              <a:rPr lang="ko-KR" altLang="en-US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도르래 끼임 사고</a:t>
            </a: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) </a:t>
            </a:r>
          </a:p>
          <a:p>
            <a:pPr marL="415290" indent="-41529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점검 중 도르래 위에 손을 올려 놓은 상태에서 도르래와 </a:t>
            </a:r>
            <a:r>
              <a:rPr lang="ko-KR" altLang="en-US" sz="1200" kern="0" dirty="0" err="1">
                <a:solidFill>
                  <a:srgbClr val="000000"/>
                </a:solidFill>
                <a:latin typeface="바탕" panose="02030600000101010101" pitchFamily="18" charset="-127"/>
              </a:rPr>
              <a:t>주로프</a:t>
            </a: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 사이에 손가락이 끼이며 발생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B58AC9A-BB60-4FF2-B4AB-5929463B94C9}"/>
              </a:ext>
            </a:extLst>
          </p:cNvPr>
          <p:cNvSpPr/>
          <p:nvPr/>
        </p:nvSpPr>
        <p:spPr>
          <a:xfrm>
            <a:off x="1836490" y="2450569"/>
            <a:ext cx="7056784" cy="69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5290" indent="-415290" algn="just" fontAlgn="base">
              <a:lnSpc>
                <a:spcPct val="160000"/>
              </a:lnSpc>
            </a:pP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(</a:t>
            </a:r>
            <a:r>
              <a:rPr lang="ko-KR" altLang="en-US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카 또는 균형추 끼임 사고</a:t>
            </a: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) </a:t>
            </a:r>
          </a:p>
          <a:p>
            <a:pPr marL="415290" indent="-415290" algn="just" fontAlgn="base">
              <a:lnSpc>
                <a:spcPct val="160000"/>
              </a:lnSpc>
            </a:pPr>
            <a:r>
              <a:rPr lang="ko-KR" altLang="en-US" sz="1200" kern="0" dirty="0" err="1">
                <a:solidFill>
                  <a:srgbClr val="000000"/>
                </a:solidFill>
                <a:latin typeface="바탕" panose="02030600000101010101" pitchFamily="18" charset="-127"/>
              </a:rPr>
              <a:t>승강로</a:t>
            </a: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 작업 중 자동 운행되는 </a:t>
            </a:r>
            <a:r>
              <a:rPr lang="ko-KR" altLang="en-US" sz="1200" kern="0" dirty="0" err="1">
                <a:solidFill>
                  <a:srgbClr val="000000"/>
                </a:solidFill>
                <a:latin typeface="바탕" panose="02030600000101010101" pitchFamily="18" charset="-127"/>
              </a:rPr>
              <a:t>카의</a:t>
            </a: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 균형추와 구조물 사이에 작업자가 끼임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36A0AE4-90E6-41E1-9D22-89F7F0646F15}"/>
              </a:ext>
            </a:extLst>
          </p:cNvPr>
          <p:cNvSpPr/>
          <p:nvPr/>
        </p:nvSpPr>
        <p:spPr>
          <a:xfrm>
            <a:off x="1841798" y="4113103"/>
            <a:ext cx="7056784" cy="69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5290" indent="-415290" algn="just" fontAlgn="base">
              <a:lnSpc>
                <a:spcPct val="160000"/>
              </a:lnSpc>
            </a:pP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(</a:t>
            </a:r>
            <a:r>
              <a:rPr lang="ko-KR" altLang="en-US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피트 추락 사고</a:t>
            </a: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) </a:t>
            </a:r>
          </a:p>
          <a:p>
            <a:pPr marL="415290" indent="-41529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피트 사다리를 이용하여 나오던 중 미끄러져 추락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BB4D5285-8738-4F1F-880D-7D35490394C9}"/>
              </a:ext>
            </a:extLst>
          </p:cNvPr>
          <p:cNvSpPr/>
          <p:nvPr/>
        </p:nvSpPr>
        <p:spPr>
          <a:xfrm>
            <a:off x="1835696" y="3291830"/>
            <a:ext cx="7056784" cy="69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5290" indent="-415290" algn="just" fontAlgn="base">
              <a:lnSpc>
                <a:spcPct val="160000"/>
              </a:lnSpc>
            </a:pP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(</a:t>
            </a:r>
            <a:r>
              <a:rPr lang="ko-KR" altLang="en-US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전동윈치 추락 사고</a:t>
            </a:r>
            <a:r>
              <a:rPr lang="en-US" altLang="ko-KR" sz="1400" b="1" kern="0" dirty="0">
                <a:solidFill>
                  <a:srgbClr val="C00000"/>
                </a:solidFill>
                <a:latin typeface="바탕" panose="02030600000101010101" pitchFamily="18" charset="-127"/>
              </a:rPr>
              <a:t>) </a:t>
            </a:r>
          </a:p>
          <a:p>
            <a:pPr marL="415290" indent="-415290" algn="just" fontAlgn="base">
              <a:lnSpc>
                <a:spcPct val="16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철거작업 중 전동윈치 로프가 </a:t>
            </a:r>
            <a:r>
              <a:rPr lang="ko-KR" altLang="en-US" sz="1200" kern="0" dirty="0" err="1">
                <a:solidFill>
                  <a:srgbClr val="000000"/>
                </a:solidFill>
                <a:latin typeface="바탕" panose="02030600000101010101" pitchFamily="18" charset="-127"/>
              </a:rPr>
              <a:t>파단되어</a:t>
            </a: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 </a:t>
            </a:r>
            <a:r>
              <a:rPr lang="ko-KR" altLang="en-US" sz="1200" kern="0" dirty="0" err="1">
                <a:solidFill>
                  <a:srgbClr val="000000"/>
                </a:solidFill>
                <a:latin typeface="바탕" panose="02030600000101010101" pitchFamily="18" charset="-127"/>
              </a:rPr>
              <a:t>카가</a:t>
            </a: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 추락한 사고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A65CA4-D36B-4F1F-B2C5-9CD089A3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24" y="1687670"/>
            <a:ext cx="582799" cy="56686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DB08977-7749-44DC-811D-31FFA8B1E0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ECE9"/>
              </a:clrFrom>
              <a:clrTo>
                <a:srgbClr val="F0EC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6972" y="2540650"/>
            <a:ext cx="582799" cy="58279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FD48BEF-D52F-4F4F-999B-D376BB143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972" y="3345877"/>
            <a:ext cx="582799" cy="58279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5FA0F7-FF4B-4C3E-8545-EE57D22E1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703" y="4203124"/>
            <a:ext cx="587335" cy="5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00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272CD8-1F0E-402A-9DB9-1F1D3FA3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10" y="1537216"/>
            <a:ext cx="6825952" cy="3127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1BD8DF-D241-48F5-B702-EA22EE021FF2}"/>
              </a:ext>
            </a:extLst>
          </p:cNvPr>
          <p:cNvSpPr txBox="1"/>
          <p:nvPr/>
        </p:nvSpPr>
        <p:spPr>
          <a:xfrm>
            <a:off x="6948264" y="1275606"/>
            <a:ext cx="1125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100" b="1" dirty="0"/>
              <a:t>단위 </a:t>
            </a:r>
            <a:r>
              <a:rPr lang="en-US" altLang="ko-KR" sz="1100" b="1" dirty="0"/>
              <a:t>: </a:t>
            </a:r>
            <a:r>
              <a:rPr lang="ko-KR" altLang="en-US" sz="1100" b="1" dirty="0"/>
              <a:t>건</a:t>
            </a:r>
          </a:p>
        </p:txBody>
      </p:sp>
      <p:sp>
        <p:nvSpPr>
          <p:cNvPr id="12" name="모서리가 둥근 직사각형 13">
            <a:extLst>
              <a:ext uri="{FF2B5EF4-FFF2-40B4-BE49-F238E27FC236}">
                <a16:creationId xmlns:a16="http://schemas.microsoft.com/office/drawing/2014/main" id="{5324A29D-DE52-4DFB-8BB2-012E4FF0C66C}"/>
              </a:ext>
            </a:extLst>
          </p:cNvPr>
          <p:cNvSpPr/>
          <p:nvPr/>
        </p:nvSpPr>
        <p:spPr>
          <a:xfrm>
            <a:off x="2339752" y="843558"/>
            <a:ext cx="4320480" cy="369302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HY중고딕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014BBEF-FCEF-483E-804A-92564DF38E0C}"/>
              </a:ext>
            </a:extLst>
          </p:cNvPr>
          <p:cNvSpPr/>
          <p:nvPr/>
        </p:nvSpPr>
        <p:spPr>
          <a:xfrm>
            <a:off x="2453001" y="864855"/>
            <a:ext cx="4105611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연도별 중대한 고장 발생 건수 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(12</a:t>
            </a: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년 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~ 24</a:t>
            </a:r>
            <a:r>
              <a: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년</a:t>
            </a:r>
            <a:r>
              <a:rPr kumimoji="0" lang="en-US" altLang="ko-KR" sz="1600" b="0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rPr>
              <a:t>)</a:t>
            </a:r>
            <a:endParaRPr kumimoji="0" lang="ko-KR" altLang="en-US" sz="1600" b="0" i="0" u="none" strike="noStrike" kern="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헤드라인M"/>
              <a:ea typeface="HY헤드라인M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345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1659977" y="1450013"/>
            <a:ext cx="2472110" cy="384721"/>
            <a:chOff x="3686564" y="1484699"/>
            <a:chExt cx="2472110" cy="384721"/>
          </a:xfrm>
        </p:grpSpPr>
        <p:sp>
          <p:nvSpPr>
            <p:cNvPr id="7" name="TextBox 6"/>
            <p:cNvSpPr txBox="1"/>
            <p:nvPr/>
          </p:nvSpPr>
          <p:spPr>
            <a:xfrm>
              <a:off x="4085671" y="1484699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grpSp>
        <p:nvGrpSpPr>
          <p:cNvPr id="30" name="그룹 29"/>
          <p:cNvGrpSpPr/>
          <p:nvPr/>
        </p:nvGrpSpPr>
        <p:grpSpPr>
          <a:xfrm>
            <a:off x="1645117" y="2259051"/>
            <a:ext cx="350823" cy="350823"/>
            <a:chOff x="2823203" y="3137728"/>
            <a:chExt cx="385905" cy="385905"/>
          </a:xfrm>
        </p:grpSpPr>
        <p:sp>
          <p:nvSpPr>
            <p:cNvPr id="10" name="타원 9"/>
            <p:cNvSpPr/>
            <p:nvPr/>
          </p:nvSpPr>
          <p:spPr>
            <a:xfrm>
              <a:off x="2823203" y="3137728"/>
              <a:ext cx="385905" cy="385905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74393" y="3148372"/>
              <a:ext cx="268021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Ⅱ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042476" y="2242101"/>
            <a:ext cx="3163045" cy="3847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1900" b="1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ko-KR" altLang="en-US" dirty="0"/>
              <a:t>중대한 사고 및</a:t>
            </a:r>
            <a:r>
              <a:rPr lang="en-US" altLang="ko-KR" dirty="0"/>
              <a:t> </a:t>
            </a:r>
            <a:r>
              <a:rPr lang="ko-KR" altLang="en-US" dirty="0"/>
              <a:t>고장 발생 현황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6196DA4-E243-2B01-FC04-EE627E9B4387}"/>
              </a:ext>
            </a:extLst>
          </p:cNvPr>
          <p:cNvGrpSpPr/>
          <p:nvPr/>
        </p:nvGrpSpPr>
        <p:grpSpPr>
          <a:xfrm>
            <a:off x="1650033" y="2990978"/>
            <a:ext cx="350823" cy="350823"/>
            <a:chOff x="2823203" y="3137728"/>
            <a:chExt cx="385905" cy="385905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6730EAB9-8430-62B5-4D48-9F7BEB02F543}"/>
                </a:ext>
              </a:extLst>
            </p:cNvPr>
            <p:cNvSpPr/>
            <p:nvPr/>
          </p:nvSpPr>
          <p:spPr>
            <a:xfrm>
              <a:off x="2823203" y="3137728"/>
              <a:ext cx="385905" cy="385905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FC249D-9D5A-83E9-CD00-EC3B1FB8EBA8}"/>
                </a:ext>
              </a:extLst>
            </p:cNvPr>
            <p:cNvSpPr txBox="1"/>
            <p:nvPr/>
          </p:nvSpPr>
          <p:spPr>
            <a:xfrm>
              <a:off x="3008367" y="3148372"/>
              <a:ext cx="71" cy="33855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6CC64D-66E2-EA64-0F6C-54CED7BFFA01}"/>
              </a:ext>
            </a:extLst>
          </p:cNvPr>
          <p:cNvSpPr txBox="1"/>
          <p:nvPr/>
        </p:nvSpPr>
        <p:spPr>
          <a:xfrm>
            <a:off x="2047391" y="2962181"/>
            <a:ext cx="3100673" cy="3847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defRPr sz="1900" b="1" spc="-10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defRPr>
            </a:lvl1pPr>
          </a:lstStyle>
          <a:p>
            <a:r>
              <a:rPr lang="ko-KR" altLang="en-US" dirty="0"/>
              <a:t>승강기 안전사고 사례</a:t>
            </a:r>
            <a:endParaRPr lang="ko-KR" alt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2A4AB-8BCF-ABC4-3718-F19D334EA0E7}"/>
              </a:ext>
            </a:extLst>
          </p:cNvPr>
          <p:cNvSpPr txBox="1"/>
          <p:nvPr/>
        </p:nvSpPr>
        <p:spPr>
          <a:xfrm>
            <a:off x="1697266" y="2994831"/>
            <a:ext cx="24365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Ⅲ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3D176-2DED-421D-8A0A-AD51F465AABE}"/>
              </a:ext>
            </a:extLst>
          </p:cNvPr>
          <p:cNvSpPr txBox="1"/>
          <p:nvPr/>
        </p:nvSpPr>
        <p:spPr>
          <a:xfrm>
            <a:off x="3707904" y="798128"/>
            <a:ext cx="121860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defRPr sz="2600" b="1" spc="-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altLang="ko-KR" sz="2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- </a:t>
            </a:r>
            <a:r>
              <a:rPr lang="ko-KR" altLang="en-US" sz="2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목   차 </a:t>
            </a:r>
            <a:r>
              <a:rPr lang="en-US" altLang="ko-KR" sz="2400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700000" scaled="1"/>
                </a:gradFill>
              </a:rPr>
              <a:t>-</a:t>
            </a:r>
            <a:endParaRPr lang="ko-KR" altLang="en-US" sz="2400" dirty="0">
              <a:gradFill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</a:gradFill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4BE5E2B6-3436-4CA9-97E8-D5BB47017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388" y="3465533"/>
            <a:ext cx="3290626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1" lang="en-US" altLang="ko-KR" sz="16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- </a:t>
            </a:r>
            <a:r>
              <a:rPr kumimoji="1" lang="ko-KR" altLang="en-US" sz="16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작업자 과실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839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2771800" y="843558"/>
            <a:ext cx="3456384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510158" y="3389613"/>
              <a:ext cx="948820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고장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종류별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4BE94F92-69F5-4886-BB28-6A1CFB8CE5F1}"/>
              </a:ext>
            </a:extLst>
          </p:cNvPr>
          <p:cNvGrpSpPr/>
          <p:nvPr/>
        </p:nvGrpSpPr>
        <p:grpSpPr>
          <a:xfrm>
            <a:off x="1465895" y="1409226"/>
            <a:ext cx="6212210" cy="3179523"/>
            <a:chOff x="1465895" y="1409226"/>
            <a:chExt cx="6212210" cy="3179523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9A69A40-2E52-4948-B246-A163CA34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895" y="1540031"/>
              <a:ext cx="6212210" cy="30487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06D6B9-1138-439E-9B00-09EEBEA2ECFC}"/>
                </a:ext>
              </a:extLst>
            </p:cNvPr>
            <p:cNvSpPr txBox="1"/>
            <p:nvPr/>
          </p:nvSpPr>
          <p:spPr>
            <a:xfrm>
              <a:off x="2403692" y="286676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97.6%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0EC4C1-D883-43EA-841D-811886274E5F}"/>
                </a:ext>
              </a:extLst>
            </p:cNvPr>
            <p:cNvSpPr txBox="1"/>
            <p:nvPr/>
          </p:nvSpPr>
          <p:spPr>
            <a:xfrm>
              <a:off x="6516216" y="1409226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7B1397-1647-4B6F-B64E-4C78599BA9E0}"/>
              </a:ext>
            </a:extLst>
          </p:cNvPr>
          <p:cNvSpPr/>
          <p:nvPr/>
        </p:nvSpPr>
        <p:spPr>
          <a:xfrm>
            <a:off x="2403692" y="2032000"/>
            <a:ext cx="688758" cy="22003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97.6%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85217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1547664" y="843558"/>
            <a:ext cx="6048672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60390" y="3389613"/>
              <a:ext cx="1048363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고장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유형별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 – 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엘리베이터 및 휠체어리프트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03081DDD-8EA1-4EF3-8053-57D49893B003}"/>
              </a:ext>
            </a:extLst>
          </p:cNvPr>
          <p:cNvGrpSpPr/>
          <p:nvPr/>
        </p:nvGrpSpPr>
        <p:grpSpPr>
          <a:xfrm>
            <a:off x="863588" y="1495390"/>
            <a:ext cx="7416824" cy="3007904"/>
            <a:chOff x="863588" y="1495390"/>
            <a:chExt cx="7416824" cy="3007904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0D9F8D1-6262-4956-9AF9-E82649B1A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588" y="1635646"/>
              <a:ext cx="7416824" cy="286764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F34231-4223-4A86-8497-41553969A139}"/>
                </a:ext>
              </a:extLst>
            </p:cNvPr>
            <p:cNvSpPr txBox="1"/>
            <p:nvPr/>
          </p:nvSpPr>
          <p:spPr>
            <a:xfrm>
              <a:off x="7020272" y="1495390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D601B9-A8A3-4AE5-9D3C-FAF43AC23499}"/>
                </a:ext>
              </a:extLst>
            </p:cNvPr>
            <p:cNvSpPr txBox="1"/>
            <p:nvPr/>
          </p:nvSpPr>
          <p:spPr>
            <a:xfrm>
              <a:off x="5004048" y="3031678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52.7%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494F53-94CF-4DED-89C0-7030810BD23F}"/>
                </a:ext>
              </a:extLst>
            </p:cNvPr>
            <p:cNvSpPr txBox="1"/>
            <p:nvPr/>
          </p:nvSpPr>
          <p:spPr>
            <a:xfrm>
              <a:off x="4860032" y="3428891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46.8%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1C3F00DE-FAF8-45DA-A9A4-D8A7B96DD877}"/>
              </a:ext>
            </a:extLst>
          </p:cNvPr>
          <p:cNvSpPr/>
          <p:nvPr/>
        </p:nvSpPr>
        <p:spPr>
          <a:xfrm>
            <a:off x="755576" y="2969890"/>
            <a:ext cx="7416824" cy="835655"/>
          </a:xfrm>
          <a:prstGeom prst="roundRect">
            <a:avLst>
              <a:gd name="adj" fmla="val 9068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6B356-9441-4FD0-98BE-73304B2B87C6}"/>
              </a:ext>
            </a:extLst>
          </p:cNvPr>
          <p:cNvSpPr txBox="1"/>
          <p:nvPr/>
        </p:nvSpPr>
        <p:spPr>
          <a:xfrm>
            <a:off x="8145470" y="3174975"/>
            <a:ext cx="720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이용자</a:t>
            </a:r>
            <a:endParaRPr lang="en-US" altLang="ko-KR" b="1" dirty="0">
              <a:solidFill>
                <a:srgbClr val="FF0000"/>
              </a:solidFill>
            </a:endParaRPr>
          </a:p>
          <a:p>
            <a:pPr algn="ctr"/>
            <a:r>
              <a:rPr lang="ko-KR" altLang="en-US" b="1" dirty="0">
                <a:solidFill>
                  <a:srgbClr val="FF0000"/>
                </a:solidFill>
              </a:rPr>
              <a:t>갇힘</a:t>
            </a:r>
          </a:p>
        </p:txBody>
      </p:sp>
    </p:spTree>
    <p:extLst>
      <p:ext uri="{BB962C8B-B14F-4D97-AF65-F5344CB8AC3E}">
        <p14:creationId xmlns:p14="http://schemas.microsoft.com/office/powerpoint/2010/main" val="3810688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251520" y="131666"/>
            <a:ext cx="3537466" cy="384721"/>
            <a:chOff x="3686564" y="1484698"/>
            <a:chExt cx="3537466" cy="384721"/>
          </a:xfrm>
        </p:grpSpPr>
        <p:sp>
          <p:nvSpPr>
            <p:cNvPr id="15" name="TextBox 14"/>
            <p:cNvSpPr txBox="1"/>
            <p:nvPr/>
          </p:nvSpPr>
          <p:spPr>
            <a:xfrm>
              <a:off x="4060985" y="1484698"/>
              <a:ext cx="3163045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</a:t>
              </a:r>
              <a:r>
                <a:rPr lang="en-US" altLang="ko-KR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 </a:t>
              </a:r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고장 발생 현황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3686564" y="1501649"/>
              <a:ext cx="350823" cy="350823"/>
            </a:xfrm>
            <a:prstGeom prst="ellipse">
              <a:avLst/>
            </a:prstGeom>
            <a:gradFill flip="none" rotWithShape="1">
              <a:gsLst>
                <a:gs pos="52000">
                  <a:srgbClr val="1F3A6F"/>
                </a:gs>
                <a:gs pos="52000">
                  <a:srgbClr val="35538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AF11DD4-FA21-4F43-8702-B8AD0CD3A387}"/>
              </a:ext>
            </a:extLst>
          </p:cNvPr>
          <p:cNvSpPr txBox="1"/>
          <p:nvPr/>
        </p:nvSpPr>
        <p:spPr>
          <a:xfrm>
            <a:off x="305103" y="148617"/>
            <a:ext cx="24365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 extrusionH="57150" contourW="31750">
              <a:bevelT w="1270"/>
              <a:contourClr>
                <a:srgbClr val="003760"/>
              </a:contourClr>
            </a:sp3d>
          </a:bodyPr>
          <a:lstStyle/>
          <a:p>
            <a:pPr algn="ctr">
              <a:spcBef>
                <a:spcPts val="1200"/>
              </a:spcBef>
            </a:pPr>
            <a:r>
              <a:rPr lang="en-US" altLang="ko-KR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rPr>
              <a:t>Ⅰ</a:t>
            </a:r>
            <a:endParaRPr lang="ko-KR" altLang="en-US" sz="2000" b="1" spc="-100" dirty="0">
              <a:gradFill>
                <a:gsLst>
                  <a:gs pos="10000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380D06F-910D-4D6E-ABF5-63944BC75F38}"/>
              </a:ext>
            </a:extLst>
          </p:cNvPr>
          <p:cNvGrpSpPr/>
          <p:nvPr/>
        </p:nvGrpSpPr>
        <p:grpSpPr>
          <a:xfrm>
            <a:off x="1547664" y="843558"/>
            <a:ext cx="6048672" cy="369302"/>
            <a:chOff x="4422235" y="3368316"/>
            <a:chExt cx="1120885" cy="369302"/>
          </a:xfrm>
          <a:solidFill>
            <a:schemeClr val="tx2">
              <a:lumMod val="75000"/>
            </a:schemeClr>
          </a:solidFill>
        </p:grpSpPr>
        <p:sp>
          <p:nvSpPr>
            <p:cNvPr id="18" name="모서리가 둥근 직사각형 13">
              <a:extLst>
                <a:ext uri="{FF2B5EF4-FFF2-40B4-BE49-F238E27FC236}">
                  <a16:creationId xmlns:a16="http://schemas.microsoft.com/office/drawing/2014/main" id="{70A8D3B5-382C-4CD2-ACE7-EA9B248EAF71}"/>
                </a:ext>
              </a:extLst>
            </p:cNvPr>
            <p:cNvSpPr/>
            <p:nvPr/>
          </p:nvSpPr>
          <p:spPr>
            <a:xfrm>
              <a:off x="4422235" y="3368316"/>
              <a:ext cx="1120885" cy="369302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HY중고딕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C4DF7A4-B7A2-419E-BB91-430A2589C058}"/>
                </a:ext>
              </a:extLst>
            </p:cNvPr>
            <p:cNvSpPr/>
            <p:nvPr/>
          </p:nvSpPr>
          <p:spPr>
            <a:xfrm>
              <a:off x="4478810" y="3389613"/>
              <a:ext cx="1011528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중대한 고장 발생 현황 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(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유형별</a:t>
              </a:r>
              <a:r>
                <a:rPr kumimoji="0" lang="en-US" altLang="ko-KR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) – </a:t>
              </a:r>
              <a:r>
                <a:rPr kumimoji="0" lang="ko-KR" altLang="en-US" sz="1600" b="0" i="0" u="none" strike="noStrike" kern="0" cap="none" spc="-5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에스컬레이터 및 </a:t>
              </a:r>
              <a:r>
                <a:rPr kumimoji="0" lang="ko-KR" altLang="en-US" sz="1600" b="0" i="0" u="none" strike="noStrike" kern="0" cap="none" spc="-5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Y헤드라인M"/>
                  <a:ea typeface="HY헤드라인M"/>
                  <a:sym typeface="Wingdings" pitchFamily="2" charset="2"/>
                </a:rPr>
                <a:t>무빙워크</a:t>
              </a:r>
              <a:endParaRPr kumimoji="0" lang="ko-KR" altLang="en-US" sz="16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Y헤드라인M"/>
                <a:ea typeface="HY헤드라인M"/>
                <a:sym typeface="Wingdings" pitchFamily="2" charset="2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D87F039-21BB-4BF8-9B95-202FAB1487FA}"/>
              </a:ext>
            </a:extLst>
          </p:cNvPr>
          <p:cNvGrpSpPr/>
          <p:nvPr/>
        </p:nvGrpSpPr>
        <p:grpSpPr>
          <a:xfrm>
            <a:off x="1139019" y="1399775"/>
            <a:ext cx="6865962" cy="3194481"/>
            <a:chOff x="1139019" y="1399775"/>
            <a:chExt cx="6865962" cy="3194481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8ABF791-C803-4B0A-89ED-2836BE23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9019" y="1540031"/>
              <a:ext cx="6865962" cy="30542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833192-BE22-4B18-826E-6F3F4F5F1642}"/>
                </a:ext>
              </a:extLst>
            </p:cNvPr>
            <p:cNvSpPr txBox="1"/>
            <p:nvPr/>
          </p:nvSpPr>
          <p:spPr>
            <a:xfrm>
              <a:off x="4932040" y="1726836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69.2%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7F5226-AAB1-48A5-BA31-4045BD71F52A}"/>
                </a:ext>
              </a:extLst>
            </p:cNvPr>
            <p:cNvSpPr txBox="1"/>
            <p:nvPr/>
          </p:nvSpPr>
          <p:spPr>
            <a:xfrm>
              <a:off x="3223030" y="2775147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15.4%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A0DEB5-DE55-494C-B51D-C37C1E599DC5}"/>
                </a:ext>
              </a:extLst>
            </p:cNvPr>
            <p:cNvSpPr txBox="1"/>
            <p:nvPr/>
          </p:nvSpPr>
          <p:spPr>
            <a:xfrm>
              <a:off x="3013400" y="3829530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7.7%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1FC9AE-5694-4006-9035-FF4167301095}"/>
                </a:ext>
              </a:extLst>
            </p:cNvPr>
            <p:cNvSpPr txBox="1"/>
            <p:nvPr/>
          </p:nvSpPr>
          <p:spPr>
            <a:xfrm>
              <a:off x="3013400" y="2254972"/>
              <a:ext cx="720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7.7%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267FD2-E6AF-4781-9FF2-88CE0A3C2096}"/>
                </a:ext>
              </a:extLst>
            </p:cNvPr>
            <p:cNvSpPr txBox="1"/>
            <p:nvPr/>
          </p:nvSpPr>
          <p:spPr>
            <a:xfrm>
              <a:off x="6804248" y="1399775"/>
              <a:ext cx="112519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ko-KR" altLang="en-US" sz="1100" b="1" dirty="0"/>
                <a:t>단위 </a:t>
              </a:r>
              <a:r>
                <a:rPr lang="en-US" altLang="ko-KR" sz="1100" b="1" dirty="0"/>
                <a:t>: </a:t>
              </a:r>
              <a:r>
                <a:rPr lang="ko-KR" altLang="en-US" sz="1100" b="1" dirty="0"/>
                <a:t>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563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611559" y="1995686"/>
            <a:ext cx="5207774" cy="656633"/>
            <a:chOff x="3686564" y="1501649"/>
            <a:chExt cx="2595486" cy="350823"/>
          </a:xfrm>
        </p:grpSpPr>
        <p:sp>
          <p:nvSpPr>
            <p:cNvPr id="7" name="TextBox 6"/>
            <p:cNvSpPr txBox="1"/>
            <p:nvPr/>
          </p:nvSpPr>
          <p:spPr>
            <a:xfrm>
              <a:off x="4085671" y="1504400"/>
              <a:ext cx="2196379" cy="3453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36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안전사고 사례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1629" y="2369843"/>
                <a:ext cx="213549" cy="28941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32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Ⅲ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5510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>
            <a:extLst>
              <a:ext uri="{FF2B5EF4-FFF2-40B4-BE49-F238E27FC236}">
                <a16:creationId xmlns:a16="http://schemas.microsoft.com/office/drawing/2014/main" id="{0AD00790-17FA-4E7B-9C25-16AACAE080B9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E5BE0B0E-565D-4AAC-AB41-46381544DA9D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7460BC5-6A8B-40DE-956E-CBE0F7A8EECE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93664396-0713-47BD-AED3-5DD21F9770AA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2" name="타원 31">
                  <a:extLst>
                    <a:ext uri="{FF2B5EF4-FFF2-40B4-BE49-F238E27FC236}">
                      <a16:creationId xmlns:a16="http://schemas.microsoft.com/office/drawing/2014/main" id="{3C4E8515-1F01-476D-A322-6F1A833E465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268FC7A-D259-4AE9-98A2-8B35DE6C9A35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C8FC51-2B1C-4EAF-8395-17D8E6D6B15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150170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소방구조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/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반려견 목줄을 몸에 묶은 채 엘리베이터에 탑승 중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카가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 상승해 피해자의 다리가 골절된 사고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+mn-lt"/>
                        <a:ea typeface="Pretendard Regular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이용자 과실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(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이용자 안전수칙 </a:t>
                      </a:r>
                      <a:r>
                        <a:rPr lang="ko-KR" altLang="en-US" sz="1300" b="1" i="0" u="none" strike="noStrike" dirty="0" err="1">
                          <a:solidFill>
                            <a:srgbClr val="304866"/>
                          </a:solidFill>
                          <a:latin typeface="Pretendard Regular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승강기 이용자는 반려견 목줄 등이 출입문에 끼이지 않도록 줄을 짧게 잡은 상태에서 안고 탑승</a:t>
                      </a:r>
                      <a:endParaRPr lang="en-US" sz="1300" b="1" i="0" u="none" strike="noStrike" dirty="0">
                        <a:solidFill>
                          <a:srgbClr val="304866"/>
                        </a:solidFill>
                        <a:latin typeface="Pretendard Regular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2292896" y="776223"/>
            <a:ext cx="4558208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83768" y="843558"/>
              <a:ext cx="4104456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반려견 목줄에 의한 사고</a:t>
              </a:r>
            </a:p>
          </p:txBody>
        </p:sp>
      </p:grpSp>
      <p:pic>
        <p:nvPicPr>
          <p:cNvPr id="41" name="그림 40">
            <a:extLst>
              <a:ext uri="{FF2B5EF4-FFF2-40B4-BE49-F238E27FC236}">
                <a16:creationId xmlns:a16="http://schemas.microsoft.com/office/drawing/2014/main" id="{6CCFE0D1-E2AF-4957-BF2F-D039355C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495622"/>
            <a:ext cx="2861625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69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5" name="그림 44">
            <a:extLst>
              <a:ext uri="{FF2B5EF4-FFF2-40B4-BE49-F238E27FC236}">
                <a16:creationId xmlns:a16="http://schemas.microsoft.com/office/drawing/2014/main" id="{8FFFEE96-BF88-4794-8888-4EC848BE7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03" y="843558"/>
            <a:ext cx="8405175" cy="388911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DF653B59-599B-445F-A992-468E2C750D45}"/>
              </a:ext>
            </a:extLst>
          </p:cNvPr>
          <p:cNvSpPr/>
          <p:nvPr/>
        </p:nvSpPr>
        <p:spPr>
          <a:xfrm>
            <a:off x="2007648" y="940966"/>
            <a:ext cx="52565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600" b="1" dirty="0"/>
              <a:t>목줄 상태에 따른 문닫힘안전장치 작동 여부 확인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70A63E14-9CCC-46BB-A57F-D664F491D5EB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A74D9006-98E0-4B6E-B24E-AE0B8EF6D12B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5ABD00A-F4BA-4D0D-81E8-89DEE85AE9B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50" name="그룹 49">
                <a:extLst>
                  <a:ext uri="{FF2B5EF4-FFF2-40B4-BE49-F238E27FC236}">
                    <a16:creationId xmlns:a16="http://schemas.microsoft.com/office/drawing/2014/main" id="{2621FD3F-B182-4777-ABF1-50AF6509E3C0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F70525AF-F386-4D20-BFC7-945303E05D7D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4ABE6BF-A608-475D-B10F-A0AF4AF3EEF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108B9C4-C269-49E4-90BA-9A80E9E20BB0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043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259161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사망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ea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건물 화재 발생 후 피해자가 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1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층에서 엘리베이터를 이용해 지하 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2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층에 도착하였으나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+mn-lt"/>
                          <a:ea typeface="Pretendard Regular"/>
                          <a:cs typeface="+mn-cs"/>
                        </a:rPr>
                        <a:t>출입문 개방과 함께 유입된 연기에 질식됨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+mn-lt"/>
                        <a:ea typeface="Pretendard Regular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기타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화재 또는 지진 등 재난이 발생한 경우에는 엘리베이터를 이용하지 않아야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건물 화재로 엘리베이터 내부에서 질식</a:t>
              </a: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FF4C733-A7F1-42D4-933D-F91646E6F079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0CD2064-C16F-4D0A-BAAC-0C50570C88BC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CF52DF-2FA1-4EBC-9611-EAD28455327F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1124B743-735E-43F0-A041-4E518D1C235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FA5C8ABE-C845-4942-816D-98149C46A7B8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DC6E65-31EE-4637-8354-0AA530DFF2D8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D74356-373F-4A9A-8555-09E1319B19AF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AE251BA4-4AC1-4754-B23A-7658BF83F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495622"/>
            <a:ext cx="2592288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10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0FF4C733-A7F1-42D4-933D-F91646E6F079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0CD2064-C16F-4D0A-BAAC-0C50570C88B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9CF52DF-2FA1-4EBC-9611-EAD28455327F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1124B743-735E-43F0-A041-4E518D1C235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4" name="타원 23">
                  <a:extLst>
                    <a:ext uri="{FF2B5EF4-FFF2-40B4-BE49-F238E27FC236}">
                      <a16:creationId xmlns:a16="http://schemas.microsoft.com/office/drawing/2014/main" id="{FA5C8ABE-C845-4942-816D-98149C46A7B8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DC6E65-31EE-4637-8354-0AA530DFF2D8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D74356-373F-4A9A-8555-09E1319B19AF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1AB0B16A-F2FB-4258-BD21-CCD2029DD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39" y="873439"/>
            <a:ext cx="3092358" cy="34640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E5B317-47B2-41BF-AE80-634A58C22EAB}"/>
              </a:ext>
            </a:extLst>
          </p:cNvPr>
          <p:cNvSpPr txBox="1"/>
          <p:nvPr/>
        </p:nvSpPr>
        <p:spPr>
          <a:xfrm>
            <a:off x="543539" y="4360764"/>
            <a:ext cx="3020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광전식 문닫힘안전장치</a:t>
            </a:r>
            <a:r>
              <a:rPr lang="en-US" altLang="ko-KR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8C07E3-14E0-4285-8079-574107A50D10}"/>
              </a:ext>
            </a:extLst>
          </p:cNvPr>
          <p:cNvSpPr txBox="1"/>
          <p:nvPr/>
        </p:nvSpPr>
        <p:spPr>
          <a:xfrm>
            <a:off x="3828229" y="4370144"/>
            <a:ext cx="499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&lt; </a:t>
            </a:r>
            <a:r>
              <a:rPr lang="ko-KR" altLang="en-US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광전식 문닫힘안전장치 연기 감지 시험 </a:t>
            </a:r>
            <a:r>
              <a:rPr lang="en-US" altLang="ko-KR" sz="14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&gt;</a:t>
            </a:r>
            <a:endParaRPr lang="ko-KR" altLang="en-US" sz="14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90D3DE77-2467-492C-A88C-344DFE513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1" y="873439"/>
            <a:ext cx="5040561" cy="34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0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721901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</a:t>
                      </a:r>
                      <a:r>
                        <a:rPr lang="ko-KR" altLang="en-US" sz="1300" b="1" i="0" u="none" strike="noStrike" dirty="0" err="1">
                          <a:solidFill>
                            <a:srgbClr val="304866"/>
                          </a:solidFill>
                          <a:latin typeface="Pretendard Regular"/>
                        </a:rPr>
                        <a:t>승객용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(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유지관리업체 직원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직원이 고장 민원을 조치하던 중 오른손 손가락이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고정도르래와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벨트 사이에 끼임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업무 수행 중 사고가 발생하지 않도록 안전 수칙 및 작업 절차 등을 철저히 숙지하고 준수하여야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도르래와 벨트 사이에 손가락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88D0639C-1A2B-49BC-AC60-62F36E1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1" y="1495623"/>
            <a:ext cx="2952328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89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B2815F9-853E-418B-BBBA-8EB8D3E23CF9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1A4A4DC-46BD-44A4-877E-55B6E1C4E063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80F95D-0BAA-4D9B-9798-1188A324880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3D7557C-7618-408A-9695-470C01D45146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AA54A3B7-5052-4E32-AFB3-F51B169C1AA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384072-4A5F-4522-9CE3-3AEC0888FE3D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3B978-C31B-452A-BBB2-B3C1E6601244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31" name="Picture 0">
            <a:extLst>
              <a:ext uri="{FF2B5EF4-FFF2-40B4-BE49-F238E27FC236}">
                <a16:creationId xmlns:a16="http://schemas.microsoft.com/office/drawing/2014/main" id="{CD5130EA-84F3-4DF5-9EC0-B13F4BF45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472" y="915566"/>
            <a:ext cx="7776864" cy="374441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2913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611558" y="1995686"/>
            <a:ext cx="4667561" cy="656633"/>
            <a:chOff x="3686564" y="1501649"/>
            <a:chExt cx="2326251" cy="350823"/>
          </a:xfrm>
        </p:grpSpPr>
        <p:sp>
          <p:nvSpPr>
            <p:cNvPr id="7" name="TextBox 6"/>
            <p:cNvSpPr txBox="1"/>
            <p:nvPr/>
          </p:nvSpPr>
          <p:spPr>
            <a:xfrm>
              <a:off x="4085671" y="1504400"/>
              <a:ext cx="1927144" cy="3453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36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1628" y="2369843"/>
                <a:ext cx="213550" cy="28941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32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3098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301057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작업자가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피트에서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승강장으로 나오는 과정에서 승강장문 내측 단면에 손가락을 베여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카 상부 진입 절차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검사자는 업무 수행 중 안전사고가 발생하지 않도록 위험요소를 항상 확인하고 안전업무 지침을 준수해야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승강장문 내측 단면에 손가락 베임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739CF67D-95F8-4091-ABE5-CF884212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495623"/>
            <a:ext cx="2521137" cy="32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6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B2815F9-853E-418B-BBBA-8EB8D3E23CF9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1A4A4DC-46BD-44A4-877E-55B6E1C4E063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80F95D-0BAA-4D9B-9798-1188A324880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3D7557C-7618-408A-9695-470C01D45146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AA54A3B7-5052-4E32-AFB3-F51B169C1AA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384072-4A5F-4522-9CE3-3AEC0888FE3D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3B978-C31B-452A-BBB2-B3C1E6601244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30" name="Picture 0">
            <a:extLst>
              <a:ext uri="{FF2B5EF4-FFF2-40B4-BE49-F238E27FC236}">
                <a16:creationId xmlns:a16="http://schemas.microsoft.com/office/drawing/2014/main" id="{C252DAE3-924A-40FD-89E4-78904E845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5145" y="771550"/>
            <a:ext cx="6973710" cy="39880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47785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513697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사망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(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유지관리업체 직원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직원인 피해자가 자동운행 상태에서 사고기기 소음 원인을 확인하던 중 균형추가 내려오는 것을 확인하지 못하고 균형추와 칸막이 사이에 몸이 끼임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고장 수리 등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피트에서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작업하는 경우 협착 등 안전사고 예방을 위해 작업절차 및 안전수칙 준수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균형추와 균형추 칸막이 사이에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86411C8B-D547-40F4-8BA2-8C67C6006C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8268" r="51373"/>
          <a:stretch/>
        </p:blipFill>
        <p:spPr>
          <a:xfrm>
            <a:off x="6084168" y="1495737"/>
            <a:ext cx="2679792" cy="32398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BCB81-4961-41CE-BAF3-A43DCE00F02C}"/>
              </a:ext>
            </a:extLst>
          </p:cNvPr>
          <p:cNvSpPr txBox="1"/>
          <p:nvPr/>
        </p:nvSpPr>
        <p:spPr>
          <a:xfrm>
            <a:off x="6246202" y="4403745"/>
            <a:ext cx="235824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제거된 상부 균형추 칸막이</a:t>
            </a:r>
          </a:p>
        </p:txBody>
      </p:sp>
    </p:spTree>
    <p:extLst>
      <p:ext uri="{BB962C8B-B14F-4D97-AF65-F5344CB8AC3E}">
        <p14:creationId xmlns:p14="http://schemas.microsoft.com/office/powerpoint/2010/main" val="3394917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B2815F9-853E-418B-BBBA-8EB8D3E23CF9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1A4A4DC-46BD-44A4-877E-55B6E1C4E063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80F95D-0BAA-4D9B-9798-1188A324880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3D7557C-7618-408A-9695-470C01D45146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AA54A3B7-5052-4E32-AFB3-F51B169C1AA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384072-4A5F-4522-9CE3-3AEC0888FE3D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3B978-C31B-452A-BBB2-B3C1E6601244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6AD4230-0DF5-47A8-8482-E49FC7678D96}"/>
              </a:ext>
            </a:extLst>
          </p:cNvPr>
          <p:cNvGrpSpPr/>
          <p:nvPr/>
        </p:nvGrpSpPr>
        <p:grpSpPr>
          <a:xfrm>
            <a:off x="503203" y="915566"/>
            <a:ext cx="8266708" cy="3744416"/>
            <a:chOff x="503203" y="915566"/>
            <a:chExt cx="8266708" cy="3744416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419B8751-6825-4F68-8293-BA75AF794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3203" y="915566"/>
              <a:ext cx="8266708" cy="374441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AD1ACA-8F48-4509-BC94-0E123776C2C6}"/>
                </a:ext>
              </a:extLst>
            </p:cNvPr>
            <p:cNvSpPr txBox="1"/>
            <p:nvPr/>
          </p:nvSpPr>
          <p:spPr>
            <a:xfrm>
              <a:off x="1547664" y="4069268"/>
              <a:ext cx="2088232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FF0000"/>
                  </a:solidFill>
                </a:rPr>
                <a:t>사고기기</a:t>
              </a:r>
              <a:endParaRPr lang="en-US" altLang="ko-KR" b="1" dirty="0">
                <a:solidFill>
                  <a:srgbClr val="FF0000"/>
                </a:solidFill>
              </a:endParaRPr>
            </a:p>
            <a:p>
              <a:pPr algn="ctr"/>
              <a:r>
                <a:rPr lang="ko-KR" altLang="en-US" dirty="0"/>
                <a:t>균형추 칸막이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07635A-01F8-4ACB-B6E3-227884035E41}"/>
                </a:ext>
              </a:extLst>
            </p:cNvPr>
            <p:cNvSpPr txBox="1"/>
            <p:nvPr/>
          </p:nvSpPr>
          <p:spPr>
            <a:xfrm>
              <a:off x="5580112" y="4069268"/>
              <a:ext cx="2304256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00FF"/>
                  </a:solidFill>
                </a:rPr>
                <a:t>정상 설치된</a:t>
              </a:r>
              <a:endParaRPr lang="en-US" altLang="ko-KR" b="1" dirty="0">
                <a:solidFill>
                  <a:srgbClr val="0000FF"/>
                </a:solidFill>
              </a:endParaRPr>
            </a:p>
            <a:p>
              <a:pPr algn="ctr"/>
              <a:r>
                <a:rPr lang="ko-KR" altLang="en-US" dirty="0"/>
                <a:t>균형추 칸막이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18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B2815F9-853E-418B-BBBA-8EB8D3E23CF9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1A4A4DC-46BD-44A4-877E-55B6E1C4E063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80F95D-0BAA-4D9B-9798-1188A324880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3D7557C-7618-408A-9695-470C01D45146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AA54A3B7-5052-4E32-AFB3-F51B169C1AA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384072-4A5F-4522-9CE3-3AEC0888FE3D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3B978-C31B-452A-BBB2-B3C1E6601244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30" name="Picture 6">
            <a:extLst>
              <a:ext uri="{FF2B5EF4-FFF2-40B4-BE49-F238E27FC236}">
                <a16:creationId xmlns:a16="http://schemas.microsoft.com/office/drawing/2014/main" id="{F5EB660D-3742-456F-94B0-8204293A8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818" y="915566"/>
            <a:ext cx="7885221" cy="381642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0349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45632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에스컬레이터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(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유지관리업체 직원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하부 기계실에서 디딤판 분리 작업을 하던 중 양쪽 팔이 디딤판과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콤플레이트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사이에 끼이며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고장 수리 등 작업 시 안전사고 예방을 위해 안전수칙 및 작업 매뉴얼을 숙지하고 준수하여야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디딤판과 </a:t>
              </a:r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콤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플레이트 사이에 팔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C6A1C62B-C6BA-4C1E-9B69-B11B062A7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72559"/>
            <a:ext cx="2990850" cy="32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9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B2815F9-853E-418B-BBBA-8EB8D3E23CF9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1A4A4DC-46BD-44A4-877E-55B6E1C4E063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80F95D-0BAA-4D9B-9798-1188A324880B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03D7557C-7618-408A-9695-470C01D45146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AA54A3B7-5052-4E32-AFB3-F51B169C1AA3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384072-4A5F-4522-9CE3-3AEC0888FE3D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23B978-C31B-452A-BBB2-B3C1E6601244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A2BA8374-8FCB-40C4-BFBC-57F4AAA1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203" y="987574"/>
            <a:ext cx="8427847" cy="374441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81270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258914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승객화물용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사망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,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승강기 설치 작업자인 피해자들이 승객화물용 엘리베이터의 균형추측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무게추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제거 작업 중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균형추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케이스가 하강하여 케이스와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무게추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사이에 끼어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endParaRPr lang="en-US" altLang="ko-KR" sz="1300" b="1" i="0" u="none" strike="noStrike" dirty="0">
                        <a:solidFill>
                          <a:srgbClr val="304866"/>
                        </a:solidFill>
                        <a:latin typeface="Pretendard Regular"/>
                      </a:endParaRPr>
                    </a:p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 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안전보건교육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미실시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현장 안전관리 책임자 및 작업자는 승강기 교체공사 등의 작업 시 절차 및 작업자 안전수칙을 철저히 준수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균형추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케이스와 </a:t>
              </a:r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무게추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사이에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D102C587-6A61-4AB7-B4AC-CFCFA0D02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95623"/>
            <a:ext cx="3023262" cy="32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5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FF090526-4AB0-415C-BF75-B2AE1BC6D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15566"/>
            <a:ext cx="8481630" cy="367240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7664221E-0220-4365-B3B3-DD96916D729C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9BC8A446-E812-4F65-92BB-92722F17C874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C0A2D7-1265-4023-821A-B16788EB050D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C20EFB75-8C3D-4E67-BF4C-ADA649967DFE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1199D1C3-830E-4A78-8CA3-51294CB5C57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BC13BB7-E9E0-4273-9024-2DA41EE787F2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085ED8E-3043-4A96-9926-BC33A7A8848E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641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8093517A-3605-4C68-BEAF-8A130A6FD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77" y="771550"/>
            <a:ext cx="7038046" cy="3926736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1E4174BD-C9A0-4DE5-9932-81C18EAEFAE8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2F281CEE-E8FC-4D41-8A09-8DEE7ACCCD9A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81F3242-5252-4844-B628-4936C62FF69C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14EDF63E-B8BD-439C-8829-3F46EF6C6121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48E94C9D-A59F-4133-B038-0A6DDA4414C6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E56C28D-C5F5-4C99-A74F-274436458473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586EFDC-4459-48C7-B17D-040047E44063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80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447424" cy="384721"/>
            <a:chOff x="3686564" y="1484698"/>
            <a:chExt cx="244742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9127" y="1182411"/>
            <a:ext cx="8424862" cy="2731762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3066" y="1417777"/>
            <a:ext cx="8217405" cy="25684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48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조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사고 보고 및 사고 조사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dirty="0"/>
              <a:t> 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① </a:t>
            </a:r>
            <a:r>
              <a:rPr lang="ko-KR" altLang="en-US" sz="2000" u="sng" kern="1200" dirty="0">
                <a:latin typeface="HY헤드라인M" pitchFamily="18" charset="-127"/>
                <a:ea typeface="HY헤드라인M" pitchFamily="18" charset="-127"/>
              </a:rPr>
              <a:t>관리주체</a:t>
            </a:r>
            <a:r>
              <a:rPr lang="en-US" altLang="ko-KR" sz="2000" u="sng" kern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000" u="sng" kern="1200" dirty="0"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2000" u="sng" kern="1200" dirty="0">
                <a:latin typeface="HY헤드라인M" pitchFamily="18" charset="-127"/>
                <a:ea typeface="HY헤드라인M" pitchFamily="18" charset="-127"/>
              </a:rPr>
              <a:t>31</a:t>
            </a:r>
            <a:r>
              <a:rPr lang="ko-KR" altLang="en-US" sz="2000" u="sng" kern="1200" dirty="0">
                <a:latin typeface="HY헤드라인M" pitchFamily="18" charset="-127"/>
                <a:ea typeface="HY헤드라인M" pitchFamily="18" charset="-127"/>
              </a:rPr>
              <a:t>조제</a:t>
            </a:r>
            <a:r>
              <a:rPr lang="en-US" altLang="ko-KR" sz="2000" u="sng" kern="1200" dirty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2000" u="sng" kern="1200" dirty="0">
                <a:latin typeface="HY헤드라인M" pitchFamily="18" charset="-127"/>
                <a:ea typeface="HY헤드라인M" pitchFamily="18" charset="-127"/>
              </a:rPr>
              <a:t>항에 따라 자체점검을 대행하는 유지관리업자를 포함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한다</a:t>
            </a:r>
            <a:r>
              <a:rPr lang="en-US" altLang="ko-KR" sz="2000" kern="12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이하 이 조에서 같다</a:t>
            </a:r>
            <a:r>
              <a:rPr lang="en-US" altLang="ko-KR" sz="2000" kern="12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는 그가 관리하는 </a:t>
            </a:r>
            <a:r>
              <a:rPr lang="ko-KR" altLang="en-US" sz="20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승강기로 인하여 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다음 각 호의 어느 하나에 해당하는 </a:t>
            </a:r>
            <a:r>
              <a:rPr lang="ko-KR" altLang="en-US" sz="20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사고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 또는 </a:t>
            </a:r>
            <a:r>
              <a:rPr lang="ko-KR" altLang="en-US" sz="2000" kern="12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고장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이 발생한 경우에는 행정안전부령으로 정하는 바에 따라 제</a:t>
            </a:r>
            <a:r>
              <a:rPr lang="en-US" altLang="ko-KR" sz="2000" kern="1200" dirty="0">
                <a:latin typeface="HY헤드라인M" pitchFamily="18" charset="-127"/>
                <a:ea typeface="HY헤드라인M" pitchFamily="18" charset="-127"/>
              </a:rPr>
              <a:t>55</a:t>
            </a: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조에 따른 한국승강기안전공단에 통보하여야 한다</a:t>
            </a:r>
            <a:r>
              <a:rPr lang="en-US" altLang="ko-KR" sz="2000" kern="1200" dirty="0"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987574"/>
            <a:ext cx="2600781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1182047" y="1031572"/>
            <a:ext cx="1440161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latin typeface="HY헤드라인M" pitchFamily="18" charset="-127"/>
                <a:ea typeface="HY헤드라인M" pitchFamily="18" charset="-127"/>
              </a:rPr>
              <a:t>승강기 안전관리법</a:t>
            </a:r>
          </a:p>
        </p:txBody>
      </p:sp>
    </p:spTree>
    <p:extLst>
      <p:ext uri="{BB962C8B-B14F-4D97-AF65-F5344CB8AC3E}">
        <p14:creationId xmlns:p14="http://schemas.microsoft.com/office/powerpoint/2010/main" val="222667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48068"/>
              </p:ext>
            </p:extLst>
          </p:nvPr>
        </p:nvGraphicFramePr>
        <p:xfrm>
          <a:off x="466687" y="1495623"/>
          <a:ext cx="5472608" cy="324691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직원인 피해자가 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층에서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비상잠금해제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열쇠로 승강장 문을 강제 개방 후 피트로 추락하여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유지관리업자는 고장수리 등 유지관리업무를 수행하는 자가 안전하게 업무를 수행할 수 있도록 관리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감독 및 교육 등을 강화하고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안전수칙을 철저히 준수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승강장 문 강제 개방 후 추락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B6DEC331-5450-40B0-96C6-1B792446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513" y="1456125"/>
            <a:ext cx="2145376" cy="32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47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9" name="Picture 27">
            <a:extLst>
              <a:ext uri="{FF2B5EF4-FFF2-40B4-BE49-F238E27FC236}">
                <a16:creationId xmlns:a16="http://schemas.microsoft.com/office/drawing/2014/main" id="{BB2907D1-90DE-405D-81BA-371B9550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46" y="908884"/>
            <a:ext cx="8234862" cy="360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B698C79C-6F51-4BA3-82B7-A05084AAC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206" y="3219822"/>
            <a:ext cx="1541541" cy="159009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614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87694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 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소방구조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/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장애인용 엘리베이터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직원인 피해자가 카 상부에서 자체점검을 수행하던 중 오른쪽 손가락이 도르래와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주로프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사이에 끼이며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동일 사고 재발방지를 위해 안전한 작업 방법 등에 대한 절차를 마련하고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안전수칙 등을 준수하여야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도르래와 </a:t>
              </a:r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주로프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사이에 손가락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74465" cy="384721"/>
            <a:chOff x="447215" y="104693"/>
            <a:chExt cx="2874465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74465" cy="384721"/>
              <a:chOff x="3686564" y="1484699"/>
              <a:chExt cx="2874465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75358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 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7" name="Picture 15">
            <a:extLst>
              <a:ext uri="{FF2B5EF4-FFF2-40B4-BE49-F238E27FC236}">
                <a16:creationId xmlns:a16="http://schemas.microsoft.com/office/drawing/2014/main" id="{C39DF421-11F4-4D8A-ABA7-13C02D472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6176" y="1519326"/>
            <a:ext cx="2735961" cy="322321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05503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46" name="Picture 17">
            <a:extLst>
              <a:ext uri="{FF2B5EF4-FFF2-40B4-BE49-F238E27FC236}">
                <a16:creationId xmlns:a16="http://schemas.microsoft.com/office/drawing/2014/main" id="{865FEE95-F1D2-4E8C-9AA0-30C7F8EBE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274" y="915566"/>
            <a:ext cx="7869710" cy="374441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7666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4" name="_x53299872" descr="DRW000069500d96">
            <a:extLst>
              <a:ext uri="{FF2B5EF4-FFF2-40B4-BE49-F238E27FC236}">
                <a16:creationId xmlns:a16="http://schemas.microsoft.com/office/drawing/2014/main" id="{8E7E820C-D7EE-4F0B-939B-4E228D00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9" y="1349026"/>
            <a:ext cx="601301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29C223BE-0627-49BE-94A1-9747A01B3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347488"/>
            <a:ext cx="2376264" cy="28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01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109923"/>
              </p:ext>
            </p:extLst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에스컬레이터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유지관리업체 직원인 피해자가 자체점검 중 스텝 일부를 제거한 상태에서 사고기기를 운행하여 피해자의 발이 스텝과 스커트 패널 사이에 끼임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 안전수칙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미준수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업무수행 중 사고가 발생하지 않도록 안전수칙 및 작업 절차 등을 철저히 숙지하고 준수하여야 함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스텝과 스커트 패널 사이에 발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D2E8D774-653A-45D7-AD93-DFB13A41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520446"/>
            <a:ext cx="3024336" cy="32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3" name="Picture 19">
            <a:extLst>
              <a:ext uri="{FF2B5EF4-FFF2-40B4-BE49-F238E27FC236}">
                <a16:creationId xmlns:a16="http://schemas.microsoft.com/office/drawing/2014/main" id="{4C1F090D-F3A5-40E7-9526-DA6110575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528" y="1059582"/>
            <a:ext cx="8085976" cy="338437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5520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무빙워크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작업자가 하부 기계실에서 점검을 마친 후 승강장으로 나오는 과정에서 팔레트와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콤플레이트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사이에 우측 다리가 끼여 발생한 사고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작업자 과실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작업자는 유지관리 시 작업절차를 철저히 준수하여야 하고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기계실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진출입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절차 등 안전교육 실시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92500" lnSpcReduction="20000"/>
            </a:bodyPr>
            <a:lstStyle/>
            <a:p>
              <a:pPr algn="ctr"/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팔레트와 </a:t>
              </a:r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콤플레이트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사이에 발 끼임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4B1F04FB-6DAF-44B5-A5A0-F16433EAA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4168" y="2093094"/>
            <a:ext cx="2699893" cy="2232248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000000"/>
            </a:bgClr>
          </a:patt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116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6" name="_x334078264" descr="DRW00001738304f">
            <a:hlinkClick r:id="rId2" action="ppaction://hlinkfile"/>
            <a:extLst>
              <a:ext uri="{FF2B5EF4-FFF2-40B4-BE49-F238E27FC236}">
                <a16:creationId xmlns:a16="http://schemas.microsoft.com/office/drawing/2014/main" id="{44896A61-FE5C-4C08-B051-0309C1C63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0" y="1131590"/>
            <a:ext cx="783144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118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Table 7">
            <a:extLst>
              <a:ext uri="{FF2B5EF4-FFF2-40B4-BE49-F238E27FC236}">
                <a16:creationId xmlns:a16="http://schemas.microsoft.com/office/drawing/2014/main" id="{10771710-FA9D-4ADE-85F6-64FE8F138DE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6687" y="1495623"/>
          <a:ext cx="5472608" cy="3239999"/>
        </p:xfrm>
        <a:graphic>
          <a:graphicData uri="http://schemas.openxmlformats.org/drawingml/2006/table">
            <a:tbl>
              <a:tblPr/>
              <a:tblGrid>
                <a:gridCol w="1369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91714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승강기 종류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91714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전망용 엘리베이터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17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피해현황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83000"/>
                        </a:lnSpc>
                        <a:defRPr/>
                      </a:pPr>
                      <a:r>
                        <a:rPr 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  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중상 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1</a:t>
                      </a: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명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85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사고내용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lvl="0" indent="0" algn="just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피해자가 </a:t>
                      </a:r>
                      <a:r>
                        <a:rPr lang="ko-KR" altLang="en-US" sz="1300" b="1" i="0" u="none" strike="noStrike" kern="1200" dirty="0" err="1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피트에서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 사다리를 이용하여 승강장으로 나오는 과정에서 사다리 고정부위가 파손되어 피트로 추락</a:t>
                      </a:r>
                      <a:endParaRPr lang="en-US" altLang="ko-KR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사고원인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defRPr/>
                      </a:pPr>
                      <a:r>
                        <a:rPr lang="ko-KR" altLang="en-US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  기타</a:t>
                      </a:r>
                      <a:r>
                        <a:rPr lang="en-US" altLang="ko-KR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사다리 접합부 불량</a:t>
                      </a:r>
                      <a:r>
                        <a:rPr lang="en-US" altLang="ko-KR" sz="1300" b="1" i="0" u="none" strike="noStrike" dirty="0">
                          <a:solidFill>
                            <a:srgbClr val="304866"/>
                          </a:solidFill>
                          <a:latin typeface="Pretendard Regular"/>
                        </a:rPr>
                        <a:t>)</a:t>
                      </a:r>
                      <a:endParaRPr lang="en-US" sz="13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540">
                <a:tc>
                  <a:txBody>
                    <a:bodyPr/>
                    <a:lstStyle/>
                    <a:p>
                      <a:pPr lvl="0" algn="ctr">
                        <a:lnSpc>
                          <a:spcPct val="83000"/>
                        </a:lnSpc>
                        <a:defRPr/>
                      </a:pPr>
                      <a:r>
                        <a:rPr lang="ko-KR" altLang="en-US" sz="1400" b="1" i="0" u="none" strike="noStrike" dirty="0">
                          <a:solidFill>
                            <a:srgbClr val="FFFFFF"/>
                          </a:solidFill>
                          <a:ea typeface="Pretendard Medium"/>
                        </a:rPr>
                        <a:t>예방대책</a:t>
                      </a:r>
                      <a:endParaRPr lang="en-US" sz="1400" b="1" dirty="0"/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92AB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algn="l">
                        <a:lnSpc>
                          <a:spcPct val="99600"/>
                        </a:lnSpc>
                        <a:defRPr/>
                      </a:pPr>
                      <a:r>
                        <a:rPr lang="ko-KR" altLang="en-US" sz="1300" b="1" i="0" u="none" strike="noStrike" kern="1200" dirty="0">
                          <a:solidFill>
                            <a:srgbClr val="304866"/>
                          </a:solidFill>
                          <a:latin typeface="Pretendard Regular"/>
                          <a:ea typeface="+mn-ea"/>
                          <a:cs typeface="+mn-cs"/>
                        </a:rPr>
                        <a:t>사다리 설치 시 브라켓과 앵커볼트 등을 이용하여 견고하게 고정</a:t>
                      </a:r>
                      <a:endParaRPr lang="en-US" sz="1300" b="1" i="0" u="none" strike="noStrike" kern="1200" dirty="0">
                        <a:solidFill>
                          <a:srgbClr val="304866"/>
                        </a:solidFill>
                        <a:latin typeface="Pretendard Regular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39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그룹 4">
            <a:extLst>
              <a:ext uri="{FF2B5EF4-FFF2-40B4-BE49-F238E27FC236}">
                <a16:creationId xmlns:a16="http://schemas.microsoft.com/office/drawing/2014/main" id="{E987B1BE-3B21-4B40-8657-65017B043F3C}"/>
              </a:ext>
            </a:extLst>
          </p:cNvPr>
          <p:cNvGrpSpPr/>
          <p:nvPr/>
        </p:nvGrpSpPr>
        <p:grpSpPr>
          <a:xfrm>
            <a:off x="1763688" y="776223"/>
            <a:ext cx="5303862" cy="457414"/>
            <a:chOff x="2292896" y="776223"/>
            <a:chExt cx="4558208" cy="457414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9509F526-0CCA-431D-83B8-AF6029C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2896" y="776223"/>
              <a:ext cx="4558208" cy="4574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894C96-684F-4359-8A64-A75B6C3475C5}"/>
                </a:ext>
              </a:extLst>
            </p:cNvPr>
            <p:cNvSpPr txBox="1"/>
            <p:nvPr/>
          </p:nvSpPr>
          <p:spPr>
            <a:xfrm>
              <a:off x="2416665" y="818158"/>
              <a:ext cx="4270038" cy="369332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pPr algn="ctr"/>
              <a:r>
                <a:rPr kumimoji="1" lang="ko-KR" altLang="en-US" sz="2400" dirty="0" err="1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피트에서</a:t>
              </a:r>
              <a:r>
                <a:rPr kumimoji="1" lang="ko-KR" altLang="en-US" sz="2400" dirty="0">
                  <a:solidFill>
                    <a:srgbClr val="000066"/>
                  </a:solidFill>
                  <a:latin typeface="HY헤드라인M" pitchFamily="18" charset="-127"/>
                  <a:ea typeface="HY헤드라인M" pitchFamily="18" charset="-127"/>
                </a:rPr>
                <a:t> 나오던 중 사다리 파손으로 추락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CB1B005-0E87-4F1D-9ECB-692B303A2D3A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BBCAA27F-7B5F-410C-8D75-AEDD1E45B7FC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FB2BF52-0520-45F0-85B9-24F4262CE8C0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B4293-9410-4796-A9F8-B597EB68C3AB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36" name="타원 35">
                  <a:extLst>
                    <a:ext uri="{FF2B5EF4-FFF2-40B4-BE49-F238E27FC236}">
                      <a16:creationId xmlns:a16="http://schemas.microsoft.com/office/drawing/2014/main" id="{EF43039B-DBE2-4245-8735-5BFC091F58EF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D352C69-5BFE-467B-87F3-D83127F07F5A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0BFBB7-9E7E-4DEA-AB23-9F9ACB4E50D5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15" name="Picture 1">
            <a:extLst>
              <a:ext uri="{FF2B5EF4-FFF2-40B4-BE49-F238E27FC236}">
                <a16:creationId xmlns:a16="http://schemas.microsoft.com/office/drawing/2014/main" id="{DE2D9D0E-5218-4C5D-81DD-A108DC8D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50643" t="18505" b="5486"/>
          <a:stretch/>
        </p:blipFill>
        <p:spPr>
          <a:xfrm>
            <a:off x="6084168" y="3507854"/>
            <a:ext cx="2736304" cy="118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A23609E-9CED-45D2-9693-1F36452B8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7" y="1495624"/>
            <a:ext cx="2732803" cy="19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447424" cy="384721"/>
            <a:chOff x="3686564" y="1484698"/>
            <a:chExt cx="244742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1182411"/>
            <a:ext cx="8424862" cy="2685483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94033" y="1393893"/>
            <a:ext cx="8013700" cy="24231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ko-KR" altLang="en-US" sz="2000" kern="1200" dirty="0">
                <a:latin typeface="HY헤드라인M" pitchFamily="18" charset="-127"/>
                <a:ea typeface="HY헤드라인M" pitchFamily="18" charset="-127"/>
              </a:rPr>
              <a:t>사망자가 발생한 사고</a:t>
            </a:r>
            <a:endParaRPr lang="en-US" altLang="ko-KR" sz="2000" kern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사고 발생일로부터 </a:t>
            </a:r>
            <a:r>
              <a:rPr lang="en-US" altLang="ko-KR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이내의 실시된 의사의 최초 진단 결과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ko-KR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   1</a:t>
            </a:r>
            <a:r>
              <a:rPr lang="ko-KR" altLang="en-US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 이상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의 입원치료가 필요한 부상자가 발생한 사고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사고 발생일로부터 </a:t>
            </a:r>
            <a:r>
              <a:rPr lang="en-US" altLang="ko-KR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 이내의 실시된 의사의 최초 진단 결과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,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en-US" altLang="ko-KR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20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 이상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의 치료가 필요한 부상자가 발생한 사고 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987574"/>
            <a:ext cx="3457172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1027958"/>
            <a:ext cx="468052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dirty="0">
                <a:latin typeface="HY헤드라인M" pitchFamily="18" charset="-127"/>
                <a:ea typeface="HY헤드라인M" pitchFamily="18" charset="-127"/>
              </a:rPr>
              <a:t>중대한 사고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시행령 제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37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787827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6235BA-093A-4EE5-A7D1-CEF734A9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9761A1-8AF7-4585-81DD-4FEBC2C0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DF3245-B506-4E6A-B2FF-400B9808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904210-CB76-4FD5-A9EC-1521594B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15427B-F5F9-4D10-8F7E-45A471BBD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2FA988-B2AE-40EC-B5D4-EB08265BA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EAC6BB-041E-489C-89EA-687A35E88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E168991-6F5C-4AB4-BCA7-48AF50ADB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1B68500-EE88-4299-AA0F-BAF7C082E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1CA5D95-D528-461B-B9AC-225105035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419C7152-7388-4641-BA1D-C8E2DEB3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6E8196D-5549-4B82-ADBC-3A8148B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22A5334B-697E-4028-9BD0-E0213D0527BB}"/>
              </a:ext>
            </a:extLst>
          </p:cNvPr>
          <p:cNvGrpSpPr/>
          <p:nvPr/>
        </p:nvGrpSpPr>
        <p:grpSpPr>
          <a:xfrm>
            <a:off x="447215" y="104693"/>
            <a:ext cx="2832787" cy="384721"/>
            <a:chOff x="447215" y="104693"/>
            <a:chExt cx="2832787" cy="38472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909508-CF39-49F7-B0D3-118CDD66B167}"/>
                </a:ext>
              </a:extLst>
            </p:cNvPr>
            <p:cNvGrpSpPr/>
            <p:nvPr/>
          </p:nvGrpSpPr>
          <p:grpSpPr>
            <a:xfrm>
              <a:off x="447215" y="104693"/>
              <a:ext cx="2832787" cy="384721"/>
              <a:chOff x="3686564" y="1484699"/>
              <a:chExt cx="2832787" cy="38472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2D931FC-C21F-4DE9-B0A7-36D1514EE807}"/>
                  </a:ext>
                </a:extLst>
              </p:cNvPr>
              <p:cNvSpPr txBox="1"/>
              <p:nvPr/>
            </p:nvSpPr>
            <p:spPr>
              <a:xfrm>
                <a:off x="4085671" y="1484699"/>
                <a:ext cx="2433680" cy="3847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>
                  <a:defRPr sz="2600" b="1" spc="-10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lvl1pPr>
              </a:lstStyle>
              <a:p>
                <a:r>
                  <a:rPr lang="ko-KR" altLang="en-US" sz="1900" dirty="0">
                    <a:gradFill>
                      <a:gsLst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  <a:gs pos="10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2700000" scaled="1"/>
                    </a:gradFill>
                  </a:rPr>
                  <a:t>승강기 안전사고 사례</a:t>
                </a:r>
                <a:endParaRPr lang="ko-KR" altLang="en-US" sz="19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26E59922-34EE-4E80-848B-860148006173}"/>
                  </a:ext>
                </a:extLst>
              </p:cNvPr>
              <p:cNvGrpSpPr/>
              <p:nvPr/>
            </p:nvGrpSpPr>
            <p:grpSpPr>
              <a:xfrm>
                <a:off x="3686564" y="1501649"/>
                <a:ext cx="350823" cy="350823"/>
                <a:chOff x="2823203" y="2335357"/>
                <a:chExt cx="385905" cy="385905"/>
              </a:xfrm>
            </p:grpSpPr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3D3B63A7-1CCC-4EC4-99AA-207324949FA1}"/>
                    </a:ext>
                  </a:extLst>
                </p:cNvPr>
                <p:cNvSpPr/>
                <p:nvPr/>
              </p:nvSpPr>
              <p:spPr>
                <a:xfrm>
                  <a:off x="2823203" y="2335357"/>
                  <a:ext cx="385905" cy="385905"/>
                </a:xfrm>
                <a:prstGeom prst="ellipse">
                  <a:avLst/>
                </a:prstGeom>
                <a:gradFill flip="none" rotWithShape="1">
                  <a:gsLst>
                    <a:gs pos="52000">
                      <a:srgbClr val="1F3A6F"/>
                    </a:gs>
                    <a:gs pos="52000">
                      <a:srgbClr val="355383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9BD6D34-0F2B-4AC0-8438-D2B691141757}"/>
                    </a:ext>
                  </a:extLst>
                </p:cNvPr>
                <p:cNvSpPr txBox="1"/>
                <p:nvPr/>
              </p:nvSpPr>
              <p:spPr>
                <a:xfrm>
                  <a:off x="3008367" y="2345272"/>
                  <a:ext cx="71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  <a:scene3d>
                    <a:camera prst="orthographicFront"/>
                    <a:lightRig rig="threePt" dir="t"/>
                  </a:scene3d>
                  <a:sp3d extrusionH="57150" contourW="31750">
                    <a:bevelT w="1270"/>
                    <a:contourClr>
                      <a:srgbClr val="003760"/>
                    </a:contourClr>
                  </a:sp3d>
                </a:bodyPr>
                <a:lstStyle/>
                <a:p>
                  <a:pPr algn="ctr">
                    <a:spcBef>
                      <a:spcPts val="1200"/>
                    </a:spcBef>
                  </a:pPr>
                  <a:endParaRPr lang="ko-KR" altLang="en-US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6AE8507-AF64-43B1-838D-0E0FA23AD7EB}"/>
                </a:ext>
              </a:extLst>
            </p:cNvPr>
            <p:cNvSpPr txBox="1"/>
            <p:nvPr/>
          </p:nvSpPr>
          <p:spPr>
            <a:xfrm>
              <a:off x="503203" y="114333"/>
              <a:ext cx="238847" cy="307777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  <a:scene3d>
                <a:camera prst="orthographicFront"/>
                <a:lightRig rig="threePt" dir="t"/>
              </a:scene3d>
              <a:sp3d extrusionH="57150" contourW="31750">
                <a:bevelT w="1270"/>
                <a:contourClr>
                  <a:srgbClr val="003760"/>
                </a:contourClr>
              </a:sp3d>
            </a:bodyPr>
            <a:lstStyle/>
            <a:p>
              <a:pPr algn="ctr">
                <a:spcBef>
                  <a:spcPts val="1200"/>
                </a:spcBef>
              </a:pPr>
              <a:r>
                <a:rPr lang="en-US" altLang="ko-KR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rPr>
                <a:t>Ⅲ</a:t>
              </a:r>
              <a:endParaRPr lang="ko-KR" altLang="en-US" sz="2000" b="1" spc="-100" dirty="0">
                <a:gradFill>
                  <a:gsLst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견명조" panose="02030600000101010101" pitchFamily="18" charset="-127"/>
                <a:ea typeface="HY견명조" panose="02030600000101010101" pitchFamily="18" charset="-127"/>
              </a:endParaRPr>
            </a:p>
          </p:txBody>
        </p:sp>
      </p:grpSp>
      <p:pic>
        <p:nvPicPr>
          <p:cNvPr id="22" name="Picture 4">
            <a:extLst>
              <a:ext uri="{FF2B5EF4-FFF2-40B4-BE49-F238E27FC236}">
                <a16:creationId xmlns:a16="http://schemas.microsoft.com/office/drawing/2014/main" id="{B5126D40-60C1-4450-87BC-7F551A25C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584" y="843558"/>
            <a:ext cx="4642281" cy="386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C7B398A-A172-422D-AC17-2EF65C4AE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50935"/>
          <a:stretch/>
        </p:blipFill>
        <p:spPr>
          <a:xfrm>
            <a:off x="5796136" y="843558"/>
            <a:ext cx="2448272" cy="1977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A309DEF1-CBE0-41D3-B426-7928C0D4D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50952"/>
          <a:stretch/>
        </p:blipFill>
        <p:spPr>
          <a:xfrm>
            <a:off x="5796136" y="2931790"/>
            <a:ext cx="2448272" cy="174544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495417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143000" y="1851670"/>
            <a:ext cx="685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6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감사합니다</a:t>
            </a:r>
            <a:r>
              <a:rPr lang="en-US" altLang="ko-KR" sz="6600" b="1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.</a:t>
            </a:r>
            <a:endParaRPr lang="ko-KR" altLang="en-US" sz="66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CFFCBEC-91FC-4E26-8C15-EF8B1DEBA385}"/>
              </a:ext>
            </a:extLst>
          </p:cNvPr>
          <p:cNvSpPr/>
          <p:nvPr/>
        </p:nvSpPr>
        <p:spPr>
          <a:xfrm>
            <a:off x="467544" y="444858"/>
            <a:ext cx="3464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안전수칙 준수는 </a:t>
            </a:r>
            <a:endParaRPr lang="en-US" altLang="ko-KR" sz="2000" b="1" dirty="0">
              <a:solidFill>
                <a:schemeClr val="accent6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 </a:t>
            </a:r>
            <a:r>
              <a:rPr lang="ko-KR" altLang="en-US" sz="2000" b="1" dirty="0">
                <a:solidFill>
                  <a:schemeClr val="accent6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선택이 아니라 의무입니다</a:t>
            </a:r>
            <a:r>
              <a:rPr lang="en-US" altLang="ko-KR" sz="2000" b="1" dirty="0">
                <a:solidFill>
                  <a:schemeClr val="accent6">
                    <a:lumMod val="50000"/>
                  </a:schemeClr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  <a:endParaRPr lang="ko-KR" altLang="en-US" sz="2000" b="1" dirty="0">
              <a:solidFill>
                <a:schemeClr val="accent6">
                  <a:lumMod val="50000"/>
                </a:schemeClr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FA40C-766B-46F1-B574-4BAADD9809A5}"/>
              </a:ext>
            </a:extLst>
          </p:cNvPr>
          <p:cNvSpPr txBox="1"/>
          <p:nvPr/>
        </p:nvSpPr>
        <p:spPr>
          <a:xfrm>
            <a:off x="7813154" y="9426"/>
            <a:ext cx="13308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altLang="ko-KR" sz="2000" dirty="0">
              <a:solidFill>
                <a:schemeClr val="accent5">
                  <a:lumMod val="7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CC1C810-B0EF-49C4-B19F-14FE3E9E3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867894"/>
            <a:ext cx="2765618" cy="77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4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447424" cy="384721"/>
            <a:chOff x="3686564" y="1484698"/>
            <a:chExt cx="244742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769426" y="1132263"/>
            <a:ext cx="8013700" cy="34473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시행령 제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37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조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중대한 사고 및 중대한 고장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dirty="0"/>
              <a:t>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② 다음 각 호의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어느 하나에 해당하는 사고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                                        </a:t>
            </a: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엘리베이터 및 휠체어리프트</a:t>
            </a:r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&gt;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가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출입문이 열린 상태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로 움직인 경우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나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출입문이 이탈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되거나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파손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되어 운행되지 않는 경우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다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최상층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 또는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최하층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을 지나 계속 움직인 경우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라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운행하려는 층으로 운행되지 않아 이용자가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운반구에 갇히게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 되는 경우 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정전 등 제외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마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운행 중 정지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된 고장으로서 이용자가 운반구에 갇히게 된 경우 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정전 등 제외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바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운반구 또는 균형추에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부착된 장치 등이 이탈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되거나 </a:t>
            </a:r>
            <a:r>
              <a:rPr lang="ko-KR" altLang="en-US" sz="1500" b="1" u="sng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탈락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된 경우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3385164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693647"/>
            <a:ext cx="280831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중대한 고장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– 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시행령 제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37</a:t>
            </a:r>
            <a:r>
              <a:rPr kumimoji="1" lang="ko-KR" altLang="en-US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조</a:t>
            </a:r>
          </a:p>
        </p:txBody>
      </p:sp>
    </p:spTree>
    <p:extLst>
      <p:ext uri="{BB962C8B-B14F-4D97-AF65-F5344CB8AC3E}">
        <p14:creationId xmlns:p14="http://schemas.microsoft.com/office/powerpoint/2010/main" val="379235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447424" cy="384721"/>
            <a:chOff x="3686564" y="1484698"/>
            <a:chExt cx="244742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787044" y="1285541"/>
            <a:ext cx="8013700" cy="30956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시행령 제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37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조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중대한 사고 및 중대한 고장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500" dirty="0"/>
              <a:t> </a:t>
            </a: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② 다음 각 호의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어느 하나에 해당하는 사고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ko-KR" sz="15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                                        </a:t>
            </a:r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&lt;</a:t>
            </a:r>
            <a:r>
              <a:rPr lang="ko-KR" altLang="en-US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에스컬레이터 및 </a:t>
            </a:r>
            <a:r>
              <a:rPr lang="ko-KR" altLang="en-US" sz="1600" dirty="0" err="1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무빙워크</a:t>
            </a:r>
            <a:r>
              <a:rPr lang="en-US" altLang="ko-KR" sz="16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&gt;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kern="1200" dirty="0">
                <a:latin typeface="HY헤드라인M" pitchFamily="18" charset="-127"/>
                <a:ea typeface="HY헤드라인M" pitchFamily="18" charset="-127"/>
              </a:rPr>
              <a:t>가</a:t>
            </a:r>
            <a:r>
              <a:rPr lang="en-US" altLang="ko-KR" sz="1500" kern="12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kern="12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손잡이 </a:t>
            </a:r>
            <a:r>
              <a:rPr lang="ko-KR" altLang="en-US" sz="1500" b="1" u="sng" kern="0" spc="0" dirty="0">
                <a:solidFill>
                  <a:schemeClr val="accent2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속도와 디딤판의 속도의 차이</a:t>
            </a:r>
            <a:r>
              <a:rPr lang="ko-KR" altLang="en-US" sz="1500" kern="0" spc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 행정안전부장관이 고시하는 기준 초과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marR="0" indent="0" algn="just" fontAlgn="base" latinLnBrk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나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kern="0" spc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하강 운행 과정에서 행정안전부장관이 고시하는</a:t>
            </a:r>
            <a:r>
              <a:rPr lang="en-US" altLang="ko-KR" sz="1500" kern="0" spc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500" kern="0" spc="0" dirty="0">
                <a:solidFill>
                  <a:schemeClr val="tx1"/>
                </a:solidFill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기준을 초과하여 </a:t>
            </a:r>
            <a:r>
              <a:rPr lang="ko-KR" altLang="en-US" sz="1500" b="1" u="sng" kern="0" dirty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과속이 발생</a:t>
            </a:r>
            <a:endParaRPr lang="en-US" altLang="ko-KR" sz="1500" b="1" u="sng" kern="0" dirty="0">
              <a:solidFill>
                <a:schemeClr val="accent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다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상승 운행과정에서 디딤판이 하강방향으로 </a:t>
            </a:r>
            <a:r>
              <a:rPr lang="ko-KR" altLang="en-US" sz="1500" b="1" u="sng" kern="0" dirty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역행</a:t>
            </a:r>
            <a:endParaRPr lang="en-US" altLang="ko-KR" sz="1500" b="1" u="sng" kern="0" dirty="0">
              <a:solidFill>
                <a:schemeClr val="accent2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라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kern="0" dirty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과속 또는 역행을 방지하는 장치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가 정상적으로 작동하지 않는 경우</a:t>
            </a:r>
            <a:endParaRPr lang="en-US" altLang="ko-KR" sz="1500" dirty="0"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마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500" b="1" u="sng" kern="0" dirty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디딤판이 이탈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되거나 </a:t>
            </a:r>
            <a:r>
              <a:rPr lang="ko-KR" altLang="en-US" sz="1500" b="1" u="sng" kern="0" dirty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파손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되어 운행되지 않는 경우</a:t>
            </a:r>
            <a:endParaRPr lang="en-US" altLang="ko-KR" sz="14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2199347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693647"/>
            <a:ext cx="166762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중대한 고장 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(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정의</a:t>
            </a:r>
            <a:r>
              <a:rPr kumimoji="1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]</a:t>
            </a:r>
            <a:r>
              <a:rPr kumimoji="1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n-cs"/>
              </a:rPr>
              <a:t>  </a:t>
            </a:r>
            <a:endParaRPr kumimoji="1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4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/>
          <p:cNvGrpSpPr/>
          <p:nvPr/>
        </p:nvGrpSpPr>
        <p:grpSpPr>
          <a:xfrm>
            <a:off x="434703" y="131360"/>
            <a:ext cx="2447424" cy="384721"/>
            <a:chOff x="3686564" y="1484698"/>
            <a:chExt cx="2447424" cy="384721"/>
          </a:xfrm>
        </p:grpSpPr>
        <p:sp>
          <p:nvSpPr>
            <p:cNvPr id="49" name="TextBox 48"/>
            <p:cNvSpPr txBox="1"/>
            <p:nvPr/>
          </p:nvSpPr>
          <p:spPr>
            <a:xfrm>
              <a:off x="4060985" y="1484698"/>
              <a:ext cx="2073003" cy="3847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19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승강기 안전관리법</a:t>
              </a: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3686564" y="1501649"/>
              <a:ext cx="350823" cy="350823"/>
              <a:chOff x="2823203" y="2335357"/>
              <a:chExt cx="385905" cy="385905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874393" y="2345272"/>
                <a:ext cx="2680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20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Ⅰ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488452" y="848100"/>
            <a:ext cx="8424862" cy="3970554"/>
          </a:xfrm>
          <a:prstGeom prst="roundRect">
            <a:avLst>
              <a:gd name="adj" fmla="val 2796"/>
            </a:avLst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25410" y="1132263"/>
            <a:ext cx="8195062" cy="34473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개정 이유</a:t>
            </a:r>
            <a:endParaRPr lang="en-US" altLang="ko-KR" sz="1500" dirty="0">
              <a:solidFill>
                <a:srgbClr val="0000FF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승강기 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중대한 사고 기준이 타 법률에 비해 과중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하고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중대한 고장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(1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주 이상 치료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발생 시 추가 조사대상에 포함되어 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승강기 업계에 부담으로 작용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함에 따라 기준 조정 필요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ko-KR" altLang="en-US" sz="1500" dirty="0"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rPr>
              <a:t>개정 내용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승강기 중대한 사고의 기준 입원치료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en-US" altLang="ko-KR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을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‘</a:t>
            </a:r>
            <a:r>
              <a:rPr lang="en-US" altLang="ko-KR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으로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통원치료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en-US" altLang="ko-KR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을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‘</a:t>
            </a:r>
            <a:r>
              <a:rPr lang="en-US" altLang="ko-KR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으로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 완화</a:t>
            </a:r>
          </a:p>
          <a:p>
            <a:pPr marL="342900" indent="-342900" fontAlgn="base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중대한 고장 발생 시 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추가 조사대상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인 치료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‘</a:t>
            </a:r>
            <a:r>
              <a:rPr lang="en-US" altLang="ko-KR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50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을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‘</a:t>
            </a:r>
            <a:r>
              <a:rPr lang="en-US" altLang="ko-KR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150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주 </a:t>
            </a:r>
            <a:r>
              <a:rPr lang="ko-KR" altLang="en-US" sz="150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이상’</a:t>
            </a:r>
            <a:r>
              <a:rPr lang="ko-KR" altLang="en-US" sz="1500" dirty="0" err="1">
                <a:latin typeface="HY헤드라인M" pitchFamily="18" charset="-127"/>
                <a:ea typeface="HY헤드라인M" pitchFamily="18" charset="-127"/>
              </a:rPr>
              <a:t>으로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 조정하되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치료 </a:t>
            </a:r>
            <a:r>
              <a:rPr lang="en-US" altLang="ko-KR" sz="1500" dirty="0">
                <a:latin typeface="HY헤드라인M" pitchFamily="18" charset="-127"/>
                <a:ea typeface="HY헤드라인M" pitchFamily="18" charset="-127"/>
              </a:rPr>
              <a:t>1⁓2</a:t>
            </a:r>
            <a:r>
              <a:rPr lang="ko-KR" altLang="en-US" sz="1500" dirty="0">
                <a:latin typeface="HY헤드라인M" pitchFamily="18" charset="-127"/>
                <a:ea typeface="HY헤드라인M" pitchFamily="18" charset="-127"/>
              </a:rPr>
              <a:t>주 진단서 발급하는 중대한 고장에 대한 사각지대 해소를 위해 행안부의 직원으로 추가 조사할 수 있는 근거 마련</a:t>
            </a:r>
          </a:p>
        </p:txBody>
      </p: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82780" y="653263"/>
            <a:ext cx="6481508" cy="360362"/>
            <a:chOff x="793" y="681"/>
            <a:chExt cx="1860" cy="418"/>
          </a:xfrm>
        </p:grpSpPr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793" y="681"/>
              <a:ext cx="1860" cy="41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A8AE3"/>
                </a:gs>
                <a:gs pos="50000">
                  <a:srgbClr val="71B1EC"/>
                </a:gs>
                <a:gs pos="100000">
                  <a:srgbClr val="2A8AE3"/>
                </a:gs>
              </a:gsLst>
              <a:lin ang="0" scaled="1"/>
            </a:gradFill>
            <a:ln w="28575">
              <a:solidFill>
                <a:srgbClr val="D6EB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877" y="710"/>
              <a:ext cx="1692" cy="19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44314"/>
                    <a:invGamma/>
                    <a:alpha val="8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endParaRPr>
            </a:p>
          </p:txBody>
        </p: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971600" y="693647"/>
            <a:ext cx="5976664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600" dirty="0">
                <a:latin typeface="HY헤드라인M" pitchFamily="18" charset="-127"/>
                <a:ea typeface="HY헤드라인M" pitchFamily="18" charset="-127"/>
              </a:rPr>
              <a:t>승강기 안전관리법 시행령 일부개정령안 입법예고 </a:t>
            </a:r>
            <a:r>
              <a:rPr kumimoji="1" lang="en-US" altLang="ko-KR" sz="1600" dirty="0">
                <a:solidFill>
                  <a:srgbClr val="000066"/>
                </a:solidFill>
                <a:latin typeface="HY헤드라인M" pitchFamily="18" charset="-127"/>
                <a:ea typeface="HY헤드라인M" pitchFamily="18" charset="-127"/>
              </a:rPr>
              <a:t>– 2025.7.16.</a:t>
            </a:r>
            <a:endParaRPr kumimoji="1" lang="ko-KR" altLang="en-US" sz="1600" dirty="0">
              <a:solidFill>
                <a:srgbClr val="000066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387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611561" y="1995686"/>
            <a:ext cx="6828407" cy="656633"/>
            <a:chOff x="3686565" y="1501649"/>
            <a:chExt cx="3403188" cy="350823"/>
          </a:xfrm>
        </p:grpSpPr>
        <p:sp>
          <p:nvSpPr>
            <p:cNvPr id="7" name="TextBox 6"/>
            <p:cNvSpPr txBox="1"/>
            <p:nvPr/>
          </p:nvSpPr>
          <p:spPr>
            <a:xfrm>
              <a:off x="4085671" y="1504400"/>
              <a:ext cx="3004082" cy="3453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>
                <a:defRPr sz="2600" b="1" spc="-100">
                  <a:solidFill>
                    <a:schemeClr val="tx1">
                      <a:lumMod val="85000"/>
                      <a:lumOff val="15000"/>
                    </a:schemeClr>
                  </a:solidFill>
                </a:defRPr>
              </a:lvl1pPr>
            </a:lstStyle>
            <a:p>
              <a:r>
                <a:rPr lang="ko-KR" altLang="en-US" sz="3600" dirty="0">
                  <a:gradFill>
                    <a:gsLst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85000"/>
                          <a:lumOff val="15000"/>
                        </a:schemeClr>
                      </a:gs>
                    </a:gsLst>
                    <a:lin ang="2700000" scaled="1"/>
                  </a:gradFill>
                </a:rPr>
                <a:t>중대한 사고 및 고장 발생 현황</a:t>
              </a: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686565" y="1501649"/>
              <a:ext cx="350823" cy="350823"/>
              <a:chOff x="2823203" y="2335357"/>
              <a:chExt cx="385905" cy="385905"/>
            </a:xfrm>
          </p:grpSpPr>
          <p:sp>
            <p:nvSpPr>
              <p:cNvPr id="6" name="타원 5"/>
              <p:cNvSpPr/>
              <p:nvPr/>
            </p:nvSpPr>
            <p:spPr>
              <a:xfrm>
                <a:off x="2823203" y="2335357"/>
                <a:ext cx="385905" cy="385905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F3A6F"/>
                  </a:gs>
                  <a:gs pos="52000">
                    <a:srgbClr val="355383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1628" y="2369843"/>
                <a:ext cx="213550" cy="28941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  <a:scene3d>
                  <a:camera prst="orthographicFront"/>
                  <a:lightRig rig="threePt" dir="t"/>
                </a:scene3d>
                <a:sp3d extrusionH="57150" contourW="31750">
                  <a:bevelT w="1270"/>
                  <a:contourClr>
                    <a:srgbClr val="003760"/>
                  </a:contourClr>
                </a:sp3d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ko-KR" sz="3200" b="1" spc="-100" dirty="0">
                    <a:gradFill>
                      <a:gsLst>
                        <a:gs pos="10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HY견명조" panose="02030600000101010101" pitchFamily="18" charset="-127"/>
                    <a:ea typeface="HY견명조" panose="02030600000101010101" pitchFamily="18" charset="-127"/>
                  </a:rPr>
                  <a:t>Ⅱ</a:t>
                </a:r>
                <a:endParaRPr lang="ko-KR" altLang="en-US" sz="2000" b="1" spc="-100" dirty="0">
                  <a:gradFill>
                    <a:gsLst>
                      <a:gs pos="100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HY견명조" panose="02030600000101010101" pitchFamily="18" charset="-127"/>
                  <a:ea typeface="HY견명조" panose="02030600000101010101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921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21879</TotalTime>
  <Words>1734</Words>
  <Application>Microsoft Office PowerPoint</Application>
  <PresentationFormat>화면 슬라이드 쇼(16:9)</PresentationFormat>
  <Paragraphs>349</Paragraphs>
  <Slides>51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66" baseType="lpstr">
      <vt:lpstr>HY견고딕</vt:lpstr>
      <vt:lpstr>HY견명조</vt:lpstr>
      <vt:lpstr>HY중고딕</vt:lpstr>
      <vt:lpstr>HY헤드라인M</vt:lpstr>
      <vt:lpstr>Pretendard Medium</vt:lpstr>
      <vt:lpstr>Pretendard Regular</vt:lpstr>
      <vt:lpstr>굴림</vt:lpstr>
      <vt:lpstr>나눔고딕 ExtraBold</vt:lpstr>
      <vt:lpstr>맑은 고딕</vt:lpstr>
      <vt:lpstr>바탕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sbcsh</dc:creator>
  <cp:lastModifiedBy>user</cp:lastModifiedBy>
  <cp:revision>1181</cp:revision>
  <cp:lastPrinted>2023-09-07T01:59:04Z</cp:lastPrinted>
  <dcterms:created xsi:type="dcterms:W3CDTF">2018-02-08T07:03:26Z</dcterms:created>
  <dcterms:modified xsi:type="dcterms:W3CDTF">2025-09-11T05:34:00Z</dcterms:modified>
</cp:coreProperties>
</file>