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720" y="84"/>
      </p:cViewPr>
      <p:guideLst>
        <p:guide orient="horz" pos="2159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940CC6B0-9511-4370-9A02-FB2F11F2B056}" type="datetime1">
              <a:rPr lang="ko-KR" altLang="en-US"/>
              <a:pPr lvl="0">
                <a:defRPr/>
              </a:pPr>
              <a:t>2025-09-11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2902FDE2-ABC5-4981-BBAA-5A39D76CEC5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A12A0E-B218-A38B-E80D-A282A2D66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EEF8D96-ECB3-7062-7461-C560794C43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C953864-542A-686A-4C43-028B269A4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A3AE-42F4-44B8-A4DA-1AE130142B39}" type="datetimeFigureOut">
              <a:rPr lang="ko-KR" altLang="en-US" smtClean="0"/>
              <a:t>2025-09-11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57C9759-6414-03E2-3527-1C156EDB1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49B2E2C-0E89-B12D-7D5E-5BE29F79D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3C84-3EE5-4817-8705-313232E8BBC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8155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3109D56-EB61-2A01-85C5-F89D7E1EF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82E965A-6994-BAE6-B405-2D269DF536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409150F-ABE9-4D9E-9FD7-887DA84F4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A3AE-42F4-44B8-A4DA-1AE130142B39}" type="datetimeFigureOut">
              <a:rPr lang="ko-KR" altLang="en-US" smtClean="0"/>
              <a:t>2025-09-11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6A202D5-071C-487B-DF1F-7ED36FE3E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A088FFB-AE5D-C0A2-8A47-7983FF2A9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3C84-3EE5-4817-8705-313232E8BBC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1184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E9A2B5F-C868-11B7-B809-236D488C1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C309D94-5A7B-D425-68B3-F1D3F59D4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A2DF1F-9E4D-F361-7092-38A96C64F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A3AE-42F4-44B8-A4DA-1AE130142B39}" type="datetimeFigureOut">
              <a:rPr lang="ko-KR" altLang="en-US" smtClean="0"/>
              <a:t>2025-09-11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81EA393-9D7B-FA2D-D93F-86D5D7117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DB06455-589D-7416-6D49-1E860C6DF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3C84-3EE5-4817-8705-313232E8BBC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3294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DAEB94-A742-369E-2FFA-8E3E5A6A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BCC3183-C85D-1E6D-2BBC-37DD81975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302175D-D51B-5F97-5B4C-2A176BD5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A3AE-42F4-44B8-A4DA-1AE130142B39}" type="datetimeFigureOut">
              <a:rPr lang="ko-KR" altLang="en-US" smtClean="0"/>
              <a:t>2025-09-11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D23B821-2C56-AF49-AB27-F0A1867DD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D93AA2B-6F85-8522-64D9-446B20D6A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3C84-3EE5-4817-8705-313232E8BBC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3071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5187CE-9E05-9644-C700-12FDCBC76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EB14AB1-E827-241D-E688-22795988F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B2BC97B-5208-BA57-491E-6549D4630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A3AE-42F4-44B8-A4DA-1AE130142B39}" type="datetimeFigureOut">
              <a:rPr lang="ko-KR" altLang="en-US" smtClean="0"/>
              <a:t>2025-09-11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22ABB58-7072-CF12-3E74-D2E5D60B2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CE6391D-4711-D998-A3D6-9C2902C16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3C84-3EE5-4817-8705-313232E8BBC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3561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B9ACCC-52A1-2A3F-258D-48108F0E8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870464C-F191-8422-3532-31B4FC587B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ADA630E-0BB1-3D23-FD7A-3A1383094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79B0779-4489-1FFB-1FD9-D83899156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A3AE-42F4-44B8-A4DA-1AE130142B39}" type="datetimeFigureOut">
              <a:rPr lang="ko-KR" altLang="en-US" smtClean="0"/>
              <a:t>2025-09-11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2B242BC-20F9-CBB2-2457-17EAB5D94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C85C386-E386-925C-8964-A1856B14B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3C84-3EE5-4817-8705-313232E8BBC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286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1CDE7C-8DE0-D673-546B-DBBEC88D4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EEC4298-6CD1-CDF6-1E86-14676D9D8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11894B7-9680-3521-8A49-54FDDB5BB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76AD385-E9E6-D20D-0E4C-1452F3B4E6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7C63B3D-62EC-51F0-F2EC-8F06CC586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FAD569E-4537-B3D3-1CD0-91DED0BE2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A3AE-42F4-44B8-A4DA-1AE130142B39}" type="datetimeFigureOut">
              <a:rPr lang="ko-KR" altLang="en-US" smtClean="0"/>
              <a:t>2025-09-11</a:t>
            </a:fld>
            <a:endParaRPr lang="ko-KR" altLang="en-US" dirty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95A8CC1-C312-55A4-CBA3-8AC01738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C8E0F1F-8B1B-F556-046B-4D60DF6C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3C84-3EE5-4817-8705-313232E8BBC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39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DAB44D-C2D9-9A1F-BD03-EADBCC318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7B03DCD-3210-3E0B-CB1C-5D793B17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A3AE-42F4-44B8-A4DA-1AE130142B39}" type="datetimeFigureOut">
              <a:rPr lang="ko-KR" altLang="en-US" smtClean="0"/>
              <a:t>2025-09-11</a:t>
            </a:fld>
            <a:endParaRPr lang="ko-KR" altLang="en-US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89696EC-2B8E-841B-695F-4BD1C6A5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59EF28-7AE1-0798-B796-A87A97875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3C84-3EE5-4817-8705-313232E8BBC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9969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146A8A1-7E5F-F334-674C-FC314D511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A3AE-42F4-44B8-A4DA-1AE130142B39}" type="datetimeFigureOut">
              <a:rPr lang="ko-KR" altLang="en-US" smtClean="0"/>
              <a:t>2025-09-11</a:t>
            </a:fld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4FF5233-2CAB-C77C-2D9D-B65A74750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CF4FF6E-CBF8-DBFC-10B6-CC07E1451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3C84-3EE5-4817-8705-313232E8BBC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795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D9D075-C466-EFEF-65CF-05E824095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88F034F-27AB-F5EA-8927-46878C45A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192E904-DEC1-47AD-6900-1644234A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73F3467-E12D-8186-4909-693FCF199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A3AE-42F4-44B8-A4DA-1AE130142B39}" type="datetimeFigureOut">
              <a:rPr lang="ko-KR" altLang="en-US" smtClean="0"/>
              <a:t>2025-09-11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ABEDD4-5783-F5E5-5E3F-1B0E3D465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5A185E8-CC05-93EE-DD38-3BD8E48A0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3C84-3EE5-4817-8705-313232E8BBC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4535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7F415B-C915-CB76-5FEC-F44477A37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E22411A-797F-251F-4810-5A0C75794E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46F991C-5C02-3B7D-93D7-695E68921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FD6A873-21AC-4F30-3248-8B864CCF4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BA3AE-42F4-44B8-A4DA-1AE130142B39}" type="datetimeFigureOut">
              <a:rPr lang="ko-KR" altLang="en-US" smtClean="0"/>
              <a:t>2025-09-11</a:t>
            </a:fld>
            <a:endParaRPr lang="ko-KR" altLang="en-US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3C1D1C-1184-2869-C4FA-DA149245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AC20C04-FFB7-CD25-6901-268703DBC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23C84-3EE5-4817-8705-313232E8BBC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7152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659661D-D4D1-8C7A-D89D-74C25EF4D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13FAFBD-4AF3-3686-2C98-D5CB0F447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64D9D87-396A-5040-08B9-BEC6D2A24B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BA3AE-42F4-44B8-A4DA-1AE130142B39}" type="datetimeFigureOut">
              <a:rPr lang="ko-KR" altLang="en-US" smtClean="0"/>
              <a:t>2025-09-11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2FA22D1-7D34-C726-3FF6-8705CADDAB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414261F-6751-673F-5A1F-A43502576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23C84-3EE5-4817-8705-313232E8BBC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126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201A15-46B1-BAB7-AADC-5835D8B44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4211"/>
            <a:ext cx="9144000" cy="1554789"/>
          </a:xfrm>
        </p:spPr>
        <p:txBody>
          <a:bodyPr>
            <a:normAutofit fontScale="90000"/>
          </a:bodyPr>
          <a:lstStyle/>
          <a:p>
            <a:pPr marL="0" marR="0" indent="0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3669030" algn="l"/>
              </a:tabLst>
            </a:pPr>
            <a:r>
              <a:rPr lang="ko-KR" altLang="en-US" sz="2700" kern="0" spc="0" dirty="0">
                <a:solidFill>
                  <a:srgbClr val="000000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정밀안전검사 승강기 안전부품 설치 관련</a:t>
            </a:r>
            <a:br>
              <a:rPr lang="ko-KR" altLang="en-US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</a:rPr>
            </a:br>
            <a:r>
              <a:rPr lang="ko-KR" altLang="en-US" sz="6700" b="1" kern="0" spc="0" dirty="0">
                <a:solidFill>
                  <a:srgbClr val="353535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검사업무 세부적용방안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101ED67-F53D-C4F7-A98F-A910054ADA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6033" y="5617029"/>
            <a:ext cx="4061567" cy="1240971"/>
          </a:xfrm>
        </p:spPr>
        <p:txBody>
          <a:bodyPr>
            <a:normAutofit/>
          </a:bodyPr>
          <a:lstStyle/>
          <a:p>
            <a:pPr algn="l"/>
            <a:r>
              <a:rPr lang="ko-KR" altLang="en-US" sz="2800" kern="0" spc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안전총괄처</a:t>
            </a:r>
            <a:r>
              <a:rPr lang="en-US" altLang="ko-KR" sz="2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검사총괄실 </a:t>
            </a:r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그림 5" descr="로고이(가) 표시된 사진&#10;&#10;자동 생성된 설명">
            <a:extLst>
              <a:ext uri="{FF2B5EF4-FFF2-40B4-BE49-F238E27FC236}">
                <a16:creationId xmlns:a16="http://schemas.microsoft.com/office/drawing/2014/main" id="{2045B0B6-F00A-96A9-624E-AE66B1257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0" y="4648312"/>
            <a:ext cx="4320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54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승강기 정보조회</a:t>
              </a:r>
              <a:endParaRPr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국가승강기정보센터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71516" y="2177142"/>
            <a:ext cx="11515684" cy="4286261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36220" marR="0" indent="-236220" algn="just" fontAlgn="base" latinLnBrk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</a:pPr>
            <a:endParaRPr lang="en-US" altLang="ko-KR" sz="1800" kern="0" spc="0" dirty="0">
              <a:solidFill>
                <a:srgbClr val="000000"/>
              </a:solidFill>
              <a:effectLst/>
              <a:latin typeface="제1항에도 불구하고 종전의 완성검사를 받은 날부터 21년이 지나 정밀안전검사를 세 번째 받는 승강기(주택용 엘리베이터는 제외한다)에 대해 다음 각 호의 구분에 따른 승강기부품 또는 장치에 관한 정밀안전검사의 판정기준은 별표 4의 규정을 따른다."/>
            </a:endParaRPr>
          </a:p>
          <a:p>
            <a:pPr marL="236220" marR="0" indent="-236220" algn="just" fontAlgn="base" latinLnBrk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</a:pPr>
            <a:endParaRPr lang="en-US" altLang="ko-KR" kern="0" dirty="0">
              <a:solidFill>
                <a:srgbClr val="000000"/>
              </a:solidFill>
              <a:latin typeface="제1항에도 불구하고 종전의 완성검사를 받은 날부터 21년이 지나 정밀안전검사를 세 번째 받는 승강기(주택용 엘리베이터는 제외한다)에 대해 다음 각 호의 구분에 따른 승강기부품 또는 장치에 관한 정밀안전검사의 판정기준은 별표 4의 규정을 따른다."/>
            </a:endParaRPr>
          </a:p>
          <a:p>
            <a:pPr marL="236220" marR="0" indent="-236220" algn="just" fontAlgn="base" latinLnBrk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</a:pPr>
            <a:endParaRPr lang="en-US" altLang="ko-KR" sz="1800" kern="0" spc="0" dirty="0">
              <a:solidFill>
                <a:srgbClr val="000000"/>
              </a:solidFill>
              <a:effectLst/>
              <a:latin typeface="제1항에도 불구하고 종전의 완성검사를 받은 날부터 21년이 지나 정밀안전검사를 세 번째 받는 승강기(주택용 엘리베이터는 제외한다)에 대해 다음 각 호의 구분에 따른 승강기부품 또는 장치에 관한 정밀안전검사의 판정기준은 별표 4의 규정을 따른다."/>
            </a:endParaRPr>
          </a:p>
          <a:p>
            <a:pPr marL="236220" marR="0" indent="-236220" algn="just" fontAlgn="base" latinLnBrk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</a:pPr>
            <a:endParaRPr lang="en-US" altLang="ko-KR" kern="0" dirty="0">
              <a:solidFill>
                <a:srgbClr val="000000"/>
              </a:solidFill>
              <a:latin typeface="제1항에도 불구하고 종전의 완성검사를 받은 날부터 21년이 지나 정밀안전검사를 세 번째 받는 승강기(주택용 엘리베이터는 제외한다)에 대해 다음 각 호의 구분에 따른 승강기부품 또는 장치에 관한 정밀안전검사의 판정기준은 별표 4의 규정을 따른다."/>
            </a:endParaRPr>
          </a:p>
          <a:p>
            <a:pPr marL="236220" marR="0" indent="-236220" algn="just" fontAlgn="base" latinLnBrk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</a:pPr>
            <a:endParaRPr lang="en-US" altLang="ko-KR" sz="1800" kern="0" spc="0" dirty="0">
              <a:solidFill>
                <a:srgbClr val="000000"/>
              </a:solidFill>
              <a:effectLst/>
              <a:latin typeface="제1항에도 불구하고 종전의 완성검사를 받은 날부터 21년이 지나 정밀안전검사를 세 번째 받는 승강기(주택용 엘리베이터는 제외한다)에 대해 다음 각 호의 구분에 따른 승강기부품 또는 장치에 관한 정밀안전검사의 판정기준은 별표 4의 규정을 따른다."/>
            </a:endParaRPr>
          </a:p>
          <a:p>
            <a:pPr marL="236220" marR="0" indent="-236220" algn="just" fontAlgn="base" latinLnBrk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</a:pPr>
            <a:endParaRPr lang="en-US" altLang="ko-KR" kern="0" dirty="0">
              <a:solidFill>
                <a:srgbClr val="000000"/>
              </a:solidFill>
              <a:latin typeface="제1항에도 불구하고 종전의 완성검사를 받은 날부터 21년이 지나 정밀안전검사를 세 번째 받는 승강기(주택용 엘리베이터는 제외한다)에 대해 다음 각 호의 구분에 따른 승강기부품 또는 장치에 관한 정밀안전검사의 판정기준은 별표 4의 규정을 따른다."/>
            </a:endParaRPr>
          </a:p>
          <a:p>
            <a:pPr marL="236220" marR="0" indent="-236220" algn="just" fontAlgn="base" latinLnBrk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</a:pPr>
            <a:endParaRPr lang="en-US" altLang="ko-KR" kern="0" dirty="0">
              <a:solidFill>
                <a:srgbClr val="000000"/>
              </a:solidFill>
              <a:latin typeface="제1항에도 불구하고 종전의 완성검사를 받은 날부터 21년이 지나 정밀안전검사를 세 번째 받는 승강기(주택용 엘리베이터는 제외한다)에 대해 다음 각 호의 구분에 따른 승강기부품 또는 장치에 관한 정밀안전검사의 판정기준은 별표 4의 규정을 따른다."/>
            </a:endParaRPr>
          </a:p>
          <a:p>
            <a:pPr marL="236220" marR="0" indent="-236220" algn="just" fontAlgn="base" latinLnBrk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제1항에도 불구하고 종전의 완성검사를 받은 날부터 21년이 지나 정밀안전검사를 세 번째 받는 승강기(주택용 엘리베이터는 제외한다)에 대해 다음 각 호의 구분에 따른 승강기부품 또는 장치에 관한 정밀안전검사의 판정기준은 별표 4의 규정을 따른다.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99" y="2297516"/>
            <a:ext cx="6840000" cy="403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439807" y="3916629"/>
            <a:ext cx="2617076" cy="57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07010" indent="-207010" algn="just" fontAlgn="base">
              <a:lnSpc>
                <a:spcPct val="150000"/>
              </a:lnSpc>
            </a:pPr>
            <a:r>
              <a:rPr lang="en-US" altLang="ko-KR" sz="2000" b="1" kern="0" dirty="0">
                <a:solidFill>
                  <a:srgbClr val="FF0000"/>
                </a:solidFill>
                <a:latin typeface="돋움"/>
                <a:ea typeface="돋움"/>
              </a:rPr>
              <a:t>  </a:t>
            </a:r>
            <a:r>
              <a:rPr lang="ko-KR" altLang="en-US" sz="2000" b="1" kern="0" dirty="0">
                <a:solidFill>
                  <a:srgbClr val="FF0000"/>
                </a:solidFill>
                <a:latin typeface="돋움"/>
                <a:ea typeface="돋움"/>
              </a:rPr>
              <a:t> 승강기 정보조회</a:t>
            </a:r>
            <a:endParaRPr lang="en-US" altLang="ko-KR" sz="2000" b="1" kern="0" dirty="0">
              <a:solidFill>
                <a:srgbClr val="FF0000"/>
              </a:solidFill>
              <a:latin typeface="돋움"/>
              <a:ea typeface="돋움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31504" y="5108029"/>
            <a:ext cx="1197295" cy="8092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화살표 연결선 16"/>
          <p:cNvCxnSpPr/>
          <p:nvPr/>
        </p:nvCxnSpPr>
        <p:spPr>
          <a:xfrm flipV="1">
            <a:off x="1828799" y="4193628"/>
            <a:ext cx="6537435" cy="9144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313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승강기 정보조회</a:t>
              </a:r>
              <a:endParaRPr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국가승강기정보센터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71516" y="2177142"/>
            <a:ext cx="11515684" cy="4286261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36220" marR="0" indent="-236220" algn="just" fontAlgn="base" latinLnBrk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</a:pPr>
            <a:endParaRPr lang="en-US" altLang="ko-KR" sz="1800" kern="0" spc="0" dirty="0">
              <a:solidFill>
                <a:srgbClr val="000000"/>
              </a:solidFill>
              <a:effectLst/>
              <a:latin typeface="제1항에도 불구하고 종전의 완성검사를 받은 날부터 21년이 지나 정밀안전검사를 세 번째 받는 승강기(주택용 엘리베이터는 제외한다)에 대해 다음 각 호의 구분에 따른 승강기부품 또는 장치에 관한 정밀안전검사의 판정기준은 별표 4의 규정을 따른다."/>
            </a:endParaRPr>
          </a:p>
          <a:p>
            <a:pPr marL="236220" marR="0" indent="-236220" algn="just" fontAlgn="base" latinLnBrk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</a:pPr>
            <a:endParaRPr lang="en-US" altLang="ko-KR" kern="0" dirty="0">
              <a:solidFill>
                <a:srgbClr val="000000"/>
              </a:solidFill>
              <a:latin typeface="제1항에도 불구하고 종전의 완성검사를 받은 날부터 21년이 지나 정밀안전검사를 세 번째 받는 승강기(주택용 엘리베이터는 제외한다)에 대해 다음 각 호의 구분에 따른 승강기부품 또는 장치에 관한 정밀안전검사의 판정기준은 별표 4의 규정을 따른다."/>
            </a:endParaRPr>
          </a:p>
          <a:p>
            <a:pPr marL="236220" marR="0" indent="-236220" algn="just" fontAlgn="base" latinLnBrk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</a:pPr>
            <a:endParaRPr lang="en-US" altLang="ko-KR" sz="1800" kern="0" spc="0" dirty="0">
              <a:solidFill>
                <a:srgbClr val="000000"/>
              </a:solidFill>
              <a:effectLst/>
              <a:latin typeface="제1항에도 불구하고 종전의 완성검사를 받은 날부터 21년이 지나 정밀안전검사를 세 번째 받는 승강기(주택용 엘리베이터는 제외한다)에 대해 다음 각 호의 구분에 따른 승강기부품 또는 장치에 관한 정밀안전검사의 판정기준은 별표 4의 규정을 따른다."/>
            </a:endParaRPr>
          </a:p>
          <a:p>
            <a:pPr marL="236220" marR="0" indent="-236220" algn="just" fontAlgn="base" latinLnBrk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</a:pPr>
            <a:endParaRPr lang="en-US" altLang="ko-KR" kern="0" dirty="0">
              <a:solidFill>
                <a:srgbClr val="000000"/>
              </a:solidFill>
              <a:latin typeface="제1항에도 불구하고 종전의 완성검사를 받은 날부터 21년이 지나 정밀안전검사를 세 번째 받는 승강기(주택용 엘리베이터는 제외한다)에 대해 다음 각 호의 구분에 따른 승강기부품 또는 장치에 관한 정밀안전검사의 판정기준은 별표 4의 규정을 따른다."/>
            </a:endParaRPr>
          </a:p>
          <a:p>
            <a:pPr marL="236220" marR="0" indent="-236220" algn="just" fontAlgn="base" latinLnBrk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</a:pPr>
            <a:endParaRPr lang="en-US" altLang="ko-KR" sz="1800" kern="0" spc="0" dirty="0">
              <a:solidFill>
                <a:srgbClr val="000000"/>
              </a:solidFill>
              <a:effectLst/>
              <a:latin typeface="제1항에도 불구하고 종전의 완성검사를 받은 날부터 21년이 지나 정밀안전검사를 세 번째 받는 승강기(주택용 엘리베이터는 제외한다)에 대해 다음 각 호의 구분에 따른 승강기부품 또는 장치에 관한 정밀안전검사의 판정기준은 별표 4의 규정을 따른다."/>
            </a:endParaRPr>
          </a:p>
          <a:p>
            <a:pPr marL="236220" marR="0" indent="-236220" algn="just" fontAlgn="base" latinLnBrk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</a:pPr>
            <a:endParaRPr lang="en-US" altLang="ko-KR" kern="0" dirty="0">
              <a:solidFill>
                <a:srgbClr val="000000"/>
              </a:solidFill>
              <a:latin typeface="제1항에도 불구하고 종전의 완성검사를 받은 날부터 21년이 지나 정밀안전검사를 세 번째 받는 승강기(주택용 엘리베이터는 제외한다)에 대해 다음 각 호의 구분에 따른 승강기부품 또는 장치에 관한 정밀안전검사의 판정기준은 별표 4의 규정을 따른다."/>
            </a:endParaRPr>
          </a:p>
          <a:p>
            <a:pPr marL="236220" marR="0" indent="-236220" algn="just" fontAlgn="base" latinLnBrk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</a:pPr>
            <a:endParaRPr lang="en-US" altLang="ko-KR" kern="0" dirty="0">
              <a:solidFill>
                <a:srgbClr val="000000"/>
              </a:solidFill>
              <a:latin typeface="제1항에도 불구하고 종전의 완성검사를 받은 날부터 21년이 지나 정밀안전검사를 세 번째 받는 승강기(주택용 엘리베이터는 제외한다)에 대해 다음 각 호의 구분에 따른 승강기부품 또는 장치에 관한 정밀안전검사의 판정기준은 별표 4의 규정을 따른다."/>
            </a:endParaRPr>
          </a:p>
          <a:p>
            <a:pPr marL="236220" marR="0" indent="-236220" algn="just" fontAlgn="base" latinLnBrk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제1항에도 불구하고 종전의 완성검사를 받은 날부터 21년이 지나 정밀안전검사를 세 번째 받는 승강기(주택용 엘리베이터는 제외한다)에 대해 다음 각 호의 구분에 따른 승강기부품 또는 장치에 관한 정밀안전검사의 판정기준은 별표 4의 규정을 따른다.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38" y="2300672"/>
            <a:ext cx="6672471" cy="403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직사각형 15"/>
          <p:cNvSpPr/>
          <p:nvPr/>
        </p:nvSpPr>
        <p:spPr>
          <a:xfrm>
            <a:off x="647269" y="2580291"/>
            <a:ext cx="6321090" cy="8092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3699641" y="5620411"/>
            <a:ext cx="3268718" cy="3678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7394208" y="3389587"/>
            <a:ext cx="4392000" cy="57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07010" indent="-207010" algn="just" fontAlgn="base">
              <a:lnSpc>
                <a:spcPct val="150000"/>
              </a:lnSpc>
            </a:pPr>
            <a:r>
              <a:rPr lang="en-US" altLang="ko-KR" sz="2000" b="1" kern="0" dirty="0">
                <a:solidFill>
                  <a:srgbClr val="FF0000"/>
                </a:solidFill>
                <a:latin typeface="돋움"/>
                <a:ea typeface="돋움"/>
              </a:rPr>
              <a:t> </a:t>
            </a:r>
            <a:r>
              <a:rPr lang="ko-KR" altLang="en-US" sz="20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승강기정보 열람</a:t>
            </a:r>
            <a:r>
              <a:rPr lang="en-US" altLang="ko-KR" sz="20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0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승강기번호</a:t>
            </a:r>
            <a:r>
              <a:rPr lang="en-US" altLang="ko-KR" sz="20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20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주소</a:t>
            </a:r>
            <a:r>
              <a:rPr lang="en-US" altLang="ko-KR" sz="20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65427" y="4962703"/>
            <a:ext cx="2629683" cy="57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07010" indent="-207010" algn="just" fontAlgn="base">
              <a:lnSpc>
                <a:spcPct val="150000"/>
              </a:lnSpc>
            </a:pPr>
            <a:r>
              <a:rPr lang="en-US" altLang="ko-KR" sz="2000" b="1" kern="0" dirty="0">
                <a:solidFill>
                  <a:srgbClr val="FF0000"/>
                </a:solidFill>
                <a:latin typeface="돋움"/>
                <a:ea typeface="돋움"/>
              </a:rPr>
              <a:t>  </a:t>
            </a:r>
            <a:r>
              <a:rPr lang="ko-KR" altLang="en-US" sz="20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설치일</a:t>
            </a:r>
            <a:r>
              <a:rPr lang="en-US" altLang="ko-KR" sz="20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20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최초설치일</a:t>
            </a:r>
            <a:endParaRPr lang="en-US" altLang="ko-KR" sz="2000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3" name="직선 화살표 연결선 12"/>
          <p:cNvCxnSpPr/>
          <p:nvPr/>
        </p:nvCxnSpPr>
        <p:spPr>
          <a:xfrm>
            <a:off x="6968359" y="2984939"/>
            <a:ext cx="357533" cy="4046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 flipV="1">
            <a:off x="6989380" y="5239702"/>
            <a:ext cx="1177158" cy="51504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1996966" y="3965587"/>
            <a:ext cx="1702675" cy="12293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schemeClr val="tx1"/>
                </a:solidFill>
              </a:rPr>
              <a:t>한국승강기안전공단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1996966" y="4196908"/>
            <a:ext cx="2606565" cy="12336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schemeClr val="tx1"/>
                </a:solidFill>
              </a:rPr>
              <a:t>한국승강기안전공단</a:t>
            </a:r>
          </a:p>
        </p:txBody>
      </p:sp>
    </p:spTree>
    <p:extLst>
      <p:ext uri="{BB962C8B-B14F-4D97-AF65-F5344CB8AC3E}">
        <p14:creationId xmlns:p14="http://schemas.microsoft.com/office/powerpoint/2010/main" val="204939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관련고시</a:t>
              </a:r>
              <a:endParaRPr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승강기 설치검사 및 안전검사에 관한 운영규정</a:t>
            </a:r>
            <a:endParaRPr lang="ko-KR" altLang="en-US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71516" y="2160779"/>
            <a:ext cx="11520000" cy="3240000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indent="0" algn="just" fontAlgn="base" latinLnBrk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b="1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1800" b="1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13</a:t>
            </a:r>
            <a:r>
              <a:rPr lang="ko-KR" altLang="en-US" sz="1800" b="1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조</a:t>
            </a:r>
            <a:r>
              <a:rPr lang="en-US" altLang="ko-KR" sz="1800" b="1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안전검사의 결과 통보</a:t>
            </a:r>
            <a:r>
              <a:rPr lang="en-US" altLang="ko-KR" sz="1800" b="1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800" b="1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1800" b="1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800" b="1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항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290830" marR="0" indent="-290830" algn="just" fontAlgn="base" latinLnBrk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altLang="ko-KR" sz="1800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1800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안전검사</a:t>
            </a:r>
            <a:r>
              <a:rPr lang="en-US" altLang="ko-KR" sz="1800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800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정기검사 또는 정밀안전검사를 마친 날부터 </a:t>
            </a:r>
            <a:r>
              <a:rPr lang="en-US" altLang="ko-KR" sz="1800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800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개월을 초과할 수 없다</a:t>
            </a:r>
            <a:r>
              <a:rPr lang="en-US" altLang="ko-KR" sz="1800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800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다만</a:t>
            </a:r>
            <a:r>
              <a:rPr lang="en-US" altLang="ko-KR" sz="1800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다른 법률에서 그 이행에 필요한 절차를 규정하고 있는 등 </a:t>
            </a:r>
            <a:r>
              <a:rPr lang="en-US" altLang="ko-KR" sz="1800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800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개월 이내에 </a:t>
            </a:r>
            <a:r>
              <a:rPr lang="ko-KR" altLang="en-US" sz="1800" kern="0" spc="-17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이행이 곤란하다고 인정된 경우에는 </a:t>
            </a:r>
            <a:r>
              <a:rPr lang="en-US" altLang="ko-KR" sz="1800" kern="0" spc="-17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800" kern="0" spc="-17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회로 한정하여 그 이행 기간을 연장할 수 있다</a:t>
            </a:r>
            <a:r>
              <a:rPr lang="en-US" altLang="ko-KR" sz="1800" kern="0" spc="-17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한양신명조"/>
            </a:endParaRPr>
          </a:p>
          <a:p>
            <a:pPr marL="299720" marR="0" indent="-299720" algn="just" fontAlgn="base" latinLnBrk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altLang="ko-KR" sz="1800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1800" kern="0" spc="-1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1800" kern="0" spc="-1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800" kern="0" spc="-1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호에도 불구하고 재난 등이 발생한 경우로서 조건부합격의 내용을 제</a:t>
            </a:r>
            <a:r>
              <a:rPr lang="en-US" altLang="ko-KR" sz="1800" kern="0" spc="-1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800" kern="0" spc="-1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호에 따른 이행</a:t>
            </a:r>
            <a:r>
              <a:rPr lang="ko-KR" altLang="en-US" sz="1800" kern="0" spc="-100" dirty="0">
                <a:solidFill>
                  <a:srgbClr val="000000"/>
                </a:solidFill>
                <a:effectLst/>
                <a:latin typeface="한양신명조"/>
                <a:ea typeface="맑은 고딕" panose="020B0503020000020004" pitchFamily="50" charset="-127"/>
              </a:rPr>
              <a:t> </a:t>
            </a:r>
            <a:r>
              <a:rPr lang="ko-KR" altLang="en-US" sz="1800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기간 내에 이행할 수 없다고 </a:t>
            </a:r>
            <a:r>
              <a:rPr lang="ko-KR" altLang="en-US" sz="1800" b="1" u="sng" kern="0" spc="-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</a:rPr>
              <a:t>행정안전부장관이 인정하는 경우에는 이행 기간을 따로 정하여 연장할 수 있다</a:t>
            </a:r>
            <a:r>
              <a:rPr lang="en-US" altLang="ko-KR" sz="1800" b="1" u="sng" kern="0" spc="-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한양신명조"/>
            </a:endParaRPr>
          </a:p>
        </p:txBody>
      </p:sp>
    </p:spTree>
    <p:extLst>
      <p:ext uri="{BB962C8B-B14F-4D97-AF65-F5344CB8AC3E}">
        <p14:creationId xmlns:p14="http://schemas.microsoft.com/office/powerpoint/2010/main" val="695163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kumimoji="0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rPr>
                <a:t>관련고시</a:t>
              </a:r>
              <a:endPara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승강기 설치검사 및 안전검사에 관한 운영규정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71516" y="2160779"/>
            <a:ext cx="11520000" cy="3633775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2880" marR="0" lvl="0" indent="-182880" algn="just" defTabSz="914400" rtl="0" eaLnBrk="1" fontAlgn="base" latinLnBrk="1" hangingPunct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부칙 제</a:t>
            </a:r>
            <a:r>
              <a:rPr kumimoji="0" lang="en-US" altLang="ko-KR" sz="1800" b="1" i="0" u="none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2</a:t>
            </a:r>
            <a:r>
              <a:rPr kumimoji="0" lang="ko-KR" altLang="en-US" sz="1800" b="1" i="0" u="none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조</a:t>
            </a:r>
            <a:r>
              <a:rPr kumimoji="0" lang="en-US" altLang="ko-KR" sz="1800" b="1" i="0" u="none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800" b="1" i="0" u="none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판정기준의 경과조치</a:t>
            </a:r>
            <a:r>
              <a:rPr kumimoji="0" lang="en-US" altLang="ko-KR" sz="1800" b="1" i="0" u="none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)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함초롬바탕" panose="02030604000101010101" pitchFamily="18" charset="-127"/>
              <a:ea typeface="맑은 고딕" panose="020B0503020000020004" pitchFamily="50" charset="-127"/>
              <a:cs typeface="+mn-cs"/>
            </a:endParaRPr>
          </a:p>
          <a:p>
            <a:pPr marL="223520" indent="-223520" algn="just" fontAlgn="base">
              <a:lnSpc>
                <a:spcPct val="180000"/>
              </a:lnSpc>
              <a:spcBef>
                <a:spcPts val="200"/>
              </a:spcBef>
            </a:pP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 제</a:t>
            </a: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항 각 호의 구분에 따른 승강기부품 또는 장치가 종전 「승강기 설치검사 및 안전검사에 관한 운영규정」</a:t>
            </a: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kern="0" spc="-1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행정안전부고시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제</a:t>
            </a: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2019-29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</a:t>
            </a: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별표 </a:t>
            </a: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개정규정에 맞지 않은 승강기에 대해 「공동주택관리법」 제</a:t>
            </a: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조제</a:t>
            </a: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kern="0" spc="-1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항제</a:t>
            </a: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호에 따른 </a:t>
            </a:r>
            <a:r>
              <a:rPr lang="ko-KR" altLang="en-US" kern="0" spc="-1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입주자등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또는 「집합건물의 소유 및 관리에 관한 법률」 제</a:t>
            </a: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조제</a:t>
            </a: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호에 따른 구분소유자의 </a:t>
            </a: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분의 </a:t>
            </a: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 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이상이 종전의 완성검사를 받은 날부터 </a:t>
            </a: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24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년이 지나 </a:t>
            </a:r>
            <a:r>
              <a:rPr lang="ko-KR" altLang="en-US" b="1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네 번째 정밀안전검사를 받을 때까지 해당 승강기부품 또는 장치를 별표 </a:t>
            </a:r>
            <a:r>
              <a:rPr lang="en-US" altLang="ko-KR" b="1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b="1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개정규정에 맞게 보완할 것을 서면으로 동의한 경우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에는 제</a:t>
            </a: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항에 따른 규정을 네 번째 정밀안전검사를 받을 때에 적용할 수 있다</a:t>
            </a: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02344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kumimoji="0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Malgun Gothic"/>
                  <a:ea typeface="Malgun Gothic"/>
                  <a:cs typeface="Malgun Gothic"/>
                  <a:sym typeface="Malgun Gothic"/>
                </a:rPr>
                <a:t>관련고시</a:t>
              </a:r>
              <a:endPara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승강기 설치검사 및 안전검사에 관한 운영규정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71516" y="2160779"/>
            <a:ext cx="11520000" cy="4320000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2880" marR="0" lvl="0" indent="-182880" algn="just" defTabSz="914400" rtl="0" eaLnBrk="1" fontAlgn="base" latinLnBrk="1" hangingPunct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부칙 제</a:t>
            </a:r>
            <a:r>
              <a:rPr kumimoji="0" lang="en-US" altLang="ko-KR" sz="1800" b="1" i="0" u="none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2</a:t>
            </a:r>
            <a:r>
              <a:rPr kumimoji="0" lang="ko-KR" altLang="en-US" sz="1800" b="1" i="0" u="none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조</a:t>
            </a:r>
            <a:r>
              <a:rPr kumimoji="0" lang="en-US" altLang="ko-KR" sz="1800" b="1" i="0" u="none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800" b="1" i="0" u="none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판정기준의 경과조치</a:t>
            </a:r>
            <a:r>
              <a:rPr kumimoji="0" lang="en-US" altLang="ko-KR" sz="1800" b="1" i="0" u="none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)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함초롬바탕" panose="02030604000101010101" pitchFamily="18" charset="-127"/>
              <a:ea typeface="맑은 고딕" panose="020B0503020000020004" pitchFamily="50" charset="-127"/>
              <a:cs typeface="+mn-cs"/>
            </a:endParaRPr>
          </a:p>
          <a:p>
            <a:pPr marL="236220" marR="0" lvl="0" indent="-236220" algn="just" defTabSz="914400" rtl="0" eaLnBrk="1" fontAlgn="base" latinLnBrk="1" hangingPunct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④ 제</a:t>
            </a:r>
            <a:r>
              <a:rPr kumimoji="0" lang="en-US" altLang="ko-KR" sz="1800" b="0" i="0" u="none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2</a:t>
            </a:r>
            <a:r>
              <a:rPr kumimoji="0" lang="ko-KR" altLang="en-US" sz="1800" b="0" i="0" u="none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항 각 호의 구분에 따른 승강기부품 또는 장치를 설치하기 위해 「건축법」 제</a:t>
            </a:r>
            <a:r>
              <a:rPr kumimoji="0" lang="en-US" altLang="ko-KR" sz="1800" b="0" i="0" u="none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2</a:t>
            </a:r>
            <a:r>
              <a:rPr kumimoji="0" lang="ko-KR" altLang="en-US" sz="1800" b="0" i="0" u="none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조제</a:t>
            </a:r>
            <a:r>
              <a:rPr kumimoji="0" lang="en-US" altLang="ko-KR" sz="1800" b="0" i="0" u="none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1</a:t>
            </a:r>
            <a:r>
              <a:rPr kumimoji="0" lang="ko-KR" altLang="en-US" sz="1800" b="0" i="0" u="none" strike="noStrike" kern="0" cap="none" spc="-1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항제</a:t>
            </a:r>
            <a:r>
              <a:rPr kumimoji="0" lang="en-US" altLang="ko-KR" sz="1800" b="0" i="0" u="none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9</a:t>
            </a:r>
            <a:r>
              <a:rPr kumimoji="0" lang="ko-KR" altLang="en-US" sz="1800" b="0" i="0" u="none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호에 따른 대수선을 해야 하는 경우로서 설치가 곤란하다고 </a:t>
            </a:r>
            <a:r>
              <a:rPr kumimoji="0" lang="ko-KR" altLang="en-US" sz="1800" b="1" i="0" u="sng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행정안전부장관이 </a:t>
            </a:r>
            <a:r>
              <a:rPr kumimoji="0" lang="ko-KR" altLang="en-US" sz="1800" b="1" i="0" u="sng" strike="noStrike" kern="0" cap="none" spc="-1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인정한 경우에는 그 승강기부품 또는 장치의 설치를 제외</a:t>
            </a:r>
            <a:r>
              <a:rPr kumimoji="0" lang="en-US" altLang="ko-KR" sz="1800" b="1" i="0" u="sng" strike="noStrike" kern="0" cap="none" spc="-1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800" b="1" i="0" u="sng" strike="noStrike" kern="0" cap="none" spc="-1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관리주체가 자체점검 추가 실시</a:t>
            </a:r>
            <a:r>
              <a:rPr kumimoji="0" lang="en-US" altLang="ko-KR" sz="1800" b="1" i="0" u="sng" strike="noStrike" kern="0" cap="none" spc="-1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1800" b="1" i="0" u="sng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함초롬바탕" panose="02030604000101010101" pitchFamily="18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1800" b="1" i="0" u="sng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안전관리자의 일상점검결과 기록</a:t>
            </a:r>
            <a:r>
              <a:rPr kumimoji="0" lang="en-US" altLang="ko-KR" sz="1800" b="1" i="0" u="sng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·</a:t>
            </a:r>
            <a:r>
              <a:rPr kumimoji="0" lang="ko-KR" altLang="en-US" sz="1800" b="1" i="0" u="sng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관리 등 자체개선계획서를 공단에 제출한 경우에 한정한다</a:t>
            </a:r>
            <a:r>
              <a:rPr kumimoji="0" lang="en-US" altLang="ko-KR" sz="1800" b="1" i="0" u="sng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)</a:t>
            </a:r>
            <a:r>
              <a:rPr kumimoji="0" lang="ko-KR" altLang="en-US" sz="1800" b="1" i="0" u="sng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할 수 있다</a:t>
            </a:r>
            <a:r>
              <a:rPr kumimoji="0" lang="en-US" altLang="ko-KR" sz="1800" b="1" i="0" u="sng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함초롬바탕" panose="02030604000101010101" pitchFamily="18" charset="-127"/>
              <a:ea typeface="맑은 고딕" panose="020B0503020000020004" pitchFamily="50" charset="-127"/>
              <a:cs typeface="+mn-cs"/>
            </a:endParaRPr>
          </a:p>
          <a:p>
            <a:pPr marL="223520" marR="0" lvl="0" indent="-223520" algn="just" defTabSz="914400" rtl="0" eaLnBrk="1" fontAlgn="base" latinLnBrk="1" hangingPunct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⑤ </a:t>
            </a:r>
            <a:r>
              <a:rPr kumimoji="0" lang="ko-KR" altLang="en-US" sz="1800" b="0" i="0" u="none" strike="noStrike" kern="0" cap="none" spc="-9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이 고시 시행 전에 종전의 「승강기 설치검사 및 안전검사에 관한 운영규정」 제</a:t>
            </a:r>
            <a:r>
              <a:rPr kumimoji="0" lang="en-US" altLang="ko-KR" sz="1800" b="0" i="0" u="none" strike="noStrike" kern="0" cap="none" spc="-9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12</a:t>
            </a:r>
            <a:r>
              <a:rPr kumimoji="0" lang="ko-KR" altLang="en-US" sz="1800" b="0" i="0" u="none" strike="noStrike" kern="0" cap="none" spc="-9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조제</a:t>
            </a:r>
            <a:r>
              <a:rPr kumimoji="0" lang="en-US" altLang="ko-KR" sz="1800" b="0" i="0" u="none" strike="noStrike" kern="0" cap="none" spc="-1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1</a:t>
            </a:r>
            <a:r>
              <a:rPr kumimoji="0" lang="ko-KR" altLang="en-US" sz="1800" b="0" i="0" u="none" strike="noStrike" kern="0" cap="none" spc="-13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항제</a:t>
            </a:r>
            <a:r>
              <a:rPr kumimoji="0" lang="en-US" altLang="ko-KR" sz="1800" b="0" i="0" u="none" strike="noStrike" kern="0" cap="none" spc="-1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3</a:t>
            </a:r>
            <a:r>
              <a:rPr kumimoji="0" lang="ko-KR" altLang="en-US" sz="1800" b="0" i="0" u="none" strike="noStrike" kern="0" cap="none" spc="-1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호에 따라 정밀안전검사를 받고 그 결과가 부칙 제</a:t>
            </a:r>
            <a:r>
              <a:rPr kumimoji="0" lang="en-US" altLang="ko-KR" sz="1800" b="0" i="0" u="none" strike="noStrike" kern="0" cap="none" spc="-1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2</a:t>
            </a:r>
            <a:r>
              <a:rPr kumimoji="0" lang="ko-KR" altLang="en-US" sz="1800" b="0" i="0" u="none" strike="noStrike" kern="0" cap="none" spc="-1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조제</a:t>
            </a:r>
            <a:r>
              <a:rPr kumimoji="0" lang="en-US" altLang="ko-KR" sz="1800" b="0" i="0" u="none" strike="noStrike" kern="0" cap="none" spc="-1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2</a:t>
            </a:r>
            <a:r>
              <a:rPr kumimoji="0" lang="ko-KR" altLang="en-US" sz="1800" b="0" i="0" u="none" strike="noStrike" kern="0" cap="none" spc="-1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항 각 호의 구분에 따른</a:t>
            </a:r>
            <a:r>
              <a:rPr kumimoji="0" lang="ko-KR" altLang="en-US" sz="1800" b="0" i="0" u="none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함초롬바탕" panose="02030604000101010101" pitchFamily="18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1800" b="0" i="0" u="none" strike="noStrike" kern="0" cap="none" spc="-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승강기부품 또는 장치가 없어 조건부 합격 통보를 받은 승강기로서 조건부 합격의 </a:t>
            </a:r>
            <a:r>
              <a:rPr kumimoji="0" lang="ko-KR" altLang="en-US" sz="1800" b="0" i="0" u="none" strike="noStrike" kern="0" cap="none" spc="-1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이행</a:t>
            </a:r>
            <a:r>
              <a:rPr kumimoji="0" lang="ko-KR" altLang="en-US" sz="1800" b="0" i="0" u="none" strike="noStrike" kern="0" cap="none" spc="-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기간이 경과되지 않은 경우 제</a:t>
            </a:r>
            <a:r>
              <a:rPr kumimoji="0" lang="en-US" altLang="ko-KR" sz="1800" b="0" i="0" u="none" strike="noStrike" kern="0" cap="none" spc="-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13</a:t>
            </a:r>
            <a:r>
              <a:rPr kumimoji="0" lang="ko-KR" altLang="en-US" sz="1800" b="0" i="0" u="none" strike="noStrike" kern="0" cap="none" spc="-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조제</a:t>
            </a:r>
            <a:r>
              <a:rPr kumimoji="0" lang="en-US" altLang="ko-KR" sz="1800" b="0" i="0" u="none" strike="noStrike" kern="0" cap="none" spc="-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3</a:t>
            </a:r>
            <a:r>
              <a:rPr kumimoji="0" lang="ko-KR" altLang="en-US" sz="1800" b="0" i="0" u="none" strike="noStrike" kern="0" cap="none" spc="-17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항제</a:t>
            </a:r>
            <a:r>
              <a:rPr kumimoji="0" lang="en-US" altLang="ko-KR" sz="1800" b="0" i="0" u="none" strike="noStrike" kern="0" cap="none" spc="-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2</a:t>
            </a:r>
            <a:r>
              <a:rPr kumimoji="0" lang="ko-KR" altLang="en-US" sz="1800" b="0" i="0" u="none" strike="noStrike" kern="0" cap="none" spc="-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호에 따라 그 이행기간을 연장할 수 있다</a:t>
            </a:r>
            <a:r>
              <a:rPr kumimoji="0" lang="en-US" altLang="ko-KR" sz="1800" b="0" i="0" u="none" strike="noStrike" kern="0" cap="none" spc="-17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함초롬바탕" panose="02030604000101010101" pitchFamily="18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12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세부적용방안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(</a:t>
              </a: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요약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)</a:t>
              </a:r>
              <a:endParaRPr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관련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검사규정 제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조제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o-KR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항제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호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/>
              <a:ea typeface="Gulim"/>
              <a:cs typeface="Gulim"/>
              <a:sym typeface="Gulim"/>
            </a:endParaRPr>
          </a:p>
        </p:txBody>
      </p:sp>
      <p:graphicFrame>
        <p:nvGraphicFramePr>
          <p:cNvPr id="6" name="표 8">
            <a:extLst>
              <a:ext uri="{FF2B5EF4-FFF2-40B4-BE49-F238E27FC236}">
                <a16:creationId xmlns:a16="http://schemas.microsoft.com/office/drawing/2014/main" id="{A08C71DD-1751-914F-8095-E4B9C6D82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19548"/>
              </p:ext>
            </p:extLst>
          </p:nvPr>
        </p:nvGraphicFramePr>
        <p:xfrm>
          <a:off x="328388" y="1999563"/>
          <a:ext cx="11535223" cy="42553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4699">
                  <a:extLst>
                    <a:ext uri="{9D8B030D-6E8A-4147-A177-3AD203B41FA5}">
                      <a16:colId xmlns:a16="http://schemas.microsoft.com/office/drawing/2014/main" val="2370269677"/>
                    </a:ext>
                  </a:extLst>
                </a:gridCol>
                <a:gridCol w="9170524">
                  <a:extLst>
                    <a:ext uri="{9D8B030D-6E8A-4147-A177-3AD203B41FA5}">
                      <a16:colId xmlns:a16="http://schemas.microsoft.com/office/drawing/2014/main" val="2035293236"/>
                    </a:ext>
                  </a:extLst>
                </a:gridCol>
              </a:tblGrid>
              <a:tr h="42553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단계적 </a:t>
                      </a:r>
                      <a:endParaRPr lang="en-US" altLang="ko-KR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이행기간 부여</a:t>
                      </a: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fontAlgn="base" latinLnBrk="0">
                        <a:lnSpc>
                          <a:spcPct val="2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정밀관련 부품 추가설치 사항에 한정</a:t>
                      </a: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fontAlgn="base" latinLnBrk="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이행연장 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[1</a:t>
                      </a: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단계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0">
                        <a:lnSpc>
                          <a:spcPct val="150000"/>
                        </a:lnSpc>
                      </a:pP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처리과정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최초 검사 시 조건부합격 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개월 부여 </a:t>
                      </a: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관리주체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조건부 이행기간 연장 신청 </a:t>
                      </a: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검사기관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조건부 이행기간 연장 제출서류 검토 </a:t>
                      </a:r>
                      <a:endParaRPr lang="en-US" altLang="ko-K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0">
                        <a:lnSpc>
                          <a:spcPct val="150000"/>
                        </a:lnSpc>
                      </a:pP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검사기관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이행기간 연장 승인 </a:t>
                      </a: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검사기관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세 번째 정밀안전검사일 기준으로 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년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개월 이내 안전검사 또는 확인검사 시 최종 이행여부 확인</a:t>
                      </a:r>
                    </a:p>
                    <a:p>
                      <a:pPr marL="285750" indent="-285750" fontAlgn="base" latinLnBrk="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ko-KR" alt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8577579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0406D5E-3377-A76F-0B0B-A148689FAFFB}"/>
              </a:ext>
            </a:extLst>
          </p:cNvPr>
          <p:cNvSpPr txBox="1"/>
          <p:nvPr/>
        </p:nvSpPr>
        <p:spPr>
          <a:xfrm>
            <a:off x="2806752" y="4823040"/>
            <a:ext cx="7611537" cy="122033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lnSpc>
                <a:spcPct val="135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조건부합격 이행기간 연장 제출서류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143510" marR="0" indent="-143510" algn="just" fontAlgn="base" latinLnBrk="1">
              <a:lnSpc>
                <a:spcPct val="135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･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보완연장신청서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(~1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개월 이내 차기 안전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확인검사 시까지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</a:p>
          <a:p>
            <a:pPr marL="143510" marR="0" indent="-143510" algn="just" fontAlgn="base" latinLnBrk="1">
              <a:lnSpc>
                <a:spcPct val="135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･ </a:t>
            </a:r>
            <a:r>
              <a:rPr lang="ko-KR" altLang="en-US" sz="1800" kern="0" spc="-8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검사주기 조정신청서</a:t>
            </a:r>
            <a:r>
              <a:rPr lang="en-US" altLang="ko-KR" sz="1800" kern="0" spc="-8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kern="0" spc="-8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수시검사 </a:t>
            </a:r>
            <a:r>
              <a:rPr lang="ko-KR" altLang="en-US" sz="1800" kern="0" spc="-8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수검분</a:t>
            </a:r>
            <a:r>
              <a:rPr lang="en-US" altLang="ko-KR" sz="1800" kern="0" spc="-8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1800" kern="0" spc="-8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이행계획서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4E6E19-0C14-EA3E-0E9F-601E48BF7F15}"/>
              </a:ext>
            </a:extLst>
          </p:cNvPr>
          <p:cNvSpPr txBox="1"/>
          <p:nvPr/>
        </p:nvSpPr>
        <p:spPr>
          <a:xfrm>
            <a:off x="7601386" y="1522231"/>
            <a:ext cx="4330857" cy="423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24610" indent="-1324610" algn="just" fontAlgn="base">
              <a:lnSpc>
                <a:spcPct val="135000"/>
              </a:lnSpc>
              <a:spcBef>
                <a:spcPts val="200"/>
              </a:spcBef>
              <a:defRPr/>
            </a:pPr>
            <a:r>
              <a:rPr lang="en-US" altLang="ko-KR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※ </a:t>
            </a:r>
            <a:r>
              <a:rPr lang="en-US" altLang="ko-KR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상세내용</a:t>
            </a:r>
            <a:r>
              <a:rPr lang="en-US" altLang="ko-KR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en-US" altLang="ko-KR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세부적용방안</a:t>
            </a:r>
            <a:r>
              <a:rPr lang="en-US" altLang="ko-KR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상세</a:t>
            </a:r>
            <a:r>
              <a:rPr lang="en-US" altLang="ko-KR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altLang="ko-KR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r>
              <a:rPr lang="en-US" altLang="ko-KR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altLang="ko-KR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참고</a:t>
            </a:r>
            <a:endParaRPr lang="en-US" altLang="ko-KR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358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세부적용방안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(</a:t>
              </a: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요약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)</a:t>
              </a:r>
              <a:endParaRPr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관련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검사규정 제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조제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o-KR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항제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호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/>
              <a:ea typeface="Gulim"/>
              <a:cs typeface="Gulim"/>
              <a:sym typeface="Gulim"/>
            </a:endParaRPr>
          </a:p>
        </p:txBody>
      </p:sp>
      <p:graphicFrame>
        <p:nvGraphicFramePr>
          <p:cNvPr id="6" name="표 8">
            <a:extLst>
              <a:ext uri="{FF2B5EF4-FFF2-40B4-BE49-F238E27FC236}">
                <a16:creationId xmlns:a16="http://schemas.microsoft.com/office/drawing/2014/main" id="{A08C71DD-1751-914F-8095-E4B9C6D82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406463"/>
              </p:ext>
            </p:extLst>
          </p:nvPr>
        </p:nvGraphicFramePr>
        <p:xfrm>
          <a:off x="328389" y="1999564"/>
          <a:ext cx="11475050" cy="43523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2364">
                  <a:extLst>
                    <a:ext uri="{9D8B030D-6E8A-4147-A177-3AD203B41FA5}">
                      <a16:colId xmlns:a16="http://schemas.microsoft.com/office/drawing/2014/main" val="2370269677"/>
                    </a:ext>
                  </a:extLst>
                </a:gridCol>
                <a:gridCol w="9122686">
                  <a:extLst>
                    <a:ext uri="{9D8B030D-6E8A-4147-A177-3AD203B41FA5}">
                      <a16:colId xmlns:a16="http://schemas.microsoft.com/office/drawing/2014/main" val="2035293236"/>
                    </a:ext>
                  </a:extLst>
                </a:gridCol>
              </a:tblGrid>
              <a:tr h="43523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단계적 </a:t>
                      </a:r>
                      <a:endParaRPr lang="en-US" altLang="ko-KR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이행기간 부여</a:t>
                      </a: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fontAlgn="base" latinLnBrk="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이행연장 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[2</a:t>
                      </a: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단계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en-US" altLang="ko-KR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fontAlgn="base" latinLnBrk="0">
                        <a:buFont typeface="Arial" panose="020B0604020202020204" pitchFamily="34" charset="0"/>
                        <a:buNone/>
                      </a:pP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※ </a:t>
                      </a:r>
                      <a:r>
                        <a:rPr lang="en-US" altLang="ko-KR" sz="1800" kern="1200" spc="-1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1800" kern="1200" spc="-1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단계 적용 완료된 승강기에 대하여 </a:t>
                      </a:r>
                      <a:r>
                        <a:rPr lang="en-US" altLang="ko-KR" sz="1800" kern="1200" spc="-1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800" kern="1200" spc="-1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단계를 적용하여 </a:t>
                      </a:r>
                      <a:r>
                        <a:rPr lang="ko-KR" altLang="en-US" sz="1800" kern="1200" spc="-15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이행기간</a:t>
                      </a:r>
                      <a:r>
                        <a:rPr lang="en-US" altLang="ko-KR" sz="1800" kern="1200" spc="-15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</a:t>
                      </a:r>
                      <a:r>
                        <a:rPr lang="ko-KR" altLang="en-US" sz="1800" kern="1200" spc="-15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개월</a:t>
                      </a:r>
                      <a:r>
                        <a:rPr lang="en-US" altLang="ko-KR" sz="1800" kern="1200" spc="-15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/1</a:t>
                      </a:r>
                      <a:r>
                        <a:rPr lang="ko-KR" altLang="en-US" sz="1800" kern="1200" spc="-15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년</a:t>
                      </a:r>
                      <a:r>
                        <a:rPr lang="en-US" altLang="ko-KR" sz="1800" kern="1200" spc="-15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1800" kern="1200" spc="-1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추가 연장가능</a:t>
                      </a:r>
                      <a:endParaRPr lang="en-US" altLang="ko-KR" sz="1800" kern="1200" spc="-15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fontAlgn="base" latinLnBrk="0">
                        <a:buFont typeface="Arial" panose="020B0604020202020204" pitchFamily="34" charset="0"/>
                        <a:buNone/>
                      </a:pPr>
                      <a:endParaRPr lang="ko-KR" altLang="en-US" sz="1800" kern="1200" spc="-15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0">
                        <a:lnSpc>
                          <a:spcPct val="150000"/>
                        </a:lnSpc>
                      </a:pP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처리과정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관리주체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조건부 이행기간 연장 신청 </a:t>
                      </a:r>
                      <a:endParaRPr lang="en-US" altLang="ko-K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0">
                        <a:lnSpc>
                          <a:spcPct val="150000"/>
                        </a:lnSpc>
                      </a:pP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검사기관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조건부 이행기간 연장 제출서류 검토 </a:t>
                      </a:r>
                      <a:endParaRPr lang="en-US" altLang="ko-K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0">
                        <a:lnSpc>
                          <a:spcPct val="150000"/>
                        </a:lnSpc>
                      </a:pP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검사기관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이행기간 연장 승인</a:t>
                      </a:r>
                      <a:endParaRPr lang="en-US" altLang="ko-K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0">
                        <a:lnSpc>
                          <a:spcPct val="150000"/>
                        </a:lnSpc>
                      </a:pP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검사기관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단계 이행기간 만료일 기준으로 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개월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/1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년 이내 안전검사 또는</a:t>
                      </a:r>
                      <a:endParaRPr lang="en-US" altLang="ko-K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0">
                        <a:lnSpc>
                          <a:spcPct val="150000"/>
                        </a:lnSpc>
                      </a:pP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확인검사 시 최종 이행여부 확인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분기별 자체점검 추가 실시 안내</a:t>
                      </a:r>
                      <a:endParaRPr lang="en-US" altLang="ko-KR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fontAlgn="base" latinLnBrk="0">
                        <a:lnSpc>
                          <a:spcPct val="150000"/>
                        </a:lnSpc>
                      </a:pPr>
                      <a:endParaRPr lang="en-US" altLang="ko-KR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fontAlgn="base" latinLnBrk="0">
                        <a:lnSpc>
                          <a:spcPct val="150000"/>
                        </a:lnSpc>
                      </a:pP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이어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857757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9E3EF55-F823-47E4-B821-055EE74EAC1F}"/>
              </a:ext>
            </a:extLst>
          </p:cNvPr>
          <p:cNvSpPr txBox="1"/>
          <p:nvPr/>
        </p:nvSpPr>
        <p:spPr>
          <a:xfrm>
            <a:off x="7601386" y="1522231"/>
            <a:ext cx="4330857" cy="423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24610" indent="-1324610" algn="just" fontAlgn="base">
              <a:lnSpc>
                <a:spcPct val="135000"/>
              </a:lnSpc>
              <a:spcBef>
                <a:spcPts val="200"/>
              </a:spcBef>
              <a:defRPr/>
            </a:pPr>
            <a:r>
              <a:rPr lang="en-US" altLang="ko-KR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※ </a:t>
            </a:r>
            <a:r>
              <a:rPr lang="en-US" altLang="ko-KR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상세내용</a:t>
            </a:r>
            <a:r>
              <a:rPr lang="en-US" altLang="ko-KR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en-US" altLang="ko-KR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세부적용방안</a:t>
            </a:r>
            <a:r>
              <a:rPr lang="en-US" altLang="ko-KR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상세</a:t>
            </a:r>
            <a:r>
              <a:rPr lang="en-US" altLang="ko-KR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altLang="ko-KR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  <a:r>
              <a:rPr lang="en-US" altLang="ko-KR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altLang="ko-KR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참고</a:t>
            </a:r>
            <a:endParaRPr lang="en-US" altLang="ko-KR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082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세부적용방안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(</a:t>
              </a: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요약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)</a:t>
              </a:r>
              <a:endParaRPr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관련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검사규정 제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조제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o-KR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항제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호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/>
              <a:ea typeface="Gulim"/>
              <a:cs typeface="Gulim"/>
              <a:sym typeface="Gulim"/>
            </a:endParaRPr>
          </a:p>
        </p:txBody>
      </p:sp>
      <p:graphicFrame>
        <p:nvGraphicFramePr>
          <p:cNvPr id="6" name="표 8">
            <a:extLst>
              <a:ext uri="{FF2B5EF4-FFF2-40B4-BE49-F238E27FC236}">
                <a16:creationId xmlns:a16="http://schemas.microsoft.com/office/drawing/2014/main" id="{A08C71DD-1751-914F-8095-E4B9C6D82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073474"/>
              </p:ext>
            </p:extLst>
          </p:nvPr>
        </p:nvGraphicFramePr>
        <p:xfrm>
          <a:off x="328389" y="1999563"/>
          <a:ext cx="11475050" cy="4233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2364">
                  <a:extLst>
                    <a:ext uri="{9D8B030D-6E8A-4147-A177-3AD203B41FA5}">
                      <a16:colId xmlns:a16="http://schemas.microsoft.com/office/drawing/2014/main" val="2370269677"/>
                    </a:ext>
                  </a:extLst>
                </a:gridCol>
                <a:gridCol w="9122686">
                  <a:extLst>
                    <a:ext uri="{9D8B030D-6E8A-4147-A177-3AD203B41FA5}">
                      <a16:colId xmlns:a16="http://schemas.microsoft.com/office/drawing/2014/main" val="2035293236"/>
                    </a:ext>
                  </a:extLst>
                </a:gridCol>
              </a:tblGrid>
              <a:tr h="42337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단계적 </a:t>
                      </a:r>
                      <a:endParaRPr lang="en-US" altLang="ko-KR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이행기간 부여</a:t>
                      </a: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fontAlgn="base" latinLnBrk="0">
                        <a:buFont typeface="Arial" panose="020B0604020202020204" pitchFamily="34" charset="0"/>
                        <a:buNone/>
                      </a:pPr>
                      <a:endParaRPr lang="en-US" altLang="ko-KR" sz="1800" b="1" kern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fontAlgn="base" latinLnBrk="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이행연장 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[2</a:t>
                      </a: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단계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8577579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0406D5E-3377-A76F-0B0B-A148689FAFFB}"/>
              </a:ext>
            </a:extLst>
          </p:cNvPr>
          <p:cNvSpPr txBox="1"/>
          <p:nvPr/>
        </p:nvSpPr>
        <p:spPr>
          <a:xfrm>
            <a:off x="3074854" y="2804942"/>
            <a:ext cx="7631728" cy="291758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lnSpc>
                <a:spcPct val="135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조건부합격 이행기간 연장사유 제출서류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524510" marR="0" indent="-524510" algn="just" fontAlgn="base" latinLnBrk="1">
              <a:lnSpc>
                <a:spcPct val="135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･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공통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보완연장신청서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이행계획서</a:t>
            </a:r>
            <a:r>
              <a:rPr lang="ko-KR" altLang="en-US" kern="0" dirty="0">
                <a:solidFill>
                  <a:srgbClr val="000000"/>
                </a:solidFill>
                <a:latin typeface="함초롬바탕" panose="02030604000101010101" pitchFamily="18" charset="-127"/>
              </a:rPr>
              <a:t> </a:t>
            </a:r>
            <a:endParaRPr lang="en-US" altLang="ko-KR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  <a:p>
            <a:pPr marL="524510" marR="0" indent="-524510" algn="just" fontAlgn="base" latinLnBrk="1">
              <a:lnSpc>
                <a:spcPct val="135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･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전체교체 예정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추가 서류 없음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1324610" marR="0" indent="-1324610" algn="just" fontAlgn="base" latinLnBrk="1">
              <a:lnSpc>
                <a:spcPct val="135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･ </a:t>
            </a:r>
            <a:r>
              <a:rPr lang="en-US" altLang="ko-KR" sz="1800" b="1" kern="0" spc="-6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-6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부분교체</a:t>
            </a:r>
            <a:r>
              <a:rPr lang="en-US" altLang="ko-KR" sz="1600" kern="0" spc="-6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kern="0" spc="-6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구동기 또는 </a:t>
            </a:r>
            <a:r>
              <a:rPr lang="ko-KR" altLang="en-US" sz="1600" kern="0" spc="-6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제어반</a:t>
            </a:r>
            <a:r>
              <a:rPr lang="ko-KR" altLang="en-US" sz="1600" kern="0" spc="-6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포함</a:t>
            </a:r>
            <a:r>
              <a:rPr lang="en-US" altLang="ko-KR" sz="1600" kern="0" spc="-6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800" b="1" kern="0" spc="-6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b="1" kern="0" spc="-6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예정</a:t>
            </a:r>
            <a:r>
              <a:rPr lang="en-US" altLang="ko-KR" sz="1800" b="1" kern="0" spc="-6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800" kern="0" spc="-6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-6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이행확인서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35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･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재개발･재건축으로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철거예정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관리처분계획인가 고시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2209800" marR="0" indent="-2209800" algn="just" fontAlgn="base" latinLnBrk="1">
              <a:lnSpc>
                <a:spcPct val="135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･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국민 이동편의보장 필요 승강기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건물용도 확인서류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건축물대장 등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just" fontAlgn="base" latinLnBrk="1">
              <a:lnSpc>
                <a:spcPct val="135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･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공단 이사장이 인정하는 승강기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상황별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서류 상이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82C8D2-0954-F8DF-C598-51E29DD278CE}"/>
              </a:ext>
            </a:extLst>
          </p:cNvPr>
          <p:cNvSpPr txBox="1"/>
          <p:nvPr/>
        </p:nvSpPr>
        <p:spPr>
          <a:xfrm>
            <a:off x="7601386" y="1522231"/>
            <a:ext cx="4330857" cy="423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24610" indent="-1324610" algn="just" fontAlgn="base">
              <a:lnSpc>
                <a:spcPct val="135000"/>
              </a:lnSpc>
              <a:spcBef>
                <a:spcPts val="200"/>
              </a:spcBef>
              <a:defRPr/>
            </a:pPr>
            <a:r>
              <a:rPr lang="en-US" altLang="ko-KR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※ </a:t>
            </a:r>
            <a:r>
              <a:rPr lang="en-US" altLang="ko-KR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상세내용</a:t>
            </a:r>
            <a:r>
              <a:rPr lang="en-US" altLang="ko-KR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en-US" altLang="ko-KR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세부적용방안</a:t>
            </a:r>
            <a:r>
              <a:rPr lang="en-US" altLang="ko-KR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상세</a:t>
            </a:r>
            <a:r>
              <a:rPr lang="en-US" altLang="ko-KR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altLang="ko-KR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  <a:r>
              <a:rPr lang="en-US" altLang="ko-KR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altLang="ko-KR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참고</a:t>
            </a:r>
            <a:endParaRPr lang="en-US" altLang="ko-KR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174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세부적용방안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(</a:t>
              </a: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요약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)</a:t>
              </a:r>
              <a:endParaRPr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관련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검사규정 부칙 제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조제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항</a:t>
            </a:r>
            <a:endParaRPr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/>
              <a:ea typeface="Gulim"/>
              <a:cs typeface="Gulim"/>
              <a:sym typeface="Gulim"/>
            </a:endParaRPr>
          </a:p>
        </p:txBody>
      </p:sp>
      <p:graphicFrame>
        <p:nvGraphicFramePr>
          <p:cNvPr id="6" name="표 8">
            <a:extLst>
              <a:ext uri="{FF2B5EF4-FFF2-40B4-BE49-F238E27FC236}">
                <a16:creationId xmlns:a16="http://schemas.microsoft.com/office/drawing/2014/main" id="{A08C71DD-1751-914F-8095-E4B9C6D82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201714"/>
              </p:ext>
            </p:extLst>
          </p:nvPr>
        </p:nvGraphicFramePr>
        <p:xfrm>
          <a:off x="328389" y="1999563"/>
          <a:ext cx="11475050" cy="4233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2364">
                  <a:extLst>
                    <a:ext uri="{9D8B030D-6E8A-4147-A177-3AD203B41FA5}">
                      <a16:colId xmlns:a16="http://schemas.microsoft.com/office/drawing/2014/main" val="2370269677"/>
                    </a:ext>
                  </a:extLst>
                </a:gridCol>
                <a:gridCol w="9122686">
                  <a:extLst>
                    <a:ext uri="{9D8B030D-6E8A-4147-A177-3AD203B41FA5}">
                      <a16:colId xmlns:a16="http://schemas.microsoft.com/office/drawing/2014/main" val="2035293236"/>
                    </a:ext>
                  </a:extLst>
                </a:gridCol>
              </a:tblGrid>
              <a:tr h="42337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건축물을 </a:t>
                      </a:r>
                      <a:endParaRPr lang="en-US" altLang="ko-KR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대수선 하지 않고는</a:t>
                      </a:r>
                      <a:endParaRPr lang="en-US" altLang="ko-KR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이행이 불가한 경우</a:t>
                      </a:r>
                      <a:endParaRPr lang="en-US" altLang="ko-KR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fontAlgn="base" latinLnBrk="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정밀관련 부품 추가설치 사항에 한정</a:t>
                      </a: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fontAlgn="base" latinLnBrk="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최초 검사 시 조건부합격 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개월 부여</a:t>
                      </a: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처리과정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관리주체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적용제외를 위한 서류 제출 </a:t>
                      </a: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검사기관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적용제외를 위한 제출서류 검토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검토의견서 작성 </a:t>
                      </a: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검사기관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80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해당 부품에 한하여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설치 제외하여 검사 판정</a:t>
                      </a: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검사기관</a:t>
                      </a:r>
                      <a:r>
                        <a:rPr lang="en-US" altLang="ko-K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분기별 부품 설치 제외승강기 행정안전부 보고</a:t>
                      </a:r>
                      <a:endParaRPr lang="en-US" altLang="ko-K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en-US" altLang="ko-K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※ </a:t>
                      </a:r>
                      <a:r>
                        <a:rPr lang="ko-KR" alt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이후 안전검사 시 자체개선계획</a:t>
                      </a:r>
                      <a:r>
                        <a:rPr lang="en-US" altLang="ko-K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자체점검 추가실시</a:t>
                      </a:r>
                      <a:r>
                        <a:rPr lang="en-US" altLang="ko-K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일상점검실시</a:t>
                      </a:r>
                      <a:r>
                        <a:rPr lang="en-US" altLang="ko-K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ko-KR" alt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의 이행여부 확인 불요함</a:t>
                      </a:r>
                      <a:r>
                        <a:rPr lang="en-US" altLang="ko-K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fontAlgn="base" latinLnBrk="1">
                        <a:lnSpc>
                          <a:spcPct val="150000"/>
                        </a:lnSpc>
                      </a:pPr>
                      <a:r>
                        <a:rPr lang="en-US" altLang="ko-K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ko-KR" alt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단</a:t>
                      </a:r>
                      <a:r>
                        <a:rPr lang="en-US" altLang="ko-KR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관리주체에게 지속적으로 자체점검 추가실시 및 일상점검 </a:t>
                      </a:r>
                      <a:r>
                        <a:rPr lang="ko-KR" altLang="en-US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수행토록</a:t>
                      </a:r>
                      <a:r>
                        <a:rPr lang="ko-KR" alt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권고 등 안내</a:t>
                      </a:r>
                      <a:endParaRPr lang="en-US" altLang="ko-KR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857757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7A0FEE2-EB38-5FD0-83EA-C9B572410DD6}"/>
              </a:ext>
            </a:extLst>
          </p:cNvPr>
          <p:cNvSpPr txBox="1"/>
          <p:nvPr/>
        </p:nvSpPr>
        <p:spPr>
          <a:xfrm>
            <a:off x="547421" y="4116419"/>
            <a:ext cx="1956121" cy="11695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(</a:t>
            </a:r>
            <a:r>
              <a:rPr lang="ko-KR" altLang="en-US" sz="1400" b="1" dirty="0"/>
              <a:t>예상적용대상</a:t>
            </a:r>
            <a:r>
              <a:rPr lang="en-US" altLang="ko-KR" sz="1400" b="1" dirty="0"/>
              <a:t>)</a:t>
            </a:r>
          </a:p>
          <a:p>
            <a:r>
              <a:rPr lang="ko-KR" altLang="en-US" sz="1400" dirty="0" err="1"/>
              <a:t>승강로가</a:t>
            </a:r>
            <a:r>
              <a:rPr lang="ko-KR" altLang="en-US" sz="1400" dirty="0"/>
              <a:t> 협소한 소형 포지티브 엘리베이터</a:t>
            </a:r>
            <a:r>
              <a:rPr lang="en-US" altLang="ko-KR" sz="1400" dirty="0"/>
              <a:t>, </a:t>
            </a:r>
            <a:r>
              <a:rPr lang="ko-KR" altLang="en-US" sz="1400" dirty="0"/>
              <a:t>사업장 특례 화물용 엘리베이터 등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15BDA1-3EDE-B141-0E3E-1BA001C7EFBF}"/>
              </a:ext>
            </a:extLst>
          </p:cNvPr>
          <p:cNvSpPr txBox="1"/>
          <p:nvPr/>
        </p:nvSpPr>
        <p:spPr>
          <a:xfrm>
            <a:off x="2924383" y="4900887"/>
            <a:ext cx="7611537" cy="117077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적용제외를 위한 제출서류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285750" marR="0" indent="-285750" algn="just" fontAlgn="base" latinLnBrk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ko-KR" altLang="en-US" sz="1800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유지관리계약서</a:t>
            </a:r>
            <a:r>
              <a:rPr lang="en-US" altLang="ko-KR" sz="1800" kern="0" spc="-6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kern="0" spc="-6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sz="1800" kern="0" spc="-6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800" kern="0" spc="-6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회 이상</a:t>
            </a:r>
            <a:r>
              <a:rPr lang="en-US" altLang="ko-KR" sz="1800" kern="0" spc="-6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1800" kern="0" spc="-6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자체개선계획서</a:t>
            </a:r>
            <a:r>
              <a:rPr lang="en-US" altLang="ko-KR" sz="1800" kern="0" spc="-6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marL="149860" marR="0" indent="-149860" algn="just" fontAlgn="base" latinLnBrk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kern="0" spc="-6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1800" kern="0" spc="-6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대수선 관련 증빙서류</a:t>
            </a:r>
            <a:r>
              <a:rPr lang="en-US" altLang="ko-KR" sz="1800" kern="0" spc="-6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(2</a:t>
            </a:r>
            <a:r>
              <a:rPr lang="ko-KR" altLang="en-US" sz="1800" kern="0" spc="-6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개이상의 제조</a:t>
            </a:r>
            <a:r>
              <a:rPr lang="en-US" altLang="ko-KR" sz="1800" kern="0" spc="-6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1800" kern="0" spc="-6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수입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업체의 검토의견서</a:t>
            </a:r>
            <a:r>
              <a:rPr lang="en-US" altLang="ko-KR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809019-CDCD-CFC0-8CF5-623291E7DDF9}"/>
              </a:ext>
            </a:extLst>
          </p:cNvPr>
          <p:cNvSpPr txBox="1"/>
          <p:nvPr/>
        </p:nvSpPr>
        <p:spPr>
          <a:xfrm>
            <a:off x="7601386" y="1522231"/>
            <a:ext cx="4330857" cy="423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24610" indent="-1324610" algn="just" fontAlgn="base">
              <a:lnSpc>
                <a:spcPct val="135000"/>
              </a:lnSpc>
              <a:spcBef>
                <a:spcPts val="200"/>
              </a:spcBef>
              <a:defRPr/>
            </a:pPr>
            <a:r>
              <a:rPr lang="en-US" altLang="ko-KR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※ </a:t>
            </a:r>
            <a:r>
              <a:rPr lang="en-US" altLang="ko-KR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상세내용</a:t>
            </a:r>
            <a:r>
              <a:rPr lang="en-US" altLang="ko-KR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en-US" altLang="ko-KR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세부적용방안</a:t>
            </a:r>
            <a:r>
              <a:rPr lang="en-US" altLang="ko-KR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상세</a:t>
            </a:r>
            <a:r>
              <a:rPr lang="en-US" altLang="ko-KR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altLang="ko-KR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  <a:r>
              <a:rPr lang="en-US" altLang="ko-KR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altLang="ko-KR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참고</a:t>
            </a:r>
            <a:endParaRPr lang="en-US" altLang="ko-KR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07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세부적용방안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(</a:t>
              </a: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요약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)</a:t>
              </a:r>
              <a:endParaRPr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※ (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공통사항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9" name="Google Shape;320;p19">
            <a:extLst>
              <a:ext uri="{FF2B5EF4-FFF2-40B4-BE49-F238E27FC236}">
                <a16:creationId xmlns:a16="http://schemas.microsoft.com/office/drawing/2014/main" id="{0B30BA89-1DE1-C8FF-FEFC-E580D92E33A9}"/>
              </a:ext>
            </a:extLst>
          </p:cNvPr>
          <p:cNvSpPr/>
          <p:nvPr/>
        </p:nvSpPr>
        <p:spPr>
          <a:xfrm>
            <a:off x="371517" y="2077255"/>
            <a:ext cx="11520000" cy="3391657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285750" marR="0" indent="-28575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ko-KR" sz="1800" b="1" kern="0" spc="-5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85750" marR="0" indent="-28575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sz="2000" b="1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검사 시 관리주체가 이행기간 연장을 위한 서류를 모두 제출하는 경우</a:t>
            </a:r>
            <a:r>
              <a:rPr lang="en-US" altLang="ko-KR" sz="2000" b="1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b="1" kern="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2000" b="1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최초 </a:t>
            </a:r>
            <a:r>
              <a:rPr lang="en-US" altLang="ko-KR" sz="2000" b="1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2000" b="1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개월을 부여하지 않고 바로 조건부기간 부여 가능</a:t>
            </a:r>
            <a:endParaRPr lang="en-US" altLang="ko-KR" sz="2000" b="1" kern="0" spc="-5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800" b="1" kern="0" spc="-5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맑은 고딕" panose="020B0503020000020004" pitchFamily="50" charset="-127"/>
            </a:endParaRPr>
          </a:p>
          <a:p>
            <a:pPr marL="285750" marR="0" indent="-28575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sz="2000" b="1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승강기민원</a:t>
            </a:r>
            <a:r>
              <a:rPr lang="en-US" altLang="ko-KR" sz="2000" b="1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24</a:t>
            </a:r>
            <a:r>
              <a:rPr lang="ko-KR" altLang="en-US" sz="2000" b="1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의 보완연장신청 메뉴로 신청한 경우 보완연장신청서를 추가로 받지 않으나 </a:t>
            </a:r>
            <a:endParaRPr lang="en-US" altLang="ko-KR" sz="2000" b="1" kern="0" spc="-3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b="1" kern="0" spc="-3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2000" b="1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연장사유는 명확히 확인되어야 함</a:t>
            </a: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1800" b="1" kern="0" spc="-3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0277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그림 49" descr="야외, 도로, 길, 고속도로이(가) 표시된 사진&#10;&#10;자동 생성된 설명">
            <a:extLst>
              <a:ext uri="{FF2B5EF4-FFF2-40B4-BE49-F238E27FC236}">
                <a16:creationId xmlns:a16="http://schemas.microsoft.com/office/drawing/2014/main" id="{7DB25048-B4A4-8094-B614-2F3C772D49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1" r="11336"/>
          <a:stretch/>
        </p:blipFill>
        <p:spPr>
          <a:xfrm>
            <a:off x="5621867" y="133108"/>
            <a:ext cx="6570133" cy="65917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1" name="Google Shape;63;p2">
            <a:extLst>
              <a:ext uri="{FF2B5EF4-FFF2-40B4-BE49-F238E27FC236}">
                <a16:creationId xmlns:a16="http://schemas.microsoft.com/office/drawing/2014/main" id="{A14BBA32-7B05-BA46-3E36-3F2A410480CB}"/>
              </a:ext>
            </a:extLst>
          </p:cNvPr>
          <p:cNvSpPr txBox="1"/>
          <p:nvPr/>
        </p:nvSpPr>
        <p:spPr>
          <a:xfrm>
            <a:off x="1016177" y="1215829"/>
            <a:ext cx="3511761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5400" b="1" i="0" u="none" strike="noStrike" cap="none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CONTENTS</a:t>
            </a:r>
            <a:endParaRPr sz="5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" name="Google Shape;64;p2">
            <a:extLst>
              <a:ext uri="{FF2B5EF4-FFF2-40B4-BE49-F238E27FC236}">
                <a16:creationId xmlns:a16="http://schemas.microsoft.com/office/drawing/2014/main" id="{9ABE68DC-8142-B534-6955-F0EB6C3E645F}"/>
              </a:ext>
            </a:extLst>
          </p:cNvPr>
          <p:cNvGrpSpPr/>
          <p:nvPr/>
        </p:nvGrpSpPr>
        <p:grpSpPr>
          <a:xfrm>
            <a:off x="815753" y="2323824"/>
            <a:ext cx="4464496" cy="523220"/>
            <a:chOff x="6311230" y="1989634"/>
            <a:chExt cx="4464496" cy="523220"/>
          </a:xfrm>
        </p:grpSpPr>
        <p:sp>
          <p:nvSpPr>
            <p:cNvPr id="23" name="Google Shape;65;p2">
              <a:extLst>
                <a:ext uri="{FF2B5EF4-FFF2-40B4-BE49-F238E27FC236}">
                  <a16:creationId xmlns:a16="http://schemas.microsoft.com/office/drawing/2014/main" id="{1F56DF28-395C-5F3B-35FC-6CA0CD710D2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2800" b="1" dirty="0"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sz="28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66;p2">
              <a:extLst>
                <a:ext uri="{FF2B5EF4-FFF2-40B4-BE49-F238E27FC236}">
                  <a16:creationId xmlns:a16="http://schemas.microsoft.com/office/drawing/2014/main" id="{19CD705D-C7AA-285B-0A1A-600AD7FAF050}"/>
                </a:ext>
              </a:extLst>
            </p:cNvPr>
            <p:cNvSpPr txBox="1"/>
            <p:nvPr/>
          </p:nvSpPr>
          <p:spPr>
            <a:xfrm>
              <a:off x="7050905" y="2051189"/>
              <a:ext cx="3724821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24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관련고시</a:t>
              </a:r>
              <a:endParaRPr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" name="Google Shape;64;p2">
            <a:extLst>
              <a:ext uri="{FF2B5EF4-FFF2-40B4-BE49-F238E27FC236}">
                <a16:creationId xmlns:a16="http://schemas.microsoft.com/office/drawing/2014/main" id="{119C9B2E-81F3-BBE3-D7FB-D0A859E381B1}"/>
              </a:ext>
            </a:extLst>
          </p:cNvPr>
          <p:cNvGrpSpPr/>
          <p:nvPr/>
        </p:nvGrpSpPr>
        <p:grpSpPr>
          <a:xfrm>
            <a:off x="815753" y="2970154"/>
            <a:ext cx="4464496" cy="523220"/>
            <a:chOff x="6311230" y="1989634"/>
            <a:chExt cx="4464496" cy="523220"/>
          </a:xfrm>
        </p:grpSpPr>
        <p:sp>
          <p:nvSpPr>
            <p:cNvPr id="28" name="Google Shape;65;p2">
              <a:extLst>
                <a:ext uri="{FF2B5EF4-FFF2-40B4-BE49-F238E27FC236}">
                  <a16:creationId xmlns:a16="http://schemas.microsoft.com/office/drawing/2014/main" id="{1030F1B6-F476-95ED-6A79-2241DB46330F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28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2800" b="1" dirty="0"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8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66;p2">
              <a:extLst>
                <a:ext uri="{FF2B5EF4-FFF2-40B4-BE49-F238E27FC236}">
                  <a16:creationId xmlns:a16="http://schemas.microsoft.com/office/drawing/2014/main" id="{1E741EDA-20C9-582F-E601-EB8BF312BD32}"/>
                </a:ext>
              </a:extLst>
            </p:cNvPr>
            <p:cNvSpPr txBox="1"/>
            <p:nvPr/>
          </p:nvSpPr>
          <p:spPr>
            <a:xfrm>
              <a:off x="7050905" y="2051189"/>
              <a:ext cx="3724821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24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세부적용방안</a:t>
              </a:r>
              <a:r>
                <a:rPr lang="en-US" altLang="ko-KR" sz="24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(</a:t>
              </a:r>
              <a:r>
                <a:rPr lang="ko-KR" altLang="en-US" sz="24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요약</a:t>
              </a:r>
              <a:r>
                <a:rPr lang="en-US" altLang="ko-KR" sz="24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)</a:t>
              </a:r>
              <a:endParaRPr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" name="Google Shape;64;p2">
            <a:extLst>
              <a:ext uri="{FF2B5EF4-FFF2-40B4-BE49-F238E27FC236}">
                <a16:creationId xmlns:a16="http://schemas.microsoft.com/office/drawing/2014/main" id="{B43F601A-07EF-8C88-E49F-F07707128DD3}"/>
              </a:ext>
            </a:extLst>
          </p:cNvPr>
          <p:cNvGrpSpPr/>
          <p:nvPr/>
        </p:nvGrpSpPr>
        <p:grpSpPr>
          <a:xfrm>
            <a:off x="815753" y="3596740"/>
            <a:ext cx="4464496" cy="523220"/>
            <a:chOff x="6311230" y="1989634"/>
            <a:chExt cx="4464496" cy="523220"/>
          </a:xfrm>
        </p:grpSpPr>
        <p:sp>
          <p:nvSpPr>
            <p:cNvPr id="37" name="Google Shape;65;p2">
              <a:extLst>
                <a:ext uri="{FF2B5EF4-FFF2-40B4-BE49-F238E27FC236}">
                  <a16:creationId xmlns:a16="http://schemas.microsoft.com/office/drawing/2014/main" id="{0E203217-1F52-0FF1-E06A-1F0CF2791FF0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ko-KR" sz="2800" b="1" dirty="0">
                  <a:latin typeface="Calibri"/>
                  <a:ea typeface="Calibri"/>
                  <a:cs typeface="Calibri"/>
                  <a:sym typeface="Calibri"/>
                </a:rPr>
                <a:t>03</a:t>
              </a:r>
              <a:endParaRPr sz="28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66;p2">
              <a:extLst>
                <a:ext uri="{FF2B5EF4-FFF2-40B4-BE49-F238E27FC236}">
                  <a16:creationId xmlns:a16="http://schemas.microsoft.com/office/drawing/2014/main" id="{95AA0AAF-EB89-9C8A-BDFA-631EA858D43D}"/>
                </a:ext>
              </a:extLst>
            </p:cNvPr>
            <p:cNvSpPr txBox="1"/>
            <p:nvPr/>
          </p:nvSpPr>
          <p:spPr>
            <a:xfrm>
              <a:off x="7050905" y="2051189"/>
              <a:ext cx="3724821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24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세부적용방안</a:t>
              </a:r>
              <a:r>
                <a:rPr lang="en-US" altLang="ko-KR" sz="24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(</a:t>
              </a:r>
              <a:r>
                <a:rPr lang="ko-KR" altLang="en-US" sz="24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상세</a:t>
              </a:r>
              <a:r>
                <a:rPr lang="en-US" altLang="ko-KR" sz="24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)</a:t>
              </a:r>
              <a:endParaRPr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64;p2">
            <a:extLst>
              <a:ext uri="{FF2B5EF4-FFF2-40B4-BE49-F238E27FC236}">
                <a16:creationId xmlns:a16="http://schemas.microsoft.com/office/drawing/2014/main" id="{650FB814-FA31-32FB-80F9-D30254C517F7}"/>
              </a:ext>
            </a:extLst>
          </p:cNvPr>
          <p:cNvGrpSpPr/>
          <p:nvPr/>
        </p:nvGrpSpPr>
        <p:grpSpPr>
          <a:xfrm>
            <a:off x="815753" y="4243070"/>
            <a:ext cx="4464496" cy="523220"/>
            <a:chOff x="6311230" y="1989634"/>
            <a:chExt cx="4464496" cy="523220"/>
          </a:xfrm>
        </p:grpSpPr>
        <p:sp>
          <p:nvSpPr>
            <p:cNvPr id="40" name="Google Shape;65;p2">
              <a:extLst>
                <a:ext uri="{FF2B5EF4-FFF2-40B4-BE49-F238E27FC236}">
                  <a16:creationId xmlns:a16="http://schemas.microsoft.com/office/drawing/2014/main" id="{2C754B0B-7EBA-EB67-83A3-AF0B28817E5B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28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2800" b="1" dirty="0"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28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66;p2">
              <a:extLst>
                <a:ext uri="{FF2B5EF4-FFF2-40B4-BE49-F238E27FC236}">
                  <a16:creationId xmlns:a16="http://schemas.microsoft.com/office/drawing/2014/main" id="{EA7ABADB-C8D1-7EB7-63C9-BE3FD3685C79}"/>
                </a:ext>
              </a:extLst>
            </p:cNvPr>
            <p:cNvSpPr txBox="1"/>
            <p:nvPr/>
          </p:nvSpPr>
          <p:spPr>
            <a:xfrm>
              <a:off x="7050905" y="2051189"/>
              <a:ext cx="3724821" cy="4616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2400" b="1" dirty="0">
                  <a:solidFill>
                    <a:schemeClr val="accent1"/>
                  </a:solidFill>
                  <a:latin typeface="Malgun Gothic"/>
                  <a:ea typeface="Malgun Gothic"/>
                  <a:cs typeface="Calibri"/>
                  <a:sym typeface="Malgun Gothic"/>
                </a:rPr>
                <a:t>이행기간 연장 처리방법</a:t>
              </a:r>
              <a:endParaRPr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2" name="그림 51" descr="로고이(가) 표시된 사진&#10;&#10;자동 생성된 설명">
            <a:extLst>
              <a:ext uri="{FF2B5EF4-FFF2-40B4-BE49-F238E27FC236}">
                <a16:creationId xmlns:a16="http://schemas.microsoft.com/office/drawing/2014/main" id="{DC0270CA-89F5-25A9-6422-8E959FF027B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08" y="5434028"/>
            <a:ext cx="3192529" cy="62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848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세부적용방안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(</a:t>
              </a: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상세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-1)</a:t>
              </a:r>
              <a:endParaRPr lang="ko-KR" alt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조건부합격 승강기의 이행기간 연장</a:t>
            </a:r>
            <a:endParaRPr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71516" y="2160779"/>
            <a:ext cx="11520000" cy="3806643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77240" marR="0" indent="-777240" algn="just" fontAlgn="base" latinLnBrk="1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처리절차 규정 등에 따른 이행기간 연장</a:t>
            </a:r>
            <a:endParaRPr lang="ko-KR" altLang="en-US" sz="24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551180" marR="0" indent="-55118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적용근거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검사규정 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13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조제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항제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호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551180" marR="0" indent="-551180" algn="just" fontAlgn="base" latinLnBrk="1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검사종류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551180" marR="0" indent="-55118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</a:pPr>
            <a:r>
              <a:rPr lang="ko-KR" altLang="en-US" kern="0" dirty="0">
                <a:solidFill>
                  <a:srgbClr val="000000"/>
                </a:solidFill>
                <a:latin typeface="함초롬바탕" panose="02030604000101010101" pitchFamily="18" charset="-127"/>
                <a:ea typeface="맑은 고딕" panose="020B0503020000020004" pitchFamily="50" charset="-127"/>
              </a:rPr>
              <a:t> 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①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세 번째 정밀안전검사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사유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공사 지연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551180" marR="0" indent="-55118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</a:pPr>
            <a:r>
              <a:rPr lang="ko-KR" altLang="en-US" kern="0" dirty="0">
                <a:solidFill>
                  <a:srgbClr val="000000"/>
                </a:solidFill>
                <a:latin typeface="함초롬바탕" panose="02030604000101010101" pitchFamily="18" charset="-127"/>
                <a:ea typeface="맑은 고딕" panose="020B0503020000020004" pitchFamily="50" charset="-127"/>
              </a:rPr>
              <a:t>     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검사규정 부칙 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조제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항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공동주택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집합건축물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의 경우 </a:t>
            </a:r>
            <a:r>
              <a:rPr lang="ko-KR" altLang="en-US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→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네 번째 정밀안전검사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551180" marR="0" indent="-55118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</a:pPr>
            <a:r>
              <a:rPr lang="ko-KR" altLang="en-US" kern="0" dirty="0">
                <a:solidFill>
                  <a:srgbClr val="000000"/>
                </a:solidFill>
                <a:latin typeface="함초롬바탕" panose="02030604000101010101" pitchFamily="18" charset="-127"/>
                <a:ea typeface="맑은 고딕" panose="020B0503020000020004" pitchFamily="50" charset="-127"/>
              </a:rPr>
              <a:t> 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②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안전검사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사유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안전성평가 미완료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182880" marR="0" indent="-182880" algn="just" fontAlgn="base" latinLnBrk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9706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세부적용방안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(</a:t>
              </a: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상세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-2)</a:t>
              </a:r>
              <a:endParaRPr lang="ko-KR" alt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코로나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일상회복 지원을 위한 이행기간 연장 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ko-KR" altLang="en-US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71516" y="2160779"/>
            <a:ext cx="11520000" cy="3916416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51180" marR="0" indent="-551180" algn="just" fontAlgn="base" latinLnBrk="1">
              <a:lnSpc>
                <a:spcPct val="150000"/>
              </a:lnSpc>
              <a:spcBef>
                <a:spcPts val="500"/>
              </a:spcBef>
              <a:spcAft>
                <a:spcPts val="300"/>
              </a:spcAft>
            </a:pP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적용근거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검사규정 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13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조제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항제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호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551180" marR="0" indent="-551180" algn="just" fontAlgn="base" latinLnBrk="1">
              <a:lnSpc>
                <a:spcPct val="150000"/>
              </a:lnSpc>
              <a:spcBef>
                <a:spcPts val="500"/>
              </a:spcBef>
              <a:spcAft>
                <a:spcPts val="300"/>
              </a:spcAft>
            </a:pPr>
            <a:r>
              <a:rPr lang="en-US" altLang="ko-KR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검사종류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세 번째 정밀안전검사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맑은 고딕" panose="020B0503020000020004" pitchFamily="50" charset="-127"/>
                <a:ea typeface="맑은 고딕" panose="020B0503020000020004" pitchFamily="50" charset="-127"/>
              </a:rPr>
              <a:t>안전검사</a:t>
            </a:r>
            <a:endParaRPr lang="ko-KR" altLang="en-US" sz="1800" kern="0" spc="0" dirty="0">
              <a:solidFill>
                <a:srgbClr val="000000"/>
              </a:solidFill>
              <a:effectLst/>
              <a:highlight>
                <a:srgbClr val="C0C0C0"/>
              </a:highlight>
              <a:latin typeface="함초롬바탕" panose="02030604000101010101" pitchFamily="18" charset="-127"/>
            </a:endParaRPr>
          </a:p>
          <a:p>
            <a:pPr marL="718820" marR="0" indent="-718820" algn="just" fontAlgn="base" latinLnBrk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ko-KR" altLang="en-US" kern="0" dirty="0">
                <a:solidFill>
                  <a:srgbClr val="000000"/>
                </a:solidFill>
                <a:latin typeface="함초롬바탕" panose="02030604000101010101" pitchFamily="18" charset="-127"/>
                <a:ea typeface="맑은 고딕" panose="020B0503020000020004" pitchFamily="50" charset="-127"/>
              </a:rPr>
              <a:t> 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검사규정 부칙 제</a:t>
            </a:r>
            <a:r>
              <a:rPr lang="en-US" altLang="ko-KR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조제</a:t>
            </a:r>
            <a:r>
              <a:rPr lang="en-US" altLang="ko-KR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항</a:t>
            </a:r>
            <a:r>
              <a:rPr lang="en-US" altLang="ko-KR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공동주택</a:t>
            </a:r>
            <a:r>
              <a:rPr lang="en-US" altLang="ko-KR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집합건축물</a:t>
            </a:r>
            <a:r>
              <a:rPr lang="en-US" altLang="ko-KR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에 따라 </a:t>
            </a:r>
            <a:r>
              <a:rPr lang="ko-KR" altLang="en-US" sz="1800" b="1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서면동의서를 제출</a:t>
            </a:r>
            <a:r>
              <a:rPr lang="ko-KR" altLang="en-US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한 경우</a:t>
            </a:r>
            <a:r>
              <a:rPr lang="en-US" altLang="ko-KR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marL="718820" marR="0" indent="-718820" algn="just" fontAlgn="base" latinLnBrk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altLang="ko-KR" kern="0" spc="1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en-US" altLang="ko-KR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년을 연장했기 때문에 </a:t>
            </a:r>
            <a:r>
              <a:rPr lang="ko-KR" altLang="en-US" sz="1800" b="1" u="sng" kern="0" spc="1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</a:rPr>
              <a:t>추가 연장은 적용할 수 없음</a:t>
            </a:r>
            <a:endParaRPr lang="en-US" altLang="ko-KR" sz="1800" b="1" u="sng" kern="0" spc="10" dirty="0">
              <a:solidFill>
                <a:srgbClr val="FF0000"/>
              </a:solidFill>
              <a:effectLst/>
              <a:uFill>
                <a:solidFill>
                  <a:srgbClr val="000000"/>
                </a:solidFill>
              </a:u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18820" marR="0" indent="-718820" algn="just" fontAlgn="base" latinLnBrk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551180" marR="0" indent="-551180" algn="just" fontAlgn="base" latinLnBrk="1">
              <a:lnSpc>
                <a:spcPct val="150000"/>
              </a:lnSpc>
              <a:spcBef>
                <a:spcPts val="500"/>
              </a:spcBef>
              <a:spcAft>
                <a:spcPts val="300"/>
              </a:spcAft>
            </a:pPr>
            <a:r>
              <a:rPr lang="en-US" altLang="ko-KR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연장대상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관리주체가 이행기간 연장을 요청하는 경우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07390" marR="0" indent="-707390" algn="just" fontAlgn="base" latinLnBrk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ko-KR" altLang="en-US" kern="0" dirty="0">
                <a:solidFill>
                  <a:srgbClr val="000000"/>
                </a:solidFill>
                <a:latin typeface="함초롬바탕" panose="02030604000101010101" pitchFamily="18" charset="-127"/>
                <a:ea typeface="맑은 고딕" panose="020B0503020000020004" pitchFamily="50" charset="-127"/>
              </a:rPr>
              <a:t> 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승강기 부품의 추가 설치항목에 한하여 연장 가능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07390" marR="0" indent="-707390" algn="just" fontAlgn="base" latinLnBrk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11257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세부적용방안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(</a:t>
              </a: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상세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-2)</a:t>
              </a:r>
              <a:endParaRPr lang="ko-KR" alt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코로나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일상회복 지원을 위한 이행기간 연장 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ko-KR" altLang="en-US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71516" y="2160779"/>
            <a:ext cx="11520000" cy="3698408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42390" marR="0" indent="-1342390" algn="just" fontAlgn="base" latinLnBrk="1">
              <a:lnSpc>
                <a:spcPct val="150000"/>
              </a:lnSpc>
              <a:spcBef>
                <a:spcPts val="500"/>
              </a:spcBef>
              <a:spcAft>
                <a:spcPts val="300"/>
              </a:spcAft>
            </a:pP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연장기간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세 번째 정밀안전검사를 받고 </a:t>
            </a:r>
            <a:r>
              <a:rPr lang="ko-KR" altLang="en-US" sz="1800" u="sng" kern="0" spc="-3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</a:rPr>
              <a:t>최대 </a:t>
            </a:r>
            <a:r>
              <a:rPr lang="en-US" altLang="ko-KR" sz="1800" u="sng" kern="0" spc="-3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800" u="sng" kern="0" spc="-3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r>
              <a:rPr lang="en-US" altLang="ko-KR" sz="1800" u="sng" kern="0" spc="-3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1800" u="sng" kern="0" spc="-3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</a:rPr>
              <a:t>개월</a:t>
            </a:r>
            <a:r>
              <a:rPr lang="ko-KR" altLang="en-US" sz="1800" b="1" kern="0" spc="-3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이내 도래하는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안전검사 또는 확인검사 시까지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74700" marR="0" indent="-774700" algn="just" fontAlgn="base" latinLnBrk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ｏ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최초 </a:t>
            </a:r>
            <a:r>
              <a:rPr lang="en-US" altLang="ko-KR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개월 조건부합격 후 정밀안전검사일부터 최대 </a:t>
            </a:r>
            <a:r>
              <a:rPr lang="en-US" altLang="ko-KR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r>
              <a:rPr lang="en-US" altLang="ko-KR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개월 이내 도래하는 안전검사 또는 확인검사 시 까지 연장</a:t>
            </a:r>
            <a:endParaRPr lang="ko-KR" altLang="en-US" sz="1800" kern="0" spc="-15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89940" marR="0" indent="-789940" algn="just" fontAlgn="base" latinLnBrk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 ･ 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주기 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개월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: 1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개월 이내에</a:t>
            </a:r>
            <a:r>
              <a:rPr lang="ko-KR" altLang="en-US" sz="1800" kern="0" spc="-19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-19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도래하는 안전검사 시마다 이행여부 </a:t>
            </a:r>
            <a:r>
              <a:rPr lang="ko-KR" altLang="en-US" sz="1800" kern="0" spc="-17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확인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89940" marR="0" indent="-789940" algn="just" fontAlgn="base" latinLnBrk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 ･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주기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: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차기 안전검사 시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개월 추가 부여 후 최종 확인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1888490" marR="0" indent="-1888490" algn="just" fontAlgn="base" latinLnBrk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 ･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주기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:</a:t>
            </a:r>
            <a:r>
              <a:rPr lang="ko-KR" altLang="en-US" sz="1800" kern="0" spc="-1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-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검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사일로부터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12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개월 부여 후 조치 확인하고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미조치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된 경우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개월 추가 연장하여 최종 확인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858520" marR="0" indent="-858520" algn="just" fontAlgn="base" latinLnBrk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※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종전 코로나</a:t>
            </a:r>
            <a:r>
              <a:rPr lang="en-US" altLang="ko-KR" sz="1800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19</a:t>
            </a:r>
            <a:r>
              <a:rPr lang="ko-KR" altLang="en-US" sz="1800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로 인한 착공시기 지연 등으로 </a:t>
            </a:r>
            <a:r>
              <a:rPr lang="en-US" altLang="ko-KR" sz="1800" b="1" kern="0" spc="-1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800" b="1" kern="0" spc="-1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년을 기 연장 받은 승강기는 </a:t>
            </a:r>
            <a:r>
              <a:rPr lang="en-US" altLang="ko-KR" sz="1800" b="1" kern="0" spc="-1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1800" b="1" kern="0" spc="-1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개월만</a:t>
            </a:r>
            <a:r>
              <a:rPr lang="ko-KR" altLang="en-US" sz="1800" b="1" kern="0" spc="-30" dirty="0">
                <a:solidFill>
                  <a:srgbClr val="FF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b="1" kern="0" spc="-3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추가 연장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하여 </a:t>
            </a:r>
            <a:endParaRPr lang="en-US" altLang="ko-KR" sz="1800" kern="0" spc="-3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58520" marR="0" indent="-858520" algn="just" fontAlgn="base" latinLnBrk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altLang="ko-KR" kern="0" spc="-3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확인검사 시 최종 확인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858520" marR="0" indent="-858520" algn="just" fontAlgn="base" latinLnBrk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※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상기 내용은 일반적인 승강기의 최종 확인시기로 </a:t>
            </a:r>
            <a:r>
              <a:rPr lang="ko-KR" altLang="en-US" sz="1800" kern="0" spc="-3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상황별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확인시기는 </a:t>
            </a:r>
            <a:r>
              <a:rPr lang="en-US" altLang="ko-KR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Ⅳ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참고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531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세부적용방안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(</a:t>
              </a: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상세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-2)</a:t>
              </a:r>
              <a:endParaRPr lang="ko-KR" alt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코로나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일상회복 지원을 위한 이행기간 연장 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ko-KR" altLang="en-US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71516" y="2160779"/>
            <a:ext cx="11520000" cy="4101082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1210" marR="0" indent="-791210" algn="just" fontAlgn="base" latinLnBrk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적용방법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｢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보완기간 연장신청서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｣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및 관련 서류 검토 후 연장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1480820" indent="-1480820" algn="just" fontAlgn="base">
              <a:lnSpc>
                <a:spcPct val="150000"/>
              </a:lnSpc>
              <a:spcBef>
                <a:spcPts val="300"/>
              </a:spcBef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① 적용요건</a:t>
            </a:r>
            <a:r>
              <a:rPr lang="en-US" altLang="ko-KR" kern="0" dirty="0">
                <a:solidFill>
                  <a:srgbClr val="000000"/>
                </a:solidFill>
                <a:latin typeface="함초롬바탕" panose="02030604000101010101" pitchFamily="18" charset="-127"/>
              </a:rPr>
              <a:t>:</a:t>
            </a:r>
            <a:r>
              <a:rPr lang="ko-KR" altLang="en-US" kern="0" dirty="0">
                <a:solidFill>
                  <a:srgbClr val="000000"/>
                </a:solidFill>
                <a:latin typeface="함초롬바탕" panose="02030604000101010101" pitchFamily="18" charset="-127"/>
              </a:rPr>
              <a:t> </a:t>
            </a:r>
            <a:r>
              <a:rPr lang="ko-KR" altLang="en-US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안전관리자가 일상점검을 실시하고</a:t>
            </a:r>
            <a:r>
              <a:rPr lang="en-US" altLang="ko-KR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기록을 자체 보관</a:t>
            </a:r>
            <a:r>
              <a:rPr lang="en-US" altLang="ko-KR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b="1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b="1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단계 </a:t>
            </a:r>
            <a:r>
              <a:rPr lang="en-US" altLang="ko-KR" b="1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｢</a:t>
            </a:r>
            <a:r>
              <a:rPr lang="ko-KR" altLang="en-US" b="1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이행계획서</a:t>
            </a:r>
            <a:r>
              <a:rPr lang="en-US" altLang="ko-KR" b="1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｣</a:t>
            </a:r>
            <a:r>
              <a:rPr lang="ko-KR" altLang="en-US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공단</a:t>
            </a:r>
            <a:r>
              <a:rPr lang="en-US" altLang="ko-KR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지정</a:t>
            </a:r>
            <a:r>
              <a:rPr lang="ko-KR" altLang="en-US" kern="0" spc="-1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검사기관</a:t>
            </a:r>
            <a:r>
              <a:rPr lang="en-US" altLang="ko-KR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에 제출</a:t>
            </a:r>
            <a:endParaRPr lang="ko-KR" altLang="en-US" kern="0" spc="-15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887730" marR="0" indent="-887730" algn="just" fontAlgn="base" latinLnBrk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※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일상점검의 실시여부는 공단에서 확인하지는 않으나</a:t>
            </a:r>
            <a:r>
              <a:rPr lang="en-US" altLang="ko-KR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일상점검 실시 및 기록 보관 의무에 대하여 관리주체에 안내 필요</a:t>
            </a:r>
            <a:endParaRPr lang="ko-KR" altLang="en-US" sz="1800" kern="0" spc="-15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89940" marR="0" indent="-789940" algn="just" fontAlgn="base" latinLnBrk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② 제출서류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｢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보완기간 연장신청서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｣</a:t>
            </a:r>
          </a:p>
          <a:p>
            <a:pPr marL="789940" marR="0" indent="-789940" algn="just" fontAlgn="base" latinLnBrk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※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승강기민원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24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의 보완연장신청 메뉴로 신청한 경우 별도 신청서 받지 않으나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연장사유는 명확히 확인되어야 함</a:t>
            </a:r>
            <a:endParaRPr lang="en-US" altLang="ko-KR" sz="1800" kern="0" spc="-2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89940" indent="-789940" algn="just" fontAlgn="base">
              <a:lnSpc>
                <a:spcPct val="150000"/>
              </a:lnSpc>
              <a:spcBef>
                <a:spcPts val="200"/>
              </a:spcBef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 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･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｢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이행계획서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｣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붙임 참조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 </a:t>
            </a:r>
            <a:r>
              <a:rPr lang="en-US" altLang="ko-KR" sz="1800" kern="0" spc="0" dirty="0">
                <a:solidFill>
                  <a:srgbClr val="0000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※</a:t>
            </a:r>
            <a:r>
              <a:rPr lang="ko-KR" altLang="en-US" sz="1800" kern="0" spc="-30" dirty="0">
                <a:solidFill>
                  <a:srgbClr val="0000FF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-30" dirty="0">
                <a:solidFill>
                  <a:srgbClr val="0000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반드시 관리주체의 서명 또는 직인 필수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2171700" marR="0" indent="-2171700" algn="just" fontAlgn="base" latinLnBrk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③ 행정사항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89940" marR="0" indent="-789940" algn="just" fontAlgn="base" latinLnBrk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 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･ 부적합사항 미조치임에 따라 이행완료 전까지 전산 입력 유지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78510" marR="0" indent="-778510" algn="just" fontAlgn="base" latinLnBrk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 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･ 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최종 이행기한</a:t>
            </a:r>
            <a:r>
              <a:rPr lang="en-US" altLang="ko-KR" sz="1800" kern="0" spc="-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관리주체 의무사항</a:t>
            </a:r>
            <a:r>
              <a:rPr lang="en-US" altLang="ko-KR" sz="1800" kern="0" spc="-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안전관리자의 일상점검 실시 및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자체보관 등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시정권고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79467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세부적용방안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(</a:t>
              </a: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상세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-3)</a:t>
              </a:r>
              <a:endParaRPr lang="ko-KR" alt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ko-KR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대상별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여건에 따른 적정 제도 이행기간 부여 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[2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ko-KR" altLang="en-US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71516" y="2160779"/>
            <a:ext cx="11520000" cy="4193928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51180" marR="0" indent="-551180" algn="just" fontAlgn="base" latinLnBrk="1">
              <a:lnSpc>
                <a:spcPct val="140000"/>
              </a:lnSpc>
              <a:spcBef>
                <a:spcPts val="500"/>
              </a:spcBef>
              <a:spcAft>
                <a:spcPts val="300"/>
              </a:spcAft>
            </a:pP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적용근거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검사규정 제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13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조제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800" b="1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항제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호</a:t>
            </a:r>
            <a:r>
              <a:rPr lang="ko-KR" altLang="en-US" b="1" kern="0" dirty="0">
                <a:solidFill>
                  <a:srgbClr val="000000"/>
                </a:solidFill>
                <a:latin typeface="함초롬바탕" panose="02030604000101010101" pitchFamily="18" charset="-127"/>
                <a:ea typeface="맑은 고딕" panose="020B0503020000020004" pitchFamily="50" charset="-127"/>
              </a:rPr>
              <a:t>         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검사종류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안전검사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18820" marR="0" indent="-718820" algn="just" fontAlgn="base" latinLnBrk="1">
              <a:spcBef>
                <a:spcPts val="30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※ </a:t>
            </a:r>
            <a:r>
              <a:rPr lang="ko-KR" altLang="en-US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검사규정 부칙 제</a:t>
            </a:r>
            <a:r>
              <a:rPr lang="en-US" altLang="ko-KR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조제</a:t>
            </a:r>
            <a:r>
              <a:rPr lang="en-US" altLang="ko-KR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항</a:t>
            </a:r>
            <a:r>
              <a:rPr lang="en-US" altLang="ko-KR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공동주택</a:t>
            </a:r>
            <a:r>
              <a:rPr lang="en-US" altLang="ko-KR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집합건축물</a:t>
            </a:r>
            <a:r>
              <a:rPr lang="en-US" altLang="ko-KR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에 따라 </a:t>
            </a:r>
            <a:r>
              <a:rPr lang="ko-KR" altLang="en-US" sz="1800" b="1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서면동의서를 제출</a:t>
            </a:r>
            <a:r>
              <a:rPr lang="ko-KR" altLang="en-US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한 경우</a:t>
            </a:r>
            <a:r>
              <a:rPr lang="en-US" altLang="ko-KR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marL="718820" marR="0" indent="-718820" algn="just" fontAlgn="base" latinLnBrk="1">
              <a:spcBef>
                <a:spcPts val="300"/>
              </a:spcBef>
              <a:spcAft>
                <a:spcPts val="0"/>
              </a:spcAft>
            </a:pPr>
            <a:r>
              <a:rPr lang="en-US" altLang="ko-KR" kern="0" spc="1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en-US" altLang="ko-KR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년을 연장했기 때문에 </a:t>
            </a:r>
            <a:r>
              <a:rPr lang="ko-KR" altLang="en-US" sz="1800" b="1" u="sng" kern="0" spc="1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</a:rPr>
              <a:t>추가 연장은 적용할 수 없음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18820" marR="0" indent="-718820" algn="just" fontAlgn="base" latinLnBrk="1">
              <a:lnSpc>
                <a:spcPct val="20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적용요건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800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안전관리자의 일상점검 실시 및 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기록 </a:t>
            </a:r>
            <a:r>
              <a:rPr lang="ko-KR" altLang="en-US" sz="1800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자체보관</a:t>
            </a:r>
            <a:r>
              <a:rPr lang="en-US" altLang="ko-KR" sz="1800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800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분기별 자체점검 추가 실시</a:t>
            </a:r>
            <a:r>
              <a:rPr lang="en-US" altLang="ko-KR" sz="1800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marL="718820" marR="0" indent="-718820" algn="just" fontAlgn="base" latinLnBrk="1">
              <a:spcBef>
                <a:spcPts val="300"/>
              </a:spcBef>
              <a:spcAft>
                <a:spcPts val="0"/>
              </a:spcAft>
            </a:pP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차기</a:t>
            </a:r>
            <a:r>
              <a:rPr lang="ko-KR" altLang="en-US" sz="1800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정기검사는 정밀안전검사로</a:t>
            </a:r>
            <a:r>
              <a:rPr lang="ko-KR" altLang="en-US" sz="1800" kern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대체</a:t>
            </a:r>
            <a:r>
              <a:rPr lang="en-US" altLang="ko-KR" sz="1800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이행계획서</a:t>
            </a:r>
            <a:r>
              <a:rPr lang="ko-KR" altLang="en-US" sz="1800" kern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제출</a:t>
            </a:r>
            <a:endParaRPr lang="en-US" altLang="ko-KR" sz="1800" kern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499110" marR="0" indent="-499110" algn="just" fontAlgn="base" latinLnBrk="1">
              <a:lnSpc>
                <a:spcPct val="200000"/>
              </a:lnSpc>
              <a:spcBef>
                <a:spcPts val="500"/>
              </a:spcBef>
              <a:spcAft>
                <a:spcPts val="300"/>
              </a:spcAft>
            </a:pPr>
            <a:r>
              <a:rPr lang="en-US" altLang="ko-KR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연장대상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단계의 연장기간이 모두 종료된 승강기 중 아래의 어느 하나의 사유에 해당되어 연장을 요청하는 승강기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맑은 고딕" panose="020B0503020000020004" pitchFamily="50" charset="-127"/>
            </a:endParaRPr>
          </a:p>
          <a:p>
            <a:pPr marL="500380" marR="0" indent="-500380" algn="just" fontAlgn="base" latinLnBrk="1">
              <a:spcBef>
                <a:spcPts val="300"/>
              </a:spcBef>
              <a:spcAft>
                <a:spcPts val="30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※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승강기 부품의 추가 설치항목에 한하여 연장 가능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11200" marR="0" indent="-711200" algn="just" fontAlgn="base" latinLnBrk="1">
              <a:spcBef>
                <a:spcPts val="300"/>
              </a:spcBef>
              <a:spcAft>
                <a:spcPts val="30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※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다음 연장사유 ①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~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⑤중 </a:t>
            </a:r>
            <a:r>
              <a:rPr lang="ko-KR" altLang="en-US" sz="1800" b="1" kern="0" spc="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중복하여 연장 불가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b="1" kern="0" spc="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중도 사유변경도 불가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08660" marR="0" indent="-708660" algn="just" fontAlgn="base" latinLnBrk="1">
              <a:spcBef>
                <a:spcPts val="300"/>
              </a:spcBef>
              <a:spcAft>
                <a:spcPts val="30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※</a:t>
            </a:r>
            <a:r>
              <a:rPr lang="en-US" altLang="ko-KR" sz="1800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2</a:t>
            </a:r>
            <a:r>
              <a:rPr lang="ko-KR" altLang="en-US" sz="1800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단계 서류 제출을 위한 조건부 기한은 별도 부여하지 않음</a:t>
            </a:r>
            <a:r>
              <a:rPr lang="en-US" altLang="ko-KR" sz="1800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708660" marR="0" indent="-708660" algn="just" fontAlgn="base" latinLnBrk="1">
              <a:spcBef>
                <a:spcPts val="300"/>
              </a:spcBef>
              <a:spcAft>
                <a:spcPts val="300"/>
              </a:spcAft>
            </a:pPr>
            <a:r>
              <a:rPr lang="en-US" altLang="ko-KR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en-US" altLang="ko-KR" sz="1800" b="1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800" b="1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단계 종료 전 </a:t>
            </a:r>
            <a:r>
              <a:rPr lang="en-US" altLang="ko-KR" sz="1800" b="1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800" b="1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단계에</a:t>
            </a:r>
            <a:r>
              <a:rPr lang="ko-KR" altLang="en-US" sz="1800" b="1" kern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b="1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필요한 관련 서류를 </a:t>
            </a:r>
            <a:r>
              <a:rPr lang="ko-KR" altLang="en-US" sz="1800" b="1" kern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제출토록</a:t>
            </a:r>
            <a:r>
              <a:rPr lang="ko-KR" altLang="en-US" sz="1800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800" b="1" kern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사전안내</a:t>
            </a:r>
            <a:endParaRPr lang="ko-KR" altLang="en-US" sz="1800" kern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250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세부적용방안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(</a:t>
              </a: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상세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-3)</a:t>
              </a:r>
              <a:endParaRPr lang="ko-KR" alt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ko-KR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대상별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여건에 따른 적정 제도 이행기간 부여 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[2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ko-KR" altLang="en-US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71516" y="2160779"/>
            <a:ext cx="11520000" cy="4468875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74700" marR="0" indent="-77470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① 전체교체 예정 승강기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Ⓐ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4700" marR="0" indent="-77470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･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호환되는 부품이 없는 승강기 등으로 전체교체를 예정하는 승강기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11200" marR="0" indent="-71120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※ 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호환되는 부품이 없는 등이나 전체교체에 대하여는 검사자가 판단하지 않으며 제출하는 이행계획서의 내용으로 갈음</a:t>
            </a:r>
            <a:endParaRPr lang="ko-KR" altLang="en-US" sz="1800" kern="0" spc="-15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74700" marR="0" indent="-77470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② 부분교체 예정 승강기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Ⓑ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4700" marR="0" indent="-77470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･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기존 부품과의 </a:t>
            </a:r>
            <a:r>
              <a:rPr lang="ko-KR" altLang="en-US" sz="1800" kern="0" spc="-15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연계성･안전성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등으로 의무설치 부품 외에 주요부품</a:t>
            </a:r>
            <a:r>
              <a:rPr lang="en-US" altLang="ko-KR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구동기</a:t>
            </a:r>
            <a:r>
              <a:rPr lang="en-US" altLang="ko-KR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kern="0" spc="-15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제어반</a:t>
            </a:r>
            <a:r>
              <a:rPr lang="en-US" altLang="ko-KR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까지 함께 교체해야 하는 승강기</a:t>
            </a:r>
            <a:endParaRPr lang="ko-KR" altLang="en-US" sz="1800" kern="0" spc="-15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11200" marR="0" indent="-71120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※ 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구동기</a:t>
            </a:r>
            <a:r>
              <a:rPr lang="en-US" altLang="ko-KR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제어반이 함께 교체되어야 하는지는 검사자가 판단하지 않으며 제출하는 이행계획서의 내용으로 갈음함</a:t>
            </a:r>
            <a:endParaRPr lang="ko-KR" altLang="en-US" sz="1800" kern="0" spc="-15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40410" marR="0" indent="-740410" algn="just" fontAlgn="base" latinLnBrk="1">
              <a:spcBef>
                <a:spcPts val="300"/>
              </a:spcBef>
              <a:spcAft>
                <a:spcPts val="30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※ 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단</a:t>
            </a:r>
            <a:r>
              <a:rPr lang="en-US" altLang="ko-KR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아래 </a:t>
            </a:r>
            <a:r>
              <a:rPr lang="en-US" altLang="ko-KR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[      ]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의 부품 중 하나</a:t>
            </a:r>
            <a:r>
              <a:rPr lang="en-US" altLang="ko-KR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세트</a:t>
            </a:r>
            <a:r>
              <a:rPr lang="en-US" altLang="ko-KR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가 설치되는 경우만 추가 </a:t>
            </a:r>
            <a:r>
              <a:rPr lang="en-US" altLang="ko-KR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개월 연장 가능함</a:t>
            </a:r>
            <a:endParaRPr lang="en-US" altLang="ko-KR" kern="0" spc="-15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0410" marR="0" indent="-74041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</a:pPr>
            <a:endParaRPr lang="en-US" altLang="ko-KR" sz="900" kern="0" spc="-15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0410" marR="0" indent="-74041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</a:pPr>
            <a:endParaRPr lang="en-US" altLang="ko-KR" sz="900" kern="0" spc="-15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0410" marR="0" indent="-74041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</a:pPr>
            <a:endParaRPr lang="en-US" altLang="ko-KR" sz="900" kern="0" spc="-15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40410" marR="0" indent="-74041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</a:pPr>
            <a:endParaRPr lang="ko-KR" altLang="en-US" sz="1800" kern="0" spc="-15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B655F0-7672-EA66-6586-DE6098F65CF6}"/>
              </a:ext>
            </a:extLst>
          </p:cNvPr>
          <p:cNvSpPr txBox="1"/>
          <p:nvPr/>
        </p:nvSpPr>
        <p:spPr>
          <a:xfrm>
            <a:off x="883087" y="5222882"/>
            <a:ext cx="10674235" cy="11524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07010" marR="0" indent="-20701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엘리베이터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: [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브레이크시스템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],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상승과속방지장치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및 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개문출발방지장치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],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승강장문 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조립체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비상가이드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marL="207010" marR="0" indent="-20701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6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카문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어린이 손 끼임 방지수단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승강장문 어린이 손 끼임 방지수단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],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자동구출운전수단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] </a:t>
            </a:r>
          </a:p>
          <a:p>
            <a:pPr marL="207010" marR="0" indent="-20701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6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에스컬레이터</a:t>
            </a:r>
            <a:r>
              <a:rPr lang="en-US" altLang="ko-KR" sz="16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b="1" kern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무빙워크</a:t>
            </a:r>
            <a:r>
              <a:rPr lang="en-US" altLang="ko-KR" sz="16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주 브레이크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],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보조브레이크 및 과속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역행방지수단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],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스커트 </a:t>
            </a:r>
            <a:r>
              <a:rPr lang="ko-KR" altLang="en-US" sz="1600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디플렉터</a:t>
            </a:r>
            <a:r>
              <a:rPr lang="ko-KR" altLang="en-US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및 핸드레일시스템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6655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세부적용방안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(</a:t>
              </a: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상세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-3)</a:t>
              </a:r>
              <a:endParaRPr lang="ko-KR" alt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ko-KR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대상별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여건에 따른 적정 제도 이행기간 부여 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[2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ko-KR" altLang="en-US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71516" y="2160779"/>
            <a:ext cx="11520000" cy="4220602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74700" marR="0" indent="-77470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③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재개발･재건축으로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철거가 예정된 건축물의 승강기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Ⓒ</a:t>
            </a:r>
            <a:endParaRPr lang="ko-KR" altLang="en-US" sz="1800" b="1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97560" marR="0" indent="-797560" algn="just" fontAlgn="base" latinLnBrk="1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･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‘관리처분계획인가’ 가 고시된 건축물로 한정함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74700" marR="0" indent="-774700" algn="just" fontAlgn="base" latinLnBrk="1">
              <a:lnSpc>
                <a:spcPct val="250000"/>
              </a:lnSpc>
              <a:spcBef>
                <a:spcPts val="3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④ 국민의 이동 편의 보장이 필요한 현장의 승강기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Ⓓ</a:t>
            </a:r>
            <a:endParaRPr lang="en-US" altLang="ko-KR" sz="18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4700" indent="-774700" algn="just" fontAlgn="base">
              <a:lnSpc>
                <a:spcPct val="140000"/>
              </a:lnSpc>
              <a:spcBef>
                <a:spcPts val="300"/>
              </a:spcBef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･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-7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「교통약자의 이동편의 </a:t>
            </a:r>
            <a:r>
              <a:rPr lang="ko-KR" altLang="en-US" sz="1800" kern="0" spc="-7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증진법」에</a:t>
            </a:r>
            <a:r>
              <a:rPr lang="ko-KR" altLang="en-US" sz="1800" kern="0" spc="-7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따른 이동편의시설에 설치된 승강기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74700" indent="-774700" algn="just" fontAlgn="base">
              <a:lnSpc>
                <a:spcPct val="140000"/>
              </a:lnSpc>
              <a:spcBef>
                <a:spcPts val="300"/>
              </a:spcBef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･ 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「</a:t>
            </a:r>
            <a:r>
              <a:rPr lang="ko-KR" altLang="en-US" sz="1800" kern="0" spc="-2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건축법」에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따른 다중이용 건축물의 승강기</a:t>
            </a:r>
            <a:endParaRPr lang="en-US" altLang="ko-KR" sz="1800" kern="0" spc="-2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4700" indent="-774700" algn="just" fontAlgn="base">
              <a:lnSpc>
                <a:spcPct val="140000"/>
              </a:lnSpc>
              <a:spcBef>
                <a:spcPts val="300"/>
              </a:spcBef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･ 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「</a:t>
            </a:r>
            <a:r>
              <a:rPr lang="ko-KR" altLang="en-US" sz="1800" kern="0" spc="-2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건축법」에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따른 </a:t>
            </a:r>
            <a:r>
              <a:rPr lang="ko-KR" altLang="en-US" sz="1800" kern="0" spc="-2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준다중이용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건축물의 승강기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74700" indent="-774700" algn="just" fontAlgn="base">
              <a:lnSpc>
                <a:spcPct val="140000"/>
              </a:lnSpc>
              <a:spcBef>
                <a:spcPts val="300"/>
              </a:spcBef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･ 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「</a:t>
            </a:r>
            <a:r>
              <a:rPr lang="ko-KR" altLang="en-US" sz="1800" kern="0" spc="-2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유통산업발전법」에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따른 대규모점포의 승강기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74700" indent="-774700" algn="just" fontAlgn="base">
              <a:lnSpc>
                <a:spcPct val="140000"/>
              </a:lnSpc>
              <a:spcBef>
                <a:spcPts val="300"/>
              </a:spcBef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･ </a:t>
            </a:r>
            <a:r>
              <a:rPr lang="ko-KR" altLang="en-US" sz="1800" kern="0" spc="-7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「노동조합 및 </a:t>
            </a:r>
            <a:r>
              <a:rPr lang="ko-KR" altLang="en-US" sz="1800" kern="0" spc="-7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노동관계조정법」에</a:t>
            </a:r>
            <a:r>
              <a:rPr lang="ko-KR" altLang="en-US" sz="1800" kern="0" spc="-7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따른 필수공익사업에 필요한 승강기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74700" marR="0" indent="-77470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4686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세부적용방안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(</a:t>
              </a: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상세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-3)</a:t>
              </a:r>
              <a:endParaRPr lang="ko-KR" alt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ko-KR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대상별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여건에 따른 적정 제도 이행기간 부여 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[2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ko-KR" altLang="en-US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71516" y="2160779"/>
            <a:ext cx="11520000" cy="3579401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74700" marR="0" indent="-77470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4700" marR="0" indent="-77470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⑤ </a:t>
            </a:r>
            <a:r>
              <a:rPr lang="ko-KR" altLang="en-US" sz="1800" kern="0" spc="-4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그 밖에 공단 이사장이 이행이 어렵다고 판단하는 현장의 승강기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Ⓔ</a:t>
            </a:r>
            <a:endParaRPr lang="ko-KR" altLang="en-US" sz="1800" b="1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74700" marR="0" indent="-774700" algn="just" fontAlgn="base" latinLnBrk="1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･ </a:t>
            </a:r>
            <a:r>
              <a:rPr lang="ko-KR" altLang="en-US" sz="1800" kern="0" spc="-7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부품 설치를 위해 건축물 수선이 필요하여 이행기간의 연장이 필</a:t>
            </a:r>
            <a:r>
              <a:rPr lang="ko-KR" altLang="en-US" sz="1800" kern="0" spc="-9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요한 승강기 등 부득이한 경우로 한정하며</a:t>
            </a:r>
            <a:r>
              <a:rPr lang="en-US" altLang="ko-KR" sz="1800" kern="0" spc="-9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marL="774700" marR="0" indent="-774700" algn="just" fontAlgn="base" latinLnBrk="1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altLang="ko-KR" kern="0" spc="-9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</a:t>
            </a:r>
            <a:r>
              <a:rPr lang="ko-KR" altLang="en-US" sz="1800" kern="0" spc="-9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단순 사유로 요청하는</a:t>
            </a:r>
            <a:r>
              <a:rPr lang="ko-KR" altLang="en-US" sz="1800" kern="0" spc="-7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-7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경우 불가</a:t>
            </a:r>
            <a:endParaRPr lang="en-US" altLang="ko-KR" sz="1800" kern="0" spc="-7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4700" marR="0" indent="-774700" algn="just" fontAlgn="base" latinLnBrk="1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11200" marR="0" indent="-71120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※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요청 건은 관련 내용을 검사기관에서 검토 후 검토의견서를 공단 검사총괄실로 검토 요청 공문 발송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marL="711200" marR="0" indent="-71120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이후 검사총괄실에서 행정안전부와 추가 검토 후 결정</a:t>
            </a:r>
            <a:endParaRPr lang="en-US" altLang="ko-KR" kern="0" dirty="0">
              <a:solidFill>
                <a:srgbClr val="000000"/>
              </a:solidFill>
              <a:latin typeface="함초롬바탕" panose="02030604000101010101" pitchFamily="18" charset="-127"/>
              <a:ea typeface="맑은 고딕" panose="020B0503020000020004" pitchFamily="50" charset="-127"/>
            </a:endParaRPr>
          </a:p>
          <a:p>
            <a:pPr marL="711200" marR="0" indent="-71120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30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29107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세부적용방안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(</a:t>
              </a: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상세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-3)</a:t>
              </a:r>
              <a:endParaRPr lang="ko-KR" alt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ko-KR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대상별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여건에 따른 적정 제도 이행기간 부여 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[2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ko-KR" altLang="en-US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71516" y="2160779"/>
            <a:ext cx="11520000" cy="4269846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48740" marR="0" indent="-1348740" algn="just" fontAlgn="base" latinLnBrk="1">
              <a:lnSpc>
                <a:spcPct val="140000"/>
              </a:lnSpc>
              <a:spcBef>
                <a:spcPts val="500"/>
              </a:spcBef>
              <a:spcAft>
                <a:spcPts val="300"/>
              </a:spcAft>
            </a:pPr>
            <a:r>
              <a:rPr lang="ko-KR" altLang="en-US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연장기간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en-US" altLang="ko-KR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차 연장기간 종료일을 기준하여 추가 </a:t>
            </a:r>
            <a:r>
              <a:rPr lang="en-US" altLang="ko-KR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개월</a:t>
            </a:r>
            <a:r>
              <a:rPr lang="en-US" altLang="ko-KR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/1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 이내 도래하는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안전검사 또는 확인검사 시까지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74700" marR="0" indent="-77470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① 연장사유별 기간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74700" indent="-774700" algn="just" fontAlgn="base">
              <a:lnSpc>
                <a:spcPct val="140000"/>
              </a:lnSpc>
              <a:spcBef>
                <a:spcPts val="300"/>
              </a:spcBef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 ･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Ⓐ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전체교체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Ⓒ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재개발･재건축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Ⓓ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국민 이동편의보장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최대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74700" indent="-774700" algn="just" fontAlgn="base">
              <a:lnSpc>
                <a:spcPct val="140000"/>
              </a:lnSpc>
              <a:spcBef>
                <a:spcPts val="300"/>
              </a:spcBef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 ･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Ⓔ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공단 이사장 어렵다고 판정하는 경우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최대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개월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74700" indent="-774700" algn="just" fontAlgn="base">
              <a:lnSpc>
                <a:spcPct val="140000"/>
              </a:lnSpc>
              <a:spcBef>
                <a:spcPts val="300"/>
              </a:spcBef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 ･ </a:t>
            </a:r>
            <a:r>
              <a:rPr lang="en-US" altLang="ko-KR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Ⓑ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부분교체</a:t>
            </a:r>
            <a:r>
              <a:rPr lang="en-US" altLang="ko-KR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6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개월 </a:t>
            </a:r>
            <a:r>
              <a:rPr lang="en-US" altLang="ko-KR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차 연장</a:t>
            </a:r>
            <a:r>
              <a:rPr lang="en-US" altLang="ko-KR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일부 이행이 확인된 경우 추가 </a:t>
            </a:r>
            <a:r>
              <a:rPr lang="en-US" altLang="ko-KR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개월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74700" marR="0" indent="-77470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② 연장대상별 기간부여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세부사항은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Ⅳ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참고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일부 상이해질 수 있음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74700" indent="-774700" algn="just" fontAlgn="base">
              <a:lnSpc>
                <a:spcPct val="140000"/>
              </a:lnSpc>
              <a:spcBef>
                <a:spcPts val="300"/>
              </a:spcBef>
            </a:pPr>
            <a:r>
              <a:rPr lang="ko-KR" altLang="en-US" sz="1800" kern="0" spc="-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 ･ </a:t>
            </a:r>
            <a:r>
              <a:rPr lang="en-US" altLang="ko-KR" sz="1800" kern="0" spc="-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1800" kern="0" spc="-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개월 연장대상</a:t>
            </a:r>
            <a:r>
              <a:rPr lang="en-US" altLang="ko-KR" sz="1800" kern="0" spc="-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Ⓔ</a:t>
            </a:r>
            <a:r>
              <a:rPr lang="en-US" altLang="ko-KR" sz="1800" kern="0" spc="-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kern="0" spc="-1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4700" marR="0" indent="-77470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altLang="ko-KR" sz="1800" kern="0" spc="-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   </a:t>
            </a:r>
            <a:r>
              <a:rPr lang="en-US" altLang="ko-KR" kern="0" spc="-1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en-US" altLang="ko-KR" sz="1800" kern="0" spc="-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6</a:t>
            </a:r>
            <a:r>
              <a:rPr lang="ko-KR" altLang="en-US" sz="1800" kern="0" spc="-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개월이내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차기 안전검사 또는 확인검사 시 확인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 ･ </a:t>
            </a:r>
            <a:r>
              <a:rPr lang="en-US" altLang="ko-KR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r>
              <a:rPr lang="ko-KR" altLang="en-US" sz="1800" kern="0" spc="-1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-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연장 대상</a:t>
            </a:r>
            <a:r>
              <a:rPr lang="en-US" altLang="ko-KR" sz="1800" kern="0" spc="-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Ⓐ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Ⓒ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Ⓓ</a:t>
            </a:r>
            <a:r>
              <a:rPr lang="en-US" altLang="ko-KR" sz="1800" kern="0" spc="-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), 6</a:t>
            </a:r>
            <a:r>
              <a:rPr lang="ko-KR" altLang="en-US" sz="1800" kern="0" spc="-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개월 선적용 후 </a:t>
            </a:r>
            <a:r>
              <a:rPr lang="en-US" altLang="ko-KR" sz="1800" kern="0" spc="-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1800" kern="0" spc="-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개월 추가연장 대상</a:t>
            </a:r>
            <a:r>
              <a:rPr lang="en-US" altLang="ko-KR" sz="1800" kern="0" spc="-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Ⓑ</a:t>
            </a:r>
            <a:r>
              <a:rPr lang="en-US" altLang="ko-KR" sz="1800" kern="0" spc="-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955040" marR="0" indent="-9550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altLang="ko-KR" sz="1800" kern="0" spc="-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   - </a:t>
            </a:r>
            <a:r>
              <a:rPr lang="en-US" altLang="ko-KR" sz="1800" kern="0" spc="-1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1800" kern="0" spc="-1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개월 선 연장 후 안전검사에서 추가 </a:t>
            </a:r>
            <a:r>
              <a:rPr lang="en-US" altLang="ko-KR" sz="1800" kern="0" spc="-1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1800" kern="0" spc="-1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개월의</a:t>
            </a:r>
            <a:r>
              <a:rPr lang="ko-KR" altLang="en-US" sz="1800" kern="0" spc="-4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-4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이행기간을 연장하여 차기안전검사 또는 확인검사 시 확인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851491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세부적용방안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(</a:t>
              </a: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상세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-3)</a:t>
              </a:r>
              <a:endParaRPr lang="ko-KR" alt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ko-KR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대상별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여건에 따른 적정 제도 이행기간 부여 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[2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ko-KR" altLang="en-US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71516" y="2160779"/>
            <a:ext cx="11520000" cy="3657884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48740" marR="0" indent="-1348740" algn="just" fontAlgn="base" latinLnBrk="1">
              <a:lnSpc>
                <a:spcPct val="140000"/>
              </a:lnSpc>
              <a:spcBef>
                <a:spcPts val="500"/>
              </a:spcBef>
              <a:spcAft>
                <a:spcPts val="300"/>
              </a:spcAft>
            </a:pP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적용방법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｢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보완기간 연장신청서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｣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및 관련 서류 검토 후 연장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1480820" marR="0" indent="-1480820" algn="just" fontAlgn="base" latinLnBrk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① 적용요건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89940" marR="0" indent="-789940" algn="just" fontAlgn="base" latinLnBrk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   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･ 안전관리자가 일상점검을 실시하고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기록을 자체 보관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887730" marR="0" indent="-887730" algn="just" fontAlgn="base" latinLnBrk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  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※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일상점검의 실시여부는 공단에서 확인하지는 않으나</a:t>
            </a:r>
            <a:r>
              <a:rPr lang="en-US" altLang="ko-KR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일상점검 실시 및 보관 의무에 대하여 관리주체에 안내 필요</a:t>
            </a:r>
            <a:endParaRPr lang="ko-KR" altLang="en-US" sz="1800" kern="0" spc="-15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   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･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단계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｢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이행계획서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｣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공단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지정검사기관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에 제출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89940" marR="0" indent="-789940" algn="just" fontAlgn="base" latinLnBrk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   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･ </a:t>
            </a:r>
            <a:r>
              <a:rPr lang="ko-KR" altLang="en-US" sz="18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</a:rPr>
              <a:t>다음 정기검사는 정밀안전검사로 대체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89940" marR="0" indent="-789940" algn="just" fontAlgn="base" latinLnBrk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   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･ </a:t>
            </a:r>
            <a:r>
              <a:rPr lang="ko-KR" altLang="en-US" sz="1800" b="1" u="sng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</a:rPr>
              <a:t>분기별 자체점검 추가 실시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887730" marR="0" indent="-887730" algn="just" fontAlgn="base" latinLnBrk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 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※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자체점검 추가 실시여부는 공단에서 검사 시 확인하지는 않으나 추가 실시 의무에 대하여 관리주체에 안내 필요</a:t>
            </a:r>
            <a:endParaRPr lang="ko-KR" altLang="en-US" sz="1800" kern="0" spc="-15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6" name="별: 꼭짓점 5개 5">
            <a:extLst>
              <a:ext uri="{FF2B5EF4-FFF2-40B4-BE49-F238E27FC236}">
                <a16:creationId xmlns:a16="http://schemas.microsoft.com/office/drawing/2014/main" id="{DF45FCB8-6BAA-FACD-BE64-4081306F7DBB}"/>
              </a:ext>
            </a:extLst>
          </p:cNvPr>
          <p:cNvSpPr/>
          <p:nvPr/>
        </p:nvSpPr>
        <p:spPr>
          <a:xfrm>
            <a:off x="4861367" y="4334719"/>
            <a:ext cx="396000" cy="3960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7275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관련고시</a:t>
              </a:r>
              <a:endParaRPr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승강기 안전검사 시행 근거  「승강기 안전관리법」</a:t>
            </a:r>
            <a:endParaRPr lang="ko-KR" altLang="en-US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71516" y="2160777"/>
            <a:ext cx="11515684" cy="3762015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 fontAlgn="base">
              <a:lnSpc>
                <a:spcPct val="180000"/>
              </a:lnSpc>
              <a:spcBef>
                <a:spcPts val="200"/>
              </a:spcBef>
            </a:pPr>
            <a:r>
              <a:rPr lang="ko-KR" altLang="en-US" b="1" dirty="0"/>
              <a:t>제</a:t>
            </a:r>
            <a:r>
              <a:rPr lang="en-US" altLang="ko-KR" b="1" dirty="0"/>
              <a:t>32</a:t>
            </a:r>
            <a:r>
              <a:rPr lang="ko-KR" altLang="en-US" b="1" dirty="0"/>
              <a:t>조</a:t>
            </a:r>
            <a:r>
              <a:rPr lang="en-US" altLang="ko-KR" b="1" dirty="0"/>
              <a:t>(</a:t>
            </a:r>
            <a:r>
              <a:rPr lang="ko-KR" altLang="en-US" b="1" dirty="0"/>
              <a:t>승강기의 안전검사</a:t>
            </a:r>
            <a:r>
              <a:rPr lang="en-US" altLang="ko-KR" b="1" dirty="0"/>
              <a:t>) 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 관리주체는 승강기에 대하여 </a:t>
            </a:r>
            <a:r>
              <a:rPr lang="ko-KR" altLang="en-US" kern="0" spc="-1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행정안전부장관이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실시하는 다음 각 호의 </a:t>
            </a:r>
            <a:endParaRPr lang="en-US" altLang="ko-KR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 fontAlgn="base">
              <a:lnSpc>
                <a:spcPct val="180000"/>
              </a:lnSpc>
              <a:spcBef>
                <a:spcPts val="200"/>
              </a:spcBef>
            </a:pP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안전검사</a:t>
            </a: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이하 “안전검사”라 한다</a:t>
            </a: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받아야 한다</a:t>
            </a: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just" fontAlgn="base">
              <a:lnSpc>
                <a:spcPct val="180000"/>
              </a:lnSpc>
              <a:spcBef>
                <a:spcPts val="200"/>
              </a:spcBef>
            </a:pP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1. 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정기검사</a:t>
            </a:r>
            <a:endParaRPr lang="en-US" altLang="ko-KR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 fontAlgn="base">
              <a:lnSpc>
                <a:spcPct val="180000"/>
              </a:lnSpc>
              <a:spcBef>
                <a:spcPts val="200"/>
              </a:spcBef>
            </a:pP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2. 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수시검사</a:t>
            </a:r>
            <a:endParaRPr lang="en-US" altLang="ko-KR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 fontAlgn="base">
              <a:lnSpc>
                <a:spcPct val="180000"/>
              </a:lnSpc>
              <a:spcBef>
                <a:spcPts val="200"/>
              </a:spcBef>
            </a:pPr>
            <a:r>
              <a:rPr lang="en-US" altLang="ko-KR" b="1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3. </a:t>
            </a:r>
            <a:r>
              <a:rPr lang="ko-KR" altLang="en-US" b="1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정밀안전검사 </a:t>
            </a: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다음 각 목의 어느 하나에 해당하는 경우에 하는 검사</a:t>
            </a: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 경우 </a:t>
            </a:r>
            <a:r>
              <a:rPr lang="ko-KR" altLang="en-US" b="1" kern="0" spc="-1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다목</a:t>
            </a:r>
            <a:r>
              <a:rPr lang="ko-KR" altLang="en-US" kern="0" spc="-1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해당할 때에는 </a:t>
            </a:r>
            <a:endParaRPr lang="en-US" altLang="ko-KR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 fontAlgn="base">
              <a:lnSpc>
                <a:spcPct val="180000"/>
              </a:lnSpc>
              <a:spcBef>
                <a:spcPts val="200"/>
              </a:spcBef>
            </a:pP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정밀안전검사를  받고</a:t>
            </a: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 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 후 </a:t>
            </a:r>
            <a:r>
              <a:rPr lang="en-US" altLang="ko-KR" b="1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b="1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년마다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정기적으로 정밀안전검사를 받아야 한다</a:t>
            </a: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just" fontAlgn="base">
              <a:lnSpc>
                <a:spcPct val="180000"/>
              </a:lnSpc>
              <a:spcBef>
                <a:spcPts val="200"/>
              </a:spcBef>
            </a:pPr>
            <a:r>
              <a:rPr lang="ko-KR" altLang="en-US" b="1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다</a:t>
            </a:r>
            <a:r>
              <a:rPr lang="en-US" altLang="ko-KR" b="1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b="1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설치검사를 받은 날부터 </a:t>
            </a:r>
            <a:r>
              <a:rPr lang="en-US" altLang="ko-KR" b="1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15</a:t>
            </a:r>
            <a:r>
              <a:rPr lang="ko-KR" altLang="en-US" b="1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년이 지난 경우</a:t>
            </a:r>
          </a:p>
        </p:txBody>
      </p:sp>
    </p:spTree>
    <p:extLst>
      <p:ext uri="{BB962C8B-B14F-4D97-AF65-F5344CB8AC3E}">
        <p14:creationId xmlns:p14="http://schemas.microsoft.com/office/powerpoint/2010/main" val="14302277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세부적용방안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(</a:t>
              </a: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상세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-3)</a:t>
              </a:r>
              <a:endParaRPr lang="ko-KR" alt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ko-KR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대상별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여건에 따른 적정 제도 이행기간 부여 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[2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ko-KR" altLang="en-US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71516" y="2160779"/>
            <a:ext cx="11520000" cy="4121601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71700" marR="0" indent="-2171700" algn="just" fontAlgn="base" latinLnBrk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ko-KR" altLang="en-US" sz="700" kern="0" spc="0" dirty="0" err="1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ㄴ</a:t>
            </a:r>
            <a:endParaRPr lang="en-US" altLang="ko-KR" sz="700" kern="0" spc="0" dirty="0"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171700" marR="0" indent="-2171700" algn="just" fontAlgn="base" latinLnBrk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② 연장사유 별 제출서류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89940" marR="0" indent="-789940" algn="just" fontAlgn="base" latinLnBrk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   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･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공통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｢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보완기간 연장신청서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｣, 2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단계 이행계획서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904240" marR="0" indent="-904240" algn="just" fontAlgn="base" latinLnBrk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※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승강기민원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24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의 보완연장신청 </a:t>
            </a:r>
            <a:r>
              <a:rPr lang="ko-KR" altLang="en-US" kern="0" spc="-5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메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뉴로 신청한 경우 별도 신청서 받지 않으나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연장사유</a:t>
            </a:r>
            <a:r>
              <a:rPr lang="ko-KR" altLang="en-US" sz="1800" kern="0" spc="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는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명확히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확인되어야함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74700" indent="-774700" algn="just" fontAlgn="base">
              <a:lnSpc>
                <a:spcPct val="150000"/>
              </a:lnSpc>
              <a:spcBef>
                <a:spcPts val="300"/>
              </a:spcBef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  ･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Ⓐ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전체교체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추가 서류 없음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74700" indent="-774700" algn="just" fontAlgn="base">
              <a:lnSpc>
                <a:spcPct val="150000"/>
              </a:lnSpc>
              <a:spcBef>
                <a:spcPts val="300"/>
              </a:spcBef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  ･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Ⓑ</a:t>
            </a:r>
            <a:r>
              <a:rPr lang="ko-KR" altLang="en-US" b="1" kern="0" dirty="0">
                <a:solidFill>
                  <a:srgbClr val="000000"/>
                </a:solidFill>
                <a:latin typeface="함초롬바탕" panose="02030604000101010101" pitchFamily="18" charset="-127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부분교체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｢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이행계획서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｣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(6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개월 선 연장 후 추가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개월 연장 시 제출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74700" indent="-774700" algn="just" fontAlgn="base">
              <a:lnSpc>
                <a:spcPct val="150000"/>
              </a:lnSpc>
              <a:spcBef>
                <a:spcPts val="300"/>
              </a:spcBef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  ･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Ⓒ</a:t>
            </a:r>
            <a:r>
              <a:rPr lang="ko-KR" altLang="en-US" b="1" kern="0" dirty="0">
                <a:solidFill>
                  <a:srgbClr val="000000"/>
                </a:solidFill>
                <a:latin typeface="함초롬바탕" panose="02030604000101010101" pitchFamily="18" charset="-127"/>
              </a:rPr>
              <a:t>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재개발･재건축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철거 예정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관리처분계획인가 고시 증명 서류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74700" indent="-774700" algn="just" fontAlgn="base">
              <a:lnSpc>
                <a:spcPct val="150000"/>
              </a:lnSpc>
              <a:spcBef>
                <a:spcPts val="300"/>
              </a:spcBef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  ･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en-US" altLang="ko-KR" sz="1800" kern="0" spc="-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Ⓓ</a:t>
            </a:r>
            <a:r>
              <a:rPr lang="ko-KR" altLang="en-US" b="1" kern="0" dirty="0">
                <a:solidFill>
                  <a:srgbClr val="000000"/>
                </a:solidFill>
                <a:latin typeface="함초롬바탕" panose="02030604000101010101" pitchFamily="18" charset="-127"/>
              </a:rPr>
              <a:t> 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국민 이동편의보장 필요</a:t>
            </a:r>
            <a:r>
              <a:rPr lang="en-US" altLang="ko-KR" sz="1800" kern="0" spc="-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800" b="1" kern="0" spc="-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건물용도 확인 가능서류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en-US" altLang="ko-KR" sz="1800" kern="0" spc="-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건축물대장 등</a:t>
            </a:r>
            <a:r>
              <a:rPr lang="en-US" altLang="ko-KR" sz="1800" kern="0" spc="-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74700" indent="-774700" algn="just" fontAlgn="base">
              <a:lnSpc>
                <a:spcPct val="150000"/>
              </a:lnSpc>
              <a:spcBef>
                <a:spcPts val="300"/>
              </a:spcBef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  ･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Ⓔ</a:t>
            </a:r>
            <a:r>
              <a:rPr lang="ko-KR" altLang="en-US" b="1" kern="0" dirty="0">
                <a:solidFill>
                  <a:srgbClr val="000000"/>
                </a:solidFill>
                <a:latin typeface="함초롬바탕" panose="02030604000101010101" pitchFamily="18" charset="-127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공단 이사장 필요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개별 협의</a:t>
            </a:r>
            <a:endParaRPr lang="en-US" altLang="ko-KR" sz="800" kern="0" spc="0" dirty="0"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4700" indent="-774700" algn="just" fontAlgn="base">
              <a:lnSpc>
                <a:spcPct val="150000"/>
              </a:lnSpc>
              <a:spcBef>
                <a:spcPts val="300"/>
              </a:spcBef>
            </a:pPr>
            <a:r>
              <a:rPr lang="ko-KR" altLang="en-US" sz="800" kern="0" spc="0" dirty="0" err="1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ㄴ</a:t>
            </a:r>
            <a:endParaRPr lang="en-US" altLang="ko-KR" sz="800" kern="0" spc="0" dirty="0"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252718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세부적용방안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(</a:t>
              </a: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상세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-3)</a:t>
              </a:r>
              <a:endParaRPr lang="ko-KR" alt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ko-KR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대상별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여건에 따른 적정 제도 이행기간 부여 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[2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단계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endParaRPr lang="ko-KR" altLang="en-US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71516" y="2160779"/>
            <a:ext cx="11520000" cy="2268273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71700" marR="0" indent="-217170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</a:pPr>
            <a:r>
              <a:rPr lang="ko-KR" altLang="en-US" kern="0" dirty="0">
                <a:solidFill>
                  <a:srgbClr val="000000"/>
                </a:solidFill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endParaRPr lang="en-US" altLang="ko-KR" kern="0" dirty="0">
              <a:solidFill>
                <a:srgbClr val="000000"/>
              </a:solidFill>
              <a:latin typeface="함초롬바탕" panose="02030604000101010101" pitchFamily="18" charset="-127"/>
              <a:ea typeface="맑은 고딕" panose="020B0503020000020004" pitchFamily="50" charset="-127"/>
            </a:endParaRPr>
          </a:p>
          <a:p>
            <a:pPr marL="2171700" marR="0" indent="-217170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③ 행정사항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89940" marR="0" indent="-789940" algn="just" fontAlgn="base" latinLnBrk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･ </a:t>
            </a:r>
            <a:r>
              <a:rPr lang="ko-KR" altLang="en-US" sz="1800" b="1" kern="0" spc="0" dirty="0">
                <a:solidFill>
                  <a:srgbClr val="0000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부적합사항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미조치임에 따라 이행완료 전까지 </a:t>
            </a:r>
            <a:r>
              <a:rPr lang="ko-KR" altLang="en-US" sz="1800" b="1" kern="0" spc="0" dirty="0">
                <a:solidFill>
                  <a:srgbClr val="0000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전산 입력 유지</a:t>
            </a:r>
            <a:endParaRPr lang="ko-KR" altLang="en-US" sz="1800" kern="0" spc="0" dirty="0">
              <a:solidFill>
                <a:srgbClr val="0000FF"/>
              </a:solidFill>
              <a:effectLst/>
              <a:latin typeface="함초롬바탕" panose="02030604000101010101" pitchFamily="18" charset="-127"/>
            </a:endParaRPr>
          </a:p>
          <a:p>
            <a:pPr marL="778510" marR="0" indent="-778510" algn="just" fontAlgn="base" latinLnBrk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･ 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최종 이행기한</a:t>
            </a:r>
            <a:r>
              <a:rPr lang="en-US" altLang="ko-KR" sz="1800" kern="0" spc="-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관리주체 의무사항</a:t>
            </a:r>
            <a:r>
              <a:rPr lang="en-US" altLang="ko-KR" sz="1800" kern="0" spc="-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안전관리자의 일상점검 실시 및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자체보관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분기별 자체점검 추가실시 등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),</a:t>
            </a:r>
          </a:p>
          <a:p>
            <a:pPr marL="778510" marR="0" indent="-778510" algn="just" fontAlgn="base" latinLnBrk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차기 정기검사가 </a:t>
            </a:r>
            <a:r>
              <a:rPr lang="ko-KR" altLang="en-US" sz="1800" kern="0" spc="0" dirty="0">
                <a:solidFill>
                  <a:srgbClr val="0000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정밀안전검사로 대체됨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718290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세부적용방안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(</a:t>
              </a: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상세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-4)</a:t>
              </a:r>
              <a:endParaRPr lang="ko-KR" alt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개선조치를 위해 건축물 대수선을 해야 하는 경우</a:t>
            </a:r>
            <a:endParaRPr lang="ko-KR" altLang="en-US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71516" y="2160779"/>
            <a:ext cx="11520000" cy="4170332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</a:pPr>
            <a:r>
              <a:rPr lang="ko-KR" altLang="en-US" sz="20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건축물 대수선이 필요한 경우 부품 설치 제외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551180" marR="0" indent="-551180" algn="just" fontAlgn="base" latinLnBrk="1">
              <a:lnSpc>
                <a:spcPct val="140000"/>
              </a:lnSpc>
              <a:spcBef>
                <a:spcPts val="500"/>
              </a:spcBef>
              <a:spcAft>
                <a:spcPts val="300"/>
              </a:spcAft>
            </a:pPr>
            <a:r>
              <a:rPr lang="en-US" altLang="ko-KR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적용근거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검사규정 부칙 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조제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항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551180" marR="0" indent="-551180" algn="just" fontAlgn="base" latinLnBrk="1">
              <a:lnSpc>
                <a:spcPct val="140000"/>
              </a:lnSpc>
              <a:spcBef>
                <a:spcPts val="500"/>
              </a:spcBef>
              <a:spcAft>
                <a:spcPts val="300"/>
              </a:spcAft>
            </a:pPr>
            <a:r>
              <a:rPr lang="en-US" altLang="ko-KR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검사종류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세 번째 정밀안전검사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안전검사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1376680" marR="0" indent="-1376680" algn="just" fontAlgn="base" latinLnBrk="1">
              <a:lnSpc>
                <a:spcPct val="140000"/>
              </a:lnSpc>
              <a:spcBef>
                <a:spcPts val="500"/>
              </a:spcBef>
              <a:spcAft>
                <a:spcPts val="300"/>
              </a:spcAft>
            </a:pPr>
            <a:r>
              <a:rPr lang="en-US" altLang="ko-KR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연장대상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en-US" altLang="ko-KR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｢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건축법</a:t>
            </a:r>
            <a:r>
              <a:rPr lang="en-US" altLang="ko-KR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｣ 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조제</a:t>
            </a:r>
            <a:r>
              <a:rPr lang="en-US" altLang="ko-KR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800" kern="0" spc="-15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항제</a:t>
            </a:r>
            <a:r>
              <a:rPr lang="en-US" altLang="ko-KR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9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호에 따른 건축물 대수선을 하지 </a:t>
            </a:r>
            <a:r>
              <a:rPr lang="ko-KR" altLang="en-US" sz="1800" kern="0" spc="-15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않고서는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개선조치</a:t>
            </a:r>
            <a:r>
              <a:rPr lang="en-US" altLang="ko-KR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추가</a:t>
            </a:r>
            <a:r>
              <a:rPr lang="en-US" altLang="ko-KR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교체</a:t>
            </a:r>
            <a:r>
              <a:rPr lang="en-US" altLang="ko-KR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가 불가한 승강기</a:t>
            </a:r>
            <a:endParaRPr lang="ko-KR" altLang="en-US" sz="1800" kern="0" spc="-15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07390" marR="0" indent="-70739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</a:pPr>
            <a:r>
              <a:rPr lang="ko-KR" altLang="en-US" kern="0" dirty="0">
                <a:solidFill>
                  <a:srgbClr val="000000"/>
                </a:solidFill>
                <a:latin typeface="함초롬바탕" panose="02030604000101010101" pitchFamily="18" charset="-127"/>
                <a:ea typeface="맑은 고딕" panose="020B0503020000020004" pitchFamily="50" charset="-127"/>
              </a:rPr>
              <a:t>  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1800" kern="0" spc="-2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건축물에 대하여 종전 검사기준을 </a:t>
            </a:r>
            <a:r>
              <a:rPr lang="ko-KR" altLang="en-US" sz="1800" kern="0" spc="-2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적용받음</a:t>
            </a:r>
            <a:r>
              <a:rPr lang="ko-KR" altLang="en-US" sz="1800" kern="0" spc="-6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에도</a:t>
            </a:r>
            <a:r>
              <a:rPr lang="ko-KR" altLang="en-US" sz="1800" kern="0" spc="-6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불구하고 안전장치 또는 부품의 추가 설치를 위해서는 </a:t>
            </a:r>
            <a:endParaRPr lang="en-US" altLang="ko-KR" sz="1800" kern="0" spc="-6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07390" marR="0" indent="-70739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altLang="ko-KR" kern="0" spc="-6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</a:t>
            </a:r>
            <a:r>
              <a:rPr lang="ko-KR" altLang="en-US" sz="1800" kern="0" spc="-6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건축물의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대수선이 불가피한 경우에 한함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89940" marR="0" indent="-789940" algn="just" fontAlgn="base" latinLnBrk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endParaRPr lang="en-US" altLang="ko-KR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89940" marR="0" indent="-789940" algn="just" fontAlgn="base" latinLnBrk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endParaRPr lang="en-US" altLang="ko-KR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89940" marR="0" indent="-789940" algn="just" fontAlgn="base" latinLnBrk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endParaRPr lang="en-US" altLang="ko-KR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9B0641-8B87-E959-CD15-6A2AF3BD42D3}"/>
              </a:ext>
            </a:extLst>
          </p:cNvPr>
          <p:cNvSpPr txBox="1"/>
          <p:nvPr/>
        </p:nvSpPr>
        <p:spPr>
          <a:xfrm>
            <a:off x="658838" y="4990220"/>
            <a:ext cx="11066316" cy="12601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148590" marR="0" indent="-148590" algn="just" fontAlgn="base" latinLnBrk="1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altLang="ko-KR" sz="1800" b="1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예상적용 대상</a:t>
            </a:r>
            <a:r>
              <a:rPr lang="en-US" altLang="ko-KR" sz="1800" b="1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800" kern="0" spc="-10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-15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승강로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및 기계실이 협소</a:t>
            </a:r>
            <a:r>
              <a:rPr lang="en-US" altLang="ko-KR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건축물 대수선 외 방법으로는 안전개선 조치가 불가한 경우에 한함</a:t>
            </a:r>
            <a:r>
              <a:rPr lang="en-US" altLang="ko-KR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하여 </a:t>
            </a:r>
            <a:endParaRPr lang="en-US" altLang="ko-KR" sz="1800" kern="0" spc="-15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48590" marR="0" indent="-148590" algn="just" fontAlgn="base" latinLnBrk="1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  안전개선 조치가 불가한 승강기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148590" marR="0" indent="-148590" algn="just" fontAlgn="base" latinLnBrk="1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-18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☞ </a:t>
            </a:r>
            <a:r>
              <a:rPr lang="ko-KR" altLang="en-US" sz="1800" kern="0" spc="-18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승강로가</a:t>
            </a:r>
            <a:r>
              <a:rPr lang="ko-KR" altLang="en-US" sz="1800" kern="0" spc="-18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협소한 소형 포지티브 엘리베이터</a:t>
            </a:r>
            <a:r>
              <a:rPr lang="en-US" altLang="ko-KR" sz="1800" kern="0" spc="-18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kern="0" spc="-18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사업장 특례 화물용 엘리베이터 등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83255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세부적용방안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(</a:t>
              </a: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상세</a:t>
              </a:r>
              <a:r>
                <a:rPr lang="en-US" altLang="ko-KR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-4)</a:t>
              </a:r>
              <a:endParaRPr lang="ko-KR" alt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개선조치를 위해 건축물 대수선을 해야 하는 경우</a:t>
            </a:r>
            <a:endParaRPr lang="ko-KR" altLang="en-US"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71516" y="2160779"/>
            <a:ext cx="11520000" cy="4278054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47470" marR="0" indent="-134747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적용방법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증명서류 및 현장 검토 후 부품 추가설치 검사기관 </a:t>
            </a:r>
            <a:r>
              <a:rPr lang="ko-KR" altLang="en-US" sz="1800" kern="0" spc="-5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승인･적용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후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-4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검토의견서 </a:t>
            </a:r>
            <a:r>
              <a:rPr lang="ko-KR" altLang="en-US" sz="1800" kern="0" spc="-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검사총괄실로 문서 발송</a:t>
            </a:r>
            <a:r>
              <a:rPr lang="en-US" altLang="ko-KR" sz="1800" kern="0" spc="-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marL="1347470" marR="0" indent="-134747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altLang="ko-KR" kern="0" spc="-1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</a:t>
            </a:r>
            <a:r>
              <a:rPr lang="ko-KR" altLang="en-US" sz="1800" kern="0" spc="-1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행정안전부에 분기별 적용</a:t>
            </a:r>
            <a:r>
              <a:rPr lang="ko-KR" altLang="en-US" sz="1800" kern="0" spc="3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승강기리스트 발송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1480820" marR="0" indent="-148082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① 적용요건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89940" marR="0" indent="-789940" algn="just" fontAlgn="base" latinLnBrk="1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･ 자체개선계획에 따라 안전관리자의 일상점검결과 기록 및 관리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89940" marR="0" indent="-789940" algn="just" fontAlgn="base" latinLnBrk="1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･ 월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회 이상 자체점검 추가 실시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2171700" marR="0" indent="-217170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② 제출서류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789940" marR="0" indent="-789940" algn="just" fontAlgn="base" latinLnBrk="1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 ･ 유지관리계약서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회 이상 자체점검 실시에 관련된 내용 포함</a:t>
            </a:r>
            <a:r>
              <a:rPr lang="en-US" altLang="ko-KR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</a:p>
          <a:p>
            <a:pPr marL="789940" marR="0" indent="-789940" algn="just" fontAlgn="base" latinLnBrk="1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altLang="ko-KR" kern="0" spc="-3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･ 자체개선계획서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붙임 참고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endParaRPr lang="en-US" altLang="ko-KR" kern="0" dirty="0">
              <a:solidFill>
                <a:srgbClr val="000000"/>
              </a:solidFill>
              <a:latin typeface="함초롬바탕" panose="02030604000101010101" pitchFamily="18" charset="-127"/>
              <a:ea typeface="맑은 고딕" panose="020B0503020000020004" pitchFamily="50" charset="-127"/>
            </a:endParaRPr>
          </a:p>
          <a:p>
            <a:pPr marL="789940" marR="0" indent="-789940" algn="just" fontAlgn="base" latinLnBrk="1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  </a:t>
            </a:r>
            <a:r>
              <a:rPr lang="ko-KR" altLang="en-US" sz="1800" kern="0" spc="-3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･ 대수선 관련 증명서류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904240" marR="0" indent="-904240" algn="just" fontAlgn="base" latinLnBrk="1">
              <a:lnSpc>
                <a:spcPct val="140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   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※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승강기 </a:t>
            </a:r>
            <a:r>
              <a:rPr lang="ko-KR" altLang="en-US" sz="1800" kern="0" spc="-3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제조･수입업체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곳 이상의 검토의견서</a:t>
            </a:r>
            <a:r>
              <a:rPr lang="en-US" altLang="ko-KR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kern="0" spc="-3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대수선 필요 사유 내용 포함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25240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6286218" cy="707847"/>
            <a:chOff x="6311230" y="1989634"/>
            <a:chExt cx="478144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400194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>
                  <a:solidFill>
                    <a:schemeClr val="accent1"/>
                  </a:solidFill>
                  <a:latin typeface="Malgun Gothic"/>
                  <a:ea typeface="Malgun Gothic"/>
                  <a:cs typeface="Calibri"/>
                  <a:sym typeface="Malgun Gothic"/>
                </a:rPr>
                <a:t>이행기간 연장 처리방법</a:t>
              </a:r>
              <a:endParaRPr lang="ko-KR" alt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 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이행기간 연장의 기본원칙 및 판정</a:t>
            </a: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36000" y="2059414"/>
            <a:ext cx="11520000" cy="4351920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보완기간은 원래 검사주기를 초과할 수 없음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b="1" kern="0" spc="0" dirty="0">
                <a:solidFill>
                  <a:srgbClr val="0000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“보완기간 연장</a:t>
            </a:r>
            <a:r>
              <a:rPr lang="ko-KR" altLang="en-US" sz="2000" kern="0" spc="0" dirty="0">
                <a:solidFill>
                  <a:srgbClr val="0000FF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2000" kern="0" spc="0" dirty="0">
                <a:solidFill>
                  <a:srgbClr val="0000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또는 </a:t>
            </a:r>
            <a:r>
              <a:rPr lang="ko-KR" altLang="en-US" sz="2000" b="1" kern="0" spc="0" dirty="0">
                <a:solidFill>
                  <a:srgbClr val="0000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차기안전검사 판정</a:t>
            </a:r>
            <a:r>
              <a:rPr lang="ko-KR" altLang="en-US" sz="2000" kern="0" spc="0" dirty="0">
                <a:solidFill>
                  <a:srgbClr val="0000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을 통해 이행기간을 </a:t>
            </a:r>
            <a:r>
              <a:rPr lang="ko-KR" altLang="en-US" sz="2000" b="1" kern="0" spc="0" dirty="0">
                <a:solidFill>
                  <a:srgbClr val="0000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연장”</a:t>
            </a:r>
            <a:endParaRPr lang="en-US" altLang="ko-KR" sz="2000" b="1" kern="0" spc="0" dirty="0">
              <a:solidFill>
                <a:srgbClr val="0000FF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2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200660" marR="0" indent="-200660" algn="l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보완연장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보완기간 연장된 후 “확인검사” 가 실시되어야 만 해당 검사가 종료됨</a:t>
            </a:r>
            <a:r>
              <a:rPr lang="en-US" altLang="ko-KR" sz="16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6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보완기간 연장은 확인검사 완료 시 즉시 종료</a:t>
            </a:r>
            <a:r>
              <a:rPr lang="en-US" altLang="ko-KR" sz="16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800" kern="0" spc="-15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378460" marR="0" indent="-37846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※ </a:t>
            </a:r>
            <a:r>
              <a:rPr lang="ko-KR" altLang="en-US" sz="1800" u="sng" kern="0" spc="0" dirty="0">
                <a:solidFill>
                  <a:srgbClr val="000000"/>
                </a:solidFill>
                <a:effectLst/>
                <a:highlight>
                  <a:srgbClr val="F2F810"/>
                </a:highlight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</a:rPr>
              <a:t>보완기간의 연장은 원래 검사주기를 초과할 수 없음</a:t>
            </a:r>
            <a:r>
              <a:rPr lang="en-US" altLang="ko-KR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378460" marR="0" indent="-37846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kern="0" spc="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</a:rPr>
              <a:t>      </a:t>
            </a:r>
            <a:r>
              <a:rPr lang="ko-KR" altLang="en-US" sz="1800" b="1" u="sng" kern="0" spc="0" dirty="0">
                <a:solidFill>
                  <a:srgbClr val="FF0000"/>
                </a:solidFill>
                <a:effectLst/>
                <a:highlight>
                  <a:srgbClr val="F2F810"/>
                </a:highlight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</a:rPr>
              <a:t>초과하여 연장</a:t>
            </a:r>
            <a:r>
              <a:rPr lang="ko-KR" altLang="en-US" sz="1800" u="sng" kern="0" spc="0" dirty="0">
                <a:solidFill>
                  <a:srgbClr val="000000"/>
                </a:solidFill>
                <a:effectLst/>
                <a:highlight>
                  <a:srgbClr val="F2F810"/>
                </a:highlight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</a:rPr>
              <a:t>한 경우</a:t>
            </a:r>
            <a:r>
              <a:rPr lang="en-US" altLang="ko-KR" sz="1800" u="sng" kern="0" spc="0" dirty="0">
                <a:solidFill>
                  <a:srgbClr val="000000"/>
                </a:solidFill>
                <a:effectLst/>
                <a:highlight>
                  <a:srgbClr val="F2F810"/>
                </a:highlight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u="sng" kern="0" spc="0" dirty="0">
                <a:solidFill>
                  <a:srgbClr val="000000"/>
                </a:solidFill>
                <a:effectLst/>
                <a:highlight>
                  <a:srgbClr val="F2F810"/>
                </a:highlight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</a:rPr>
              <a:t>다음 검사신청 안내문이 발송되지 않으므로 </a:t>
            </a:r>
            <a:r>
              <a:rPr lang="ko-KR" altLang="en-US" sz="1800" b="1" u="sng" kern="0" spc="0" dirty="0">
                <a:solidFill>
                  <a:srgbClr val="FF0000"/>
                </a:solidFill>
                <a:effectLst/>
                <a:highlight>
                  <a:srgbClr val="F2F810"/>
                </a:highlight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</a:rPr>
              <a:t>유의</a:t>
            </a:r>
            <a:endParaRPr lang="en-US" altLang="ko-KR" sz="1800" b="1" u="sng" kern="0" spc="0" dirty="0">
              <a:solidFill>
                <a:srgbClr val="FF0000"/>
              </a:solidFill>
              <a:effectLst/>
              <a:highlight>
                <a:srgbClr val="F2F810"/>
              </a:highlight>
              <a:uFill>
                <a:solidFill>
                  <a:srgbClr val="000000"/>
                </a:solidFill>
              </a:u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78460" marR="0" indent="-37846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u="sng" kern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함초롬바탕" panose="02030604000101010101" pitchFamily="18" charset="-127"/>
            </a:endParaRPr>
          </a:p>
          <a:p>
            <a:pPr marL="378460" marR="0" indent="-37846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차기안전검사 판정</a:t>
            </a:r>
            <a:r>
              <a:rPr lang="en-US" altLang="ko-KR" sz="18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r>
              <a:rPr lang="ko-KR" altLang="en-US" sz="1800" kern="0" spc="-15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조건부항목에 대하여 차기 안전검사 시 까지 조건부 상태로 처리한 채로 해당 검사를 </a:t>
            </a:r>
            <a:r>
              <a:rPr lang="ko-KR" altLang="en-US" sz="1800" kern="0" spc="-15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종료시킴</a:t>
            </a:r>
            <a:endParaRPr lang="ko-KR" altLang="en-US" sz="1800" kern="0" spc="-15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200660" marR="0" indent="-20066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 ※ </a:t>
            </a:r>
            <a:r>
              <a:rPr lang="ko-KR" altLang="en-US" sz="1800" u="sng" kern="0" spc="-60" dirty="0">
                <a:solidFill>
                  <a:srgbClr val="000000"/>
                </a:solidFill>
                <a:effectLst/>
                <a:highlight>
                  <a:srgbClr val="F2F810"/>
                </a:highlight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</a:rPr>
              <a:t>확인검사 불필요</a:t>
            </a:r>
            <a:r>
              <a:rPr lang="en-US" altLang="ko-KR" sz="1800" u="sng" kern="0" spc="-60" dirty="0">
                <a:solidFill>
                  <a:srgbClr val="000000"/>
                </a:solidFill>
                <a:effectLst/>
                <a:highlight>
                  <a:srgbClr val="F2F810"/>
                </a:highlight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u="sng" kern="0" spc="-60" dirty="0">
                <a:solidFill>
                  <a:srgbClr val="000000"/>
                </a:solidFill>
                <a:effectLst/>
                <a:highlight>
                  <a:srgbClr val="F2F810"/>
                </a:highlight>
                <a:uFill>
                  <a:solidFill>
                    <a:srgbClr val="000000"/>
                  </a:solidFill>
                </a:uFill>
                <a:latin typeface="맑은 고딕" panose="020B0503020000020004" pitchFamily="50" charset="-127"/>
                <a:ea typeface="맑은 고딕" panose="020B0503020000020004" pitchFamily="50" charset="-127"/>
              </a:rPr>
              <a:t>차기 도래하는 안전검사 시 조건부항목을 확인하여 판정함</a:t>
            </a:r>
            <a:r>
              <a:rPr lang="ko-KR" altLang="en-US" u="sng" kern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함초롬바탕" panose="02030604000101010101" pitchFamily="18" charset="-127"/>
                <a:ea typeface="맑은 고딕" panose="020B0503020000020004" pitchFamily="50" charset="-127"/>
              </a:rPr>
              <a:t> </a:t>
            </a:r>
            <a:endParaRPr lang="en-US" altLang="ko-KR" u="sng" kern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함초롬바탕" panose="02030604000101010101" pitchFamily="18" charset="-127"/>
              <a:ea typeface="맑은 고딕" panose="020B0503020000020004" pitchFamily="50" charset="-127"/>
            </a:endParaRPr>
          </a:p>
          <a:p>
            <a:pPr marL="200660" marR="0" indent="-20066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900" kern="0" spc="-60" dirty="0" err="1">
                <a:solidFill>
                  <a:schemeClr val="bg1"/>
                </a:solidFill>
                <a:effectLst/>
                <a:uFill>
                  <a:solidFill>
                    <a:srgbClr val="000000"/>
                  </a:solidFill>
                </a:uFill>
                <a:latin typeface="함초롬바탕" panose="02030604000101010101" pitchFamily="18" charset="-127"/>
                <a:ea typeface="맑은 고딕" panose="020B0503020000020004" pitchFamily="50" charset="-127"/>
              </a:rPr>
              <a:t>ㅇ</a:t>
            </a:r>
            <a:endParaRPr lang="en-US" altLang="ko-KR" sz="1800" kern="0" spc="-60" dirty="0">
              <a:solidFill>
                <a:schemeClr val="bg1"/>
              </a:solidFill>
              <a:effectLst/>
              <a:uFill>
                <a:solidFill>
                  <a:srgbClr val="000000"/>
                </a:solidFill>
              </a:u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28110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555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6286218" cy="707847"/>
            <a:chOff x="6311230" y="1989634"/>
            <a:chExt cx="478144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400194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>
                  <a:solidFill>
                    <a:schemeClr val="accent1"/>
                  </a:solidFill>
                  <a:latin typeface="Malgun Gothic"/>
                  <a:ea typeface="Malgun Gothic"/>
                  <a:cs typeface="Calibri"/>
                  <a:sym typeface="Malgun Gothic"/>
                </a:rPr>
                <a:t>이행기간 연장 처리방법</a:t>
              </a:r>
              <a:endParaRPr lang="ko-KR" alt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142126" y="1082209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 [1~2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단계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]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 연장 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(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상세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-3), 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추가 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1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년</a:t>
            </a: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36000" y="1691468"/>
            <a:ext cx="11520000" cy="4923872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r>
              <a:rPr lang="ko-KR" altLang="en-US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 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검사주기 </a:t>
            </a:r>
            <a:r>
              <a:rPr lang="en-US" altLang="ko-KR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개월</a:t>
            </a:r>
            <a:endParaRPr lang="en-US" altLang="ko-KR" sz="24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en-US" altLang="ko-KR" sz="24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en-US" altLang="ko-KR" sz="24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en-US" altLang="ko-KR" sz="20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ko-KR" altLang="en-US" sz="1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800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10B2326-470D-E0B1-F712-B641740CC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21" y="2433054"/>
            <a:ext cx="1082249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54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555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6286218" cy="707847"/>
            <a:chOff x="6311230" y="1989634"/>
            <a:chExt cx="478144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400194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>
                  <a:solidFill>
                    <a:schemeClr val="accent1"/>
                  </a:solidFill>
                  <a:latin typeface="Malgun Gothic"/>
                  <a:ea typeface="Malgun Gothic"/>
                  <a:cs typeface="Calibri"/>
                  <a:sym typeface="Malgun Gothic"/>
                </a:rPr>
                <a:t>이행기간 연장 처리방법</a:t>
              </a:r>
              <a:endParaRPr lang="ko-KR" alt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142126" y="1082209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 [1~2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단계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]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 연장 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(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상세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-3), 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추가 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1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년</a:t>
            </a: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36000" y="1691468"/>
            <a:ext cx="11520000" cy="4923872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r>
              <a:rPr lang="ko-KR" altLang="en-US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 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검사주기 </a:t>
            </a:r>
            <a:r>
              <a:rPr lang="en-US" altLang="ko-KR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개월</a:t>
            </a:r>
            <a:endParaRPr lang="en-US" altLang="ko-KR" sz="24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en-US" altLang="ko-KR" sz="24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en-US" altLang="ko-KR" sz="24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en-US" altLang="ko-KR" sz="20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ko-KR" altLang="en-US" sz="1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800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B030DFD-EB19-B768-2043-4B88E1A3C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628" y="2330379"/>
            <a:ext cx="11288372" cy="18000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1B372157-42A5-8B04-77AC-8FAAFD317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177" y="4214402"/>
            <a:ext cx="11412967" cy="205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239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555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6286218" cy="707847"/>
            <a:chOff x="6311230" y="1989634"/>
            <a:chExt cx="478144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400194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>
                  <a:solidFill>
                    <a:schemeClr val="accent1"/>
                  </a:solidFill>
                  <a:latin typeface="Malgun Gothic"/>
                  <a:ea typeface="Malgun Gothic"/>
                  <a:cs typeface="Calibri"/>
                  <a:sym typeface="Malgun Gothic"/>
                </a:rPr>
                <a:t>이행기간 연장 처리방법</a:t>
              </a:r>
              <a:endParaRPr lang="ko-KR" alt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142126" y="1082209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 [1~2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단계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]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 연장 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(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상세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-3), 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추가 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1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년</a:t>
            </a: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36000" y="1691468"/>
            <a:ext cx="11520000" cy="4923872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r>
              <a:rPr lang="ko-KR" altLang="en-US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 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검사주기 </a:t>
            </a:r>
            <a:r>
              <a:rPr lang="en-US" altLang="ko-KR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endParaRPr lang="en-US" altLang="ko-KR" sz="24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en-US" altLang="ko-KR" sz="24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en-US" altLang="ko-KR" sz="24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en-US" altLang="ko-KR" sz="20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ko-KR" altLang="en-US" sz="1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800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DD1A600D-E111-5349-0C80-500826E8D8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21" y="2209453"/>
            <a:ext cx="10893657" cy="43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835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555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6286218" cy="707847"/>
            <a:chOff x="6311230" y="1989634"/>
            <a:chExt cx="478144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400194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>
                  <a:solidFill>
                    <a:schemeClr val="accent1"/>
                  </a:solidFill>
                  <a:latin typeface="Malgun Gothic"/>
                  <a:ea typeface="Malgun Gothic"/>
                  <a:cs typeface="Calibri"/>
                  <a:sym typeface="Malgun Gothic"/>
                </a:rPr>
                <a:t>이행기간 연장 처리방법</a:t>
              </a:r>
              <a:endParaRPr lang="ko-KR" alt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142126" y="1082209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 [1~2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단계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]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 연장하는 경우 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(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상세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-3), 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추가 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1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년</a:t>
            </a: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36000" y="1691468"/>
            <a:ext cx="11520000" cy="4923872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r>
              <a:rPr lang="ko-KR" altLang="en-US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 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검사주기 </a:t>
            </a:r>
            <a:r>
              <a:rPr lang="en-US" altLang="ko-KR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endParaRPr lang="en-US" altLang="ko-KR" sz="24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en-US" altLang="ko-KR" sz="24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en-US" altLang="ko-KR" sz="24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en-US" altLang="ko-KR" sz="20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ko-KR" altLang="en-US" sz="1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800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DD6F69F-15BB-A95F-6335-F54C8C7D3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21" y="2463791"/>
            <a:ext cx="11231359" cy="33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342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555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6286218" cy="707847"/>
            <a:chOff x="6311230" y="1989634"/>
            <a:chExt cx="478144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400194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>
                  <a:solidFill>
                    <a:schemeClr val="accent1"/>
                  </a:solidFill>
                  <a:latin typeface="Malgun Gothic"/>
                  <a:ea typeface="Malgun Gothic"/>
                  <a:cs typeface="Calibri"/>
                  <a:sym typeface="Malgun Gothic"/>
                </a:rPr>
                <a:t>이행기간 연장 처리방법</a:t>
              </a:r>
              <a:endParaRPr lang="ko-KR" alt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142126" y="1082209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 [1~2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단계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]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 연장 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(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상세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-3), 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추가 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1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년</a:t>
            </a: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36000" y="1691468"/>
            <a:ext cx="11520000" cy="4923872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r>
              <a:rPr lang="ko-KR" altLang="en-US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 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검사주기 </a:t>
            </a:r>
            <a:r>
              <a:rPr lang="en-US" altLang="ko-KR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endParaRPr lang="en-US" altLang="ko-KR" sz="24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en-US" altLang="ko-KR" sz="24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en-US" altLang="ko-KR" sz="24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en-US" altLang="ko-KR" sz="20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ko-KR" altLang="en-US" sz="1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800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12511AEB-735E-2EBF-23A8-08A2AB5F5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21" y="2446000"/>
            <a:ext cx="11160000" cy="243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21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관련고시</a:t>
              </a:r>
              <a:endParaRPr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승강기 설치검사 및 안전검사에 관한 운영규정</a:t>
            </a:r>
            <a:endParaRPr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71516" y="2160777"/>
            <a:ext cx="11515684" cy="4326272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2880" marR="0" indent="-182880" algn="just" fontAlgn="base" latinLnBrk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</a:pPr>
            <a:r>
              <a:rPr lang="ko-KR" altLang="en-US" sz="1800" b="1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부칙 제</a:t>
            </a:r>
            <a:r>
              <a:rPr lang="en-US" altLang="ko-KR" sz="1800" b="1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800" b="1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조</a:t>
            </a:r>
            <a:r>
              <a:rPr lang="en-US" altLang="ko-KR" sz="1800" b="1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b="1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판정기준의 경과조치</a:t>
            </a:r>
            <a:r>
              <a:rPr lang="en-US" altLang="ko-KR" sz="1800" b="1" kern="0" spc="-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177800" marR="0" indent="-177800" algn="just" fontAlgn="base" latinLnBrk="1">
              <a:lnSpc>
                <a:spcPct val="23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 제</a:t>
            </a: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항에도 불구하고 종전의 완성검사를 받은 날부터 </a:t>
            </a:r>
            <a:r>
              <a:rPr lang="en-US" altLang="ko-KR" b="1" u="sng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21</a:t>
            </a:r>
            <a:r>
              <a:rPr lang="ko-KR" altLang="en-US" b="1" u="sng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년이 지나 정밀안전검사를 세 번째 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받는 승강기</a:t>
            </a: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주택용 엘리베이터는 제외한다</a:t>
            </a: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대해 다음 각 호의 구분에 따른 승강기부품 또는 장치에 관한 정밀안전검사의 판정기준은 별표 </a:t>
            </a: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규정을 따른다</a:t>
            </a:r>
            <a:r>
              <a:rPr lang="en-US" altLang="ko-KR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177800" marR="0" indent="-177800" algn="just" fontAlgn="base" latinLnBrk="1">
              <a:lnSpc>
                <a:spcPct val="23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7800" marR="0" indent="-177800" algn="just" fontAlgn="base" latinLnBrk="1">
              <a:lnSpc>
                <a:spcPct val="23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36220" marR="0" indent="-236220" algn="just" fontAlgn="base" latinLnBrk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제1항에도 불구하고 종전의 완성검사를 받은 날부터 21년이 지나 정밀안전검사를 세 번째 받는 승강기(주택용 엘리베이터는 제외한다)에 대해 다음 각 호의 구분에 따른 승강기부품 또는 장치에 관한 정밀안전검사의 판정기준은 별표 4의 규정을 따른다.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8E81F4-3B2D-4A9C-A840-AA4D919F14B5}"/>
              </a:ext>
            </a:extLst>
          </p:cNvPr>
          <p:cNvSpPr txBox="1"/>
          <p:nvPr/>
        </p:nvSpPr>
        <p:spPr>
          <a:xfrm>
            <a:off x="496023" y="4934542"/>
            <a:ext cx="11296583" cy="13388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07010" marR="0" lvl="0" indent="-207010" algn="just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엘리베이터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돋움"/>
                <a:ea typeface="돋움"/>
              </a:rPr>
              <a:t>①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브레이크시스템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돋움"/>
                <a:ea typeface="돋움"/>
              </a:rPr>
              <a:t>②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상승과속방지장치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altLang="ko-KR" sz="1600" kern="0" dirty="0">
                <a:solidFill>
                  <a:srgbClr val="000000"/>
                </a:solidFill>
                <a:latin typeface="돋움"/>
                <a:ea typeface="돋움"/>
              </a:rPr>
              <a:t>③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개문출발방지장치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돋움"/>
                <a:ea typeface="돋움"/>
              </a:rPr>
              <a:t>④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승강장문 이탈방지장치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</a:p>
          <a:p>
            <a:pPr marL="207010" marR="0" lvl="0" indent="-207010" algn="just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돋움"/>
                <a:ea typeface="돋움"/>
              </a:rPr>
              <a:t> ⑤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승강장문 비상가이드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en-US" altLang="ko-KR" sz="16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돋움"/>
                <a:ea typeface="돋움"/>
              </a:rPr>
              <a:t>⑥</a:t>
            </a:r>
            <a:r>
              <a:rPr kumimoji="0" lang="ko-KR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카문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어린이 손 끼임 방지수단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돋움"/>
                <a:ea typeface="돋움"/>
              </a:rPr>
              <a:t>⑦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승강장문 어린이 손 끼임 방지수단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돋움"/>
                <a:ea typeface="돋움"/>
              </a:rPr>
              <a:t>⑧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자동구출운전수단</a:t>
            </a:r>
            <a:endParaRPr kumimoji="0" lang="en-US" altLang="ko-K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lvl="0" indent="-207010" algn="just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lvl="0" indent="-207010" algn="just" fontAlgn="base">
              <a:lnSpc>
                <a:spcPct val="150000"/>
              </a:lnSpc>
              <a:defRPr/>
            </a:pPr>
            <a:r>
              <a: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에스컬레이터</a:t>
            </a:r>
            <a:r>
              <a:rPr kumimoji="0" lang="en-US" altLang="ko-KR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무빙워크</a:t>
            </a:r>
            <a:r>
              <a:rPr kumimoji="0" lang="en-US" altLang="ko-KR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)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 </a:t>
            </a:r>
            <a:r>
              <a:rPr lang="en-US" altLang="ko-KR" sz="1600" kern="0" dirty="0">
                <a:solidFill>
                  <a:srgbClr val="000000"/>
                </a:solidFill>
                <a:latin typeface="돋움"/>
                <a:ea typeface="돋움"/>
              </a:rPr>
              <a:t>① 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맑은 고딕" panose="020B0503020000020004" pitchFamily="50" charset="-127"/>
              </a:rPr>
              <a:t>주 브레이크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맑은 고딕" panose="020B0503020000020004" pitchFamily="50" charset="-127"/>
              </a:rPr>
              <a:t>,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맑은 고딕" panose="020B0503020000020004" pitchFamily="50" charset="-127"/>
              </a:rPr>
              <a:t> </a:t>
            </a:r>
            <a:r>
              <a:rPr lang="ko-KR" altLang="en-US" sz="1600" kern="0" dirty="0">
                <a:solidFill>
                  <a:srgbClr val="000000"/>
                </a:solidFill>
                <a:latin typeface="돋움"/>
                <a:ea typeface="돋움"/>
              </a:rPr>
              <a:t>② 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맑은 고딕" panose="020B0503020000020004" pitchFamily="50" charset="-127"/>
              </a:rPr>
              <a:t>보조브레이크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맑은 고딕" panose="020B0503020000020004" pitchFamily="50" charset="-127"/>
              </a:rPr>
              <a:t>,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맑은 고딕" panose="020B0503020000020004" pitchFamily="50" charset="-127"/>
              </a:rPr>
              <a:t> </a:t>
            </a:r>
            <a:r>
              <a:rPr lang="en-US" altLang="ko-KR" sz="1600" kern="0" dirty="0">
                <a:solidFill>
                  <a:srgbClr val="000000"/>
                </a:solidFill>
                <a:latin typeface="돋움"/>
                <a:ea typeface="돋움"/>
              </a:rPr>
              <a:t>③ 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맑은 고딕" panose="020B0503020000020004" pitchFamily="50" charset="-127"/>
              </a:rPr>
              <a:t>과속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맑은 고딕" panose="020B0503020000020004" pitchFamily="50" charset="-127"/>
              </a:rPr>
              <a:t>·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맑은 고딕" panose="020B0503020000020004" pitchFamily="50" charset="-127"/>
              </a:rPr>
              <a:t>역행방지수단</a:t>
            </a:r>
            <a:r>
              <a:rPr kumimoji="0" lang="en-US" altLang="ko-K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맑은 고딕" panose="020B0503020000020004" pitchFamily="50" charset="-127"/>
              </a:rPr>
              <a:t>, </a:t>
            </a:r>
            <a:r>
              <a:rPr lang="ko-KR" altLang="en-US" sz="1600" kern="0" dirty="0">
                <a:solidFill>
                  <a:srgbClr val="000000"/>
                </a:solidFill>
                <a:latin typeface="돋움"/>
                <a:ea typeface="돋움"/>
              </a:rPr>
              <a:t>④ 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맑은 고딕" panose="020B0503020000020004" pitchFamily="50" charset="-127"/>
              </a:rPr>
              <a:t>스커트 </a:t>
            </a:r>
            <a:r>
              <a:rPr kumimoji="0" lang="ko-KR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맑은 고딕" panose="020B0503020000020004" pitchFamily="50" charset="-127"/>
              </a:rPr>
              <a:t>디플렉터</a:t>
            </a:r>
            <a:r>
              <a:rPr lang="en-US" altLang="ko-KR" sz="1600" kern="0" dirty="0">
                <a:solidFill>
                  <a:srgbClr val="000000"/>
                </a:solidFill>
                <a:latin typeface="+mj-lt"/>
                <a:ea typeface="맑은 고딕" panose="020B0503020000020004" pitchFamily="50" charset="-127"/>
              </a:rPr>
              <a:t>, </a:t>
            </a:r>
            <a:r>
              <a:rPr lang="en-US" altLang="ko-KR" sz="1600" kern="0" dirty="0">
                <a:solidFill>
                  <a:srgbClr val="000000"/>
                </a:solidFill>
                <a:latin typeface="돋움"/>
                <a:ea typeface="돋움"/>
              </a:rPr>
              <a:t>⑤ </a:t>
            </a:r>
            <a:r>
              <a:rPr kumimoji="0" lang="ko-KR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맑은 고딕" panose="020B0503020000020004" pitchFamily="50" charset="-127"/>
              </a:rPr>
              <a:t>핸드레일 시스템</a:t>
            </a:r>
            <a:endParaRPr kumimoji="0" lang="en-US" altLang="ko-K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맑은 고딕" panose="020B0503020000020004" pitchFamily="50" charset="-127"/>
            </a:endParaRPr>
          </a:p>
          <a:p>
            <a:pPr marL="207010" lvl="0" indent="-207010" algn="just" fontAlgn="base">
              <a:lnSpc>
                <a:spcPct val="150000"/>
              </a:lnSpc>
              <a:defRPr/>
            </a:pPr>
            <a:endParaRPr kumimoji="0" lang="ko-KR" altLang="en-US" sz="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670796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555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6286218" cy="707847"/>
            <a:chOff x="6311230" y="1989634"/>
            <a:chExt cx="478144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400194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>
                  <a:solidFill>
                    <a:schemeClr val="accent1"/>
                  </a:solidFill>
                  <a:latin typeface="Malgun Gothic"/>
                  <a:ea typeface="Malgun Gothic"/>
                  <a:cs typeface="Calibri"/>
                  <a:sym typeface="Malgun Gothic"/>
                </a:rPr>
                <a:t>이행기간 연장 처리방법</a:t>
              </a:r>
              <a:endParaRPr lang="ko-KR" alt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142126" y="1082209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 [1~2]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 연장하는 경우 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(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상세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-3), 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추가 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1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년</a:t>
            </a: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36000" y="1691468"/>
            <a:ext cx="11520000" cy="4923872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r>
              <a:rPr lang="ko-KR" altLang="en-US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 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검사주기 </a:t>
            </a:r>
            <a:r>
              <a:rPr lang="en-US" altLang="ko-KR" sz="24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endParaRPr lang="en-US" altLang="ko-KR" sz="24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en-US" altLang="ko-KR" sz="24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en-US" altLang="ko-KR" sz="24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en-US" altLang="ko-KR" sz="20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ko-KR" altLang="en-US" sz="1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800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AD7DF14-8C77-3C64-0750-07BB09CD5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22" y="2216151"/>
            <a:ext cx="11229919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48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555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6286218" cy="707847"/>
            <a:chOff x="6311230" y="1989634"/>
            <a:chExt cx="478144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400194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>
                  <a:solidFill>
                    <a:schemeClr val="accent1"/>
                  </a:solidFill>
                  <a:latin typeface="Malgun Gothic"/>
                  <a:ea typeface="Malgun Gothic"/>
                  <a:cs typeface="Calibri"/>
                  <a:sym typeface="Malgun Gothic"/>
                </a:rPr>
                <a:t>이행기간 연장 처리방법</a:t>
              </a:r>
              <a:endParaRPr lang="ko-KR" alt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142126" y="1082209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 [1~2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단계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]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 연장 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(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상세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-3), 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추가 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1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년</a:t>
            </a: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36000" y="1691468"/>
            <a:ext cx="11520000" cy="4923872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r>
              <a:rPr lang="ko-KR" altLang="en-US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 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검사주기 </a:t>
            </a:r>
            <a:r>
              <a:rPr lang="en-US" altLang="ko-KR" sz="24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endParaRPr lang="en-US" altLang="ko-KR" sz="24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en-US" altLang="ko-KR" sz="24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en-US" altLang="ko-KR" sz="24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en-US" altLang="ko-KR" sz="20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ko-KR" altLang="en-US" sz="1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800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3827A5E6-8FBA-4C40-ACC9-7091EB66D5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21" y="2575417"/>
            <a:ext cx="11160000" cy="353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409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555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6286218" cy="707847"/>
            <a:chOff x="6311230" y="1989634"/>
            <a:chExt cx="478144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</a:t>
              </a:r>
              <a:r>
                <a:rPr lang="en-US" altLang="ko-KR" sz="4000" b="1" dirty="0"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400194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>
                  <a:solidFill>
                    <a:schemeClr val="accent1"/>
                  </a:solidFill>
                  <a:latin typeface="Malgun Gothic"/>
                  <a:ea typeface="Malgun Gothic"/>
                  <a:cs typeface="Calibri"/>
                  <a:sym typeface="Malgun Gothic"/>
                </a:rPr>
                <a:t>이행기간 연장 처리방법</a:t>
              </a:r>
              <a:endParaRPr lang="ko-KR" altLang="en-US"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142126" y="1082209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 [1~2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단계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]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 연장하는 경우 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(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상세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-3), 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추가 </a:t>
            </a:r>
            <a:r>
              <a:rPr lang="en-US" altLang="ko-KR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1</a:t>
            </a:r>
            <a:r>
              <a:rPr lang="ko-KR" altLang="en-US" sz="2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lim"/>
                <a:ea typeface="Gulim"/>
                <a:cs typeface="Gulim"/>
                <a:sym typeface="Gulim"/>
              </a:rPr>
              <a:t>년</a:t>
            </a: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36000" y="1691468"/>
            <a:ext cx="11520000" cy="4923872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r>
              <a:rPr lang="ko-KR" altLang="en-US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■ </a:t>
            </a:r>
            <a:r>
              <a:rPr lang="ko-KR" altLang="en-US" sz="24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검사주기 </a:t>
            </a:r>
            <a:r>
              <a:rPr lang="en-US" altLang="ko-KR" sz="2400" b="1" kern="0" spc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24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</a:t>
            </a:r>
            <a:endParaRPr lang="en-US" altLang="ko-KR" sz="24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en-US" altLang="ko-KR" sz="24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en-US" altLang="ko-KR" sz="24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en-US" altLang="ko-KR" sz="2000" b="1" kern="0" spc="0" dirty="0">
              <a:solidFill>
                <a:srgbClr val="0000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77240" marR="0" indent="-777240" algn="just" fontAlgn="base" latinLnBrk="1">
              <a:lnSpc>
                <a:spcPct val="140000"/>
              </a:lnSpc>
              <a:spcBef>
                <a:spcPts val="300"/>
              </a:spcBef>
              <a:spcAft>
                <a:spcPts val="1000"/>
              </a:spcAft>
            </a:pPr>
            <a:endParaRPr lang="ko-KR" altLang="en-US" sz="1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800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indent="0" algn="ctr" fontAlgn="base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BA6B6DE-3061-29E5-F816-EF578EA53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21" y="2517323"/>
            <a:ext cx="11160000" cy="228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519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그림 49" descr="야외, 도로, 길, 고속도로이(가) 표시된 사진&#10;&#10;자동 생성된 설명">
            <a:extLst>
              <a:ext uri="{FF2B5EF4-FFF2-40B4-BE49-F238E27FC236}">
                <a16:creationId xmlns:a16="http://schemas.microsoft.com/office/drawing/2014/main" id="{7DB25048-B4A4-8094-B614-2F3C772D49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1" r="11336"/>
          <a:stretch/>
        </p:blipFill>
        <p:spPr>
          <a:xfrm>
            <a:off x="1" y="133108"/>
            <a:ext cx="6096000" cy="65917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3" name="Google Shape;65;p2">
            <a:extLst>
              <a:ext uri="{FF2B5EF4-FFF2-40B4-BE49-F238E27FC236}">
                <a16:creationId xmlns:a16="http://schemas.microsoft.com/office/drawing/2014/main" id="{1F56DF28-395C-5F3B-35FC-6CA0CD710D27}"/>
              </a:ext>
            </a:extLst>
          </p:cNvPr>
          <p:cNvSpPr txBox="1"/>
          <p:nvPr/>
        </p:nvSpPr>
        <p:spPr>
          <a:xfrm>
            <a:off x="6318780" y="2549952"/>
            <a:ext cx="5645150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500" b="1">
                <a:latin typeface="+mj-ea"/>
                <a:ea typeface="+mj-ea"/>
                <a:cs typeface="Calibri"/>
                <a:sym typeface="Calibri"/>
              </a:rPr>
              <a:t>경청해 </a:t>
            </a:r>
            <a:r>
              <a:rPr lang="ko-KR" altLang="en-US" sz="3500" b="1" dirty="0">
                <a:latin typeface="+mj-ea"/>
                <a:ea typeface="+mj-ea"/>
                <a:cs typeface="Calibri"/>
                <a:sym typeface="Calibri"/>
              </a:rPr>
              <a:t>주셔서 감사합니다</a:t>
            </a:r>
            <a:r>
              <a:rPr lang="en-US" altLang="ko-KR" sz="3500" b="1" dirty="0">
                <a:latin typeface="+mj-ea"/>
                <a:ea typeface="+mj-ea"/>
                <a:cs typeface="Calibri"/>
                <a:sym typeface="Calibri"/>
              </a:rPr>
              <a:t>.</a:t>
            </a:r>
            <a:endParaRPr sz="3500" b="1" dirty="0">
              <a:latin typeface="+mj-ea"/>
              <a:ea typeface="+mj-ea"/>
              <a:cs typeface="Calibri"/>
              <a:sym typeface="Calibri"/>
            </a:endParaRPr>
          </a:p>
        </p:txBody>
      </p:sp>
      <p:pic>
        <p:nvPicPr>
          <p:cNvPr id="52" name="그림 51" descr="로고이(가) 표시된 사진&#10;&#10;자동 생성된 설명">
            <a:extLst>
              <a:ext uri="{FF2B5EF4-FFF2-40B4-BE49-F238E27FC236}">
                <a16:creationId xmlns:a16="http://schemas.microsoft.com/office/drawing/2014/main" id="{DC0270CA-89F5-25A9-6422-8E959FF027B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008" y="5226557"/>
            <a:ext cx="3192529" cy="62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주요안전장치</a:t>
              </a:r>
              <a:endParaRPr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엘리베이터 주요안전 장치</a:t>
            </a:r>
            <a:endParaRPr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71516" y="2160777"/>
            <a:ext cx="11515684" cy="4399113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2880" indent="-182880" algn="just" fontAlgn="base">
              <a:lnSpc>
                <a:spcPct val="180000"/>
              </a:lnSpc>
              <a:spcBef>
                <a:spcPts val="200"/>
              </a:spcBef>
            </a:pPr>
            <a:r>
              <a:rPr lang="ko-KR" altLang="en-US" b="1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                                   </a:t>
            </a:r>
            <a:endParaRPr lang="en-US" altLang="ko-KR" b="1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2880" indent="-182880" algn="just" fontAlgn="base">
              <a:lnSpc>
                <a:spcPct val="180000"/>
              </a:lnSpc>
              <a:spcBef>
                <a:spcPts val="200"/>
              </a:spcBef>
            </a:pPr>
            <a:endParaRPr lang="en-US" altLang="ko-KR" b="1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2880" indent="-182880" algn="just" fontAlgn="base">
              <a:lnSpc>
                <a:spcPct val="180000"/>
              </a:lnSpc>
              <a:spcBef>
                <a:spcPts val="200"/>
              </a:spcBef>
            </a:pPr>
            <a:endParaRPr lang="en-US" altLang="ko-KR" b="1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2880" indent="-182880" algn="just" fontAlgn="base">
              <a:lnSpc>
                <a:spcPct val="180000"/>
              </a:lnSpc>
              <a:spcBef>
                <a:spcPts val="200"/>
              </a:spcBef>
            </a:pPr>
            <a:endParaRPr lang="en-US" altLang="ko-KR" b="1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2880" indent="-182880" algn="just" fontAlgn="base">
              <a:lnSpc>
                <a:spcPct val="180000"/>
              </a:lnSpc>
              <a:spcBef>
                <a:spcPts val="200"/>
              </a:spcBef>
            </a:pPr>
            <a:endParaRPr lang="en-US" altLang="ko-KR" b="1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2880" indent="-182880" algn="just" fontAlgn="base">
              <a:lnSpc>
                <a:spcPct val="180000"/>
              </a:lnSpc>
              <a:spcBef>
                <a:spcPts val="200"/>
              </a:spcBef>
            </a:pPr>
            <a:endParaRPr lang="en-US" altLang="ko-KR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7800" marR="0" indent="-177800" algn="just" fontAlgn="base" latinLnBrk="1">
              <a:lnSpc>
                <a:spcPct val="23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36220" marR="0" indent="-236220" algn="just" fontAlgn="base" latinLnBrk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제1항에도 불구하고 종전의 완성검사를 받은 날부터 21년이 지나 정밀안전검사를 세 번째 받는 승강기(주택용 엘리베이터는 제외한다)에 대해 다음 각 호의 구분에 따른 승강기부품 또는 장치에 관한 정밀안전검사의 판정기준은 별표 4의 규정을 따른다.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9124" y="2324230"/>
            <a:ext cx="1772239" cy="6828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07010" marR="0" indent="-207010" algn="just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600" b="1" kern="0" noProof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브레이크시스템</a:t>
            </a:r>
            <a:endParaRPr lang="en-US" altLang="ko-KR" sz="1600" b="1" kern="0" noProof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algn="just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100" b="1" kern="0" noProof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(</a:t>
            </a:r>
            <a:r>
              <a:rPr lang="ko-KR" altLang="en-US" sz="1100" b="1" kern="0" noProof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기계적</a:t>
            </a:r>
            <a:r>
              <a:rPr kumimoji="0" lang="en-US" altLang="ko-K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맑은 고딕" panose="020B0503020000020004" pitchFamily="50" charset="-127"/>
              </a:rPr>
              <a:t> </a:t>
            </a:r>
            <a:r>
              <a:rPr lang="en-US" altLang="ko-KR" sz="11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11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전기적 </a:t>
            </a:r>
            <a:r>
              <a:rPr lang="en-US" altLang="ko-KR" sz="1100" b="1" kern="0" noProof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100" b="1" kern="0" noProof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세트</a:t>
            </a:r>
            <a:r>
              <a:rPr lang="en-US" altLang="ko-KR" sz="11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kumimoji="0" lang="ko-KR" altLang="en-US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848" y="2235107"/>
            <a:ext cx="3600000" cy="425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714289" y="2288887"/>
            <a:ext cx="2075586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07010" marR="0" indent="-207010" algn="just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상승과속방지</a:t>
            </a:r>
            <a:r>
              <a:rPr kumimoji="0" lang="ko-KR" altLang="en-US" sz="16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및</a:t>
            </a:r>
            <a:endParaRPr kumimoji="0" lang="en-US" altLang="ko-KR" sz="1600" b="1" i="0" u="none" strike="noStrike" kern="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207010" marR="0" indent="-207010" algn="just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6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문열림출발방지장치</a:t>
            </a:r>
            <a:endParaRPr kumimoji="0" lang="en-US" altLang="ko-KR" sz="1600" b="1" i="0" u="none" strike="noStrike" kern="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207010" marR="0" indent="-207010" algn="just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16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6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로프브레이크</a:t>
            </a:r>
            <a:r>
              <a:rPr kumimoji="0" lang="en-US" altLang="ko-KR" sz="16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)</a:t>
            </a:r>
            <a:endParaRPr kumimoji="0" lang="ko-KR" alt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9124" y="3311640"/>
            <a:ext cx="1772239" cy="12926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하나의 브레이크가</a:t>
            </a:r>
            <a:endParaRPr kumimoji="0" lang="en-US" altLang="ko-KR" sz="13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고장이 나도 다른 </a:t>
            </a:r>
            <a:endParaRPr kumimoji="0" lang="en-US" altLang="ko-KR" sz="13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하나의 브레이크로</a:t>
            </a:r>
            <a:endParaRPr kumimoji="0" lang="en-US" altLang="ko-KR" sz="13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제동 가능</a:t>
            </a:r>
            <a:endParaRPr kumimoji="0" lang="en-US" altLang="ko-KR" sz="13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14289" y="3595022"/>
            <a:ext cx="2057295" cy="9925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상승과속 및 문이 열린</a:t>
            </a:r>
            <a:endParaRPr kumimoji="0" lang="en-US" altLang="ko-KR" sz="13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상태에서 의도되지 </a:t>
            </a:r>
            <a:r>
              <a:rPr kumimoji="0" lang="ko-KR" altLang="en-US" sz="13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않</a:t>
            </a:r>
            <a:endParaRPr kumimoji="0" lang="en-US" altLang="ko-KR" sz="13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은 움직임에 </a:t>
            </a:r>
            <a:r>
              <a:rPr lang="ko-KR" altLang="en-US" sz="13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대한 보호</a:t>
            </a:r>
            <a:endParaRPr lang="en-US" altLang="ko-KR" sz="1300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49" y="2235106"/>
            <a:ext cx="3458742" cy="425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타원 8"/>
          <p:cNvSpPr/>
          <p:nvPr/>
        </p:nvSpPr>
        <p:spPr>
          <a:xfrm>
            <a:off x="520949" y="2563180"/>
            <a:ext cx="1396992" cy="21369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6981600" y="2996759"/>
            <a:ext cx="1828799" cy="24428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2486696" y="2563180"/>
            <a:ext cx="1396992" cy="21369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6777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주요안전장치</a:t>
              </a:r>
              <a:endParaRPr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엘리베이터 주요안전 장치</a:t>
            </a:r>
            <a:endParaRPr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71516" y="2160777"/>
            <a:ext cx="11515684" cy="4399113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2880" indent="-182880" algn="just" fontAlgn="base">
              <a:lnSpc>
                <a:spcPct val="180000"/>
              </a:lnSpc>
              <a:spcBef>
                <a:spcPts val="200"/>
              </a:spcBef>
            </a:pPr>
            <a:r>
              <a:rPr lang="ko-KR" altLang="en-US" b="1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                                   </a:t>
            </a:r>
            <a:endParaRPr lang="en-US" altLang="ko-KR" b="1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2880" indent="-182880" algn="just" fontAlgn="base">
              <a:lnSpc>
                <a:spcPct val="180000"/>
              </a:lnSpc>
              <a:spcBef>
                <a:spcPts val="200"/>
              </a:spcBef>
            </a:pPr>
            <a:endParaRPr lang="en-US" altLang="ko-KR" b="1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2880" indent="-182880" algn="just" fontAlgn="base">
              <a:lnSpc>
                <a:spcPct val="180000"/>
              </a:lnSpc>
              <a:spcBef>
                <a:spcPts val="200"/>
              </a:spcBef>
            </a:pPr>
            <a:endParaRPr lang="en-US" altLang="ko-KR" b="1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2880" indent="-182880" algn="just" fontAlgn="base">
              <a:lnSpc>
                <a:spcPct val="180000"/>
              </a:lnSpc>
              <a:spcBef>
                <a:spcPts val="200"/>
              </a:spcBef>
            </a:pPr>
            <a:endParaRPr lang="en-US" altLang="ko-KR" b="1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2880" indent="-182880" algn="just" fontAlgn="base">
              <a:lnSpc>
                <a:spcPct val="180000"/>
              </a:lnSpc>
              <a:spcBef>
                <a:spcPts val="200"/>
              </a:spcBef>
            </a:pPr>
            <a:endParaRPr lang="en-US" altLang="ko-KR" b="1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2880" indent="-182880" algn="just" fontAlgn="base">
              <a:lnSpc>
                <a:spcPct val="180000"/>
              </a:lnSpc>
              <a:spcBef>
                <a:spcPts val="200"/>
              </a:spcBef>
            </a:pPr>
            <a:endParaRPr lang="en-US" altLang="ko-KR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7800" marR="0" indent="-177800" algn="just" fontAlgn="base" latinLnBrk="1">
              <a:lnSpc>
                <a:spcPct val="23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36220" marR="0" indent="-236220" algn="just" fontAlgn="base" latinLnBrk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제1항에도 불구하고 종전의 완성검사를 받은 날부터 21년이 지나 정밀안전검사를 세 번째 받는 승강기(주택용 엘리베이터는 제외한다)에 대해 다음 각 호의 구분에 따른 승강기부품 또는 장치에 관한 정밀안전검사의 판정기준은 별표 4의 규정을 따른다.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9546" y="2324230"/>
            <a:ext cx="1791818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07010" marR="0" indent="-207010" algn="just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600" b="1" kern="0" noProof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카 및 승강장문</a:t>
            </a:r>
            <a:endParaRPr lang="en-US" altLang="ko-KR" sz="1600" b="1" kern="0" noProof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algn="just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600" b="1" kern="0" noProof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손 끼임 방지장치</a:t>
            </a:r>
            <a:r>
              <a:rPr lang="en-US" altLang="ko-KR" sz="1600" b="1" kern="0" noProof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kumimoji="0" lang="ko-KR" alt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74469" y="2288887"/>
            <a:ext cx="1897117" cy="7833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07010" marR="0" indent="-207010" algn="just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   승강장문 </a:t>
            </a:r>
            <a:endParaRPr kumimoji="0" lang="en-US" altLang="ko-KR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207010" marR="0" indent="-207010" algn="just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6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kumimoji="0" lang="ko-KR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이탈방지장치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09546" y="3335305"/>
            <a:ext cx="1791818" cy="1554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3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어린이 손 끼임 안전</a:t>
            </a:r>
            <a:endParaRPr lang="en-US" altLang="ko-KR" sz="1300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3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사고를 예방하기 위함</a:t>
            </a:r>
            <a:endParaRPr lang="en-US" altLang="ko-KR" sz="1300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손</a:t>
            </a:r>
            <a:r>
              <a:rPr lang="ko-KR" altLang="en-US" sz="1300" kern="0" baseline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가락감지수단 </a:t>
            </a:r>
            <a:r>
              <a:rPr kumimoji="0" lang="ko-KR" altLang="en-US" sz="13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설치</a:t>
            </a:r>
            <a:endParaRPr kumimoji="0" lang="en-US" altLang="ko-KR" sz="1300" i="0" u="none" strike="noStrike" kern="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또는</a:t>
            </a:r>
            <a:r>
              <a:rPr lang="en-US" altLang="ko-KR" sz="13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3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문짝과 문틀</a:t>
            </a:r>
            <a:endParaRPr lang="en-US" altLang="ko-KR" sz="1300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틈새 </a:t>
            </a:r>
            <a:r>
              <a:rPr kumimoji="0" lang="en-US" altLang="ko-KR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5mm </a:t>
            </a: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이하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74468" y="3288296"/>
            <a:ext cx="1897117" cy="12926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어느 정도의 충격에도</a:t>
            </a:r>
            <a:endParaRPr kumimoji="0" lang="en-US" altLang="ko-KR" sz="13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3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승강장 문이 </a:t>
            </a: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이탈이 </a:t>
            </a:r>
            <a:endParaRPr kumimoji="0" lang="en-US" altLang="ko-KR" sz="13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되지 않도록 보호하는</a:t>
            </a:r>
            <a:endParaRPr kumimoji="0" lang="en-US" altLang="ko-KR" sz="13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장치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49" y="2264582"/>
            <a:ext cx="3438826" cy="4220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직선 연결선 16"/>
          <p:cNvCxnSpPr/>
          <p:nvPr/>
        </p:nvCxnSpPr>
        <p:spPr>
          <a:xfrm flipH="1">
            <a:off x="1429407" y="3440297"/>
            <a:ext cx="10510" cy="25224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 flipH="1">
            <a:off x="2916622" y="3419277"/>
            <a:ext cx="10510" cy="25224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366" y="4375070"/>
            <a:ext cx="3438827" cy="211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366" y="2264582"/>
            <a:ext cx="3438827" cy="211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타원 24"/>
          <p:cNvSpPr/>
          <p:nvPr/>
        </p:nvSpPr>
        <p:spPr>
          <a:xfrm>
            <a:off x="6491295" y="2935333"/>
            <a:ext cx="2816968" cy="12214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6491295" y="4861783"/>
            <a:ext cx="2678981" cy="13333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4034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주요안전장치</a:t>
              </a:r>
              <a:endParaRPr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엘리베이터 주요안전 장치</a:t>
            </a:r>
            <a:endParaRPr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71516" y="2160777"/>
            <a:ext cx="11515684" cy="4399113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2880" indent="-182880" algn="just" fontAlgn="base">
              <a:lnSpc>
                <a:spcPct val="180000"/>
              </a:lnSpc>
              <a:spcBef>
                <a:spcPts val="200"/>
              </a:spcBef>
            </a:pPr>
            <a:r>
              <a:rPr lang="ko-KR" altLang="en-US" b="1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                                   </a:t>
            </a:r>
            <a:endParaRPr lang="en-US" altLang="ko-KR" b="1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2880" indent="-182880" algn="just" fontAlgn="base">
              <a:lnSpc>
                <a:spcPct val="180000"/>
              </a:lnSpc>
              <a:spcBef>
                <a:spcPts val="200"/>
              </a:spcBef>
            </a:pPr>
            <a:endParaRPr lang="en-US" altLang="ko-KR" b="1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2880" indent="-182880" algn="just" fontAlgn="base">
              <a:lnSpc>
                <a:spcPct val="180000"/>
              </a:lnSpc>
              <a:spcBef>
                <a:spcPts val="200"/>
              </a:spcBef>
            </a:pPr>
            <a:endParaRPr lang="en-US" altLang="ko-KR" b="1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2880" indent="-182880" algn="just" fontAlgn="base">
              <a:lnSpc>
                <a:spcPct val="180000"/>
              </a:lnSpc>
              <a:spcBef>
                <a:spcPts val="200"/>
              </a:spcBef>
            </a:pPr>
            <a:endParaRPr lang="en-US" altLang="ko-KR" b="1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2880" indent="-182880" algn="just" fontAlgn="base">
              <a:lnSpc>
                <a:spcPct val="180000"/>
              </a:lnSpc>
              <a:spcBef>
                <a:spcPts val="200"/>
              </a:spcBef>
            </a:pPr>
            <a:endParaRPr lang="en-US" altLang="ko-KR" b="1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2880" indent="-182880" algn="just" fontAlgn="base">
              <a:lnSpc>
                <a:spcPct val="180000"/>
              </a:lnSpc>
              <a:spcBef>
                <a:spcPts val="200"/>
              </a:spcBef>
            </a:pPr>
            <a:endParaRPr lang="en-US" altLang="ko-KR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7800" marR="0" indent="-177800" algn="just" fontAlgn="base" latinLnBrk="1">
              <a:lnSpc>
                <a:spcPct val="23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36220" marR="0" indent="-236220" algn="just" fontAlgn="base" latinLnBrk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제1항에도 불구하고 종전의 완성검사를 받은 날부터 21년이 지나 정밀안전검사를 세 번째 받는 승강기(주택용 엘리베이터는 제외한다)에 대해 다음 각 호의 구분에 따른 승강기부품 또는 장치에 관한 정밀안전검사의 판정기준은 별표 4의 규정을 따른다.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25463" y="2324230"/>
            <a:ext cx="1970493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07010" marR="0" indent="-207010" algn="just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600" b="1" kern="0" noProof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승강장문 </a:t>
            </a:r>
            <a:endParaRPr lang="en-US" altLang="ko-KR" sz="1600" b="1" kern="0" noProof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algn="just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6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</a:t>
            </a:r>
            <a:r>
              <a:rPr lang="ko-KR" altLang="en-US" sz="1600" b="1" kern="0" noProof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비상가이드</a:t>
            </a:r>
            <a:endParaRPr kumimoji="0" lang="ko-KR" alt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74466" y="2324230"/>
            <a:ext cx="189711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marL="207010" marR="0" indent="-207010" algn="just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6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자동구출운전장치</a:t>
            </a:r>
            <a:endParaRPr kumimoji="0" lang="ko-KR" alt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25463" y="3353680"/>
            <a:ext cx="1970494" cy="9925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문의 충격이나 </a:t>
            </a:r>
            <a:r>
              <a:rPr kumimoji="0" lang="ko-KR" altLang="en-US" sz="13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화재시</a:t>
            </a:r>
            <a:endParaRPr kumimoji="0" lang="en-US" altLang="ko-KR" sz="13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승강장 문이</a:t>
            </a:r>
            <a:r>
              <a:rPr lang="en-US" altLang="ko-KR" sz="13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이탈하지</a:t>
            </a:r>
            <a:endParaRPr kumimoji="0" lang="en-US" altLang="ko-KR" sz="13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않도록 보호</a:t>
            </a:r>
            <a:r>
              <a:rPr lang="en-US" altLang="ko-KR" sz="13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하는 장치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74465" y="2996759"/>
            <a:ext cx="1897117" cy="12926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정전 또는 고장으로 </a:t>
            </a:r>
            <a:endParaRPr kumimoji="0" lang="en-US" altLang="ko-KR" sz="13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3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인해 운행이 중단된 </a:t>
            </a:r>
            <a:endParaRPr lang="en-US" altLang="ko-KR" sz="1300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3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경우 </a:t>
            </a:r>
            <a:r>
              <a:rPr kumimoji="0" lang="ko-KR" altLang="en-US" sz="13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근접층으로</a:t>
            </a: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자동</a:t>
            </a:r>
            <a:endParaRPr kumimoji="0" lang="en-US" altLang="ko-KR" sz="13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으로</a:t>
            </a: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구출해주는 장치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19" y="2235106"/>
            <a:ext cx="3324868" cy="425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타원 21"/>
          <p:cNvSpPr/>
          <p:nvPr/>
        </p:nvSpPr>
        <p:spPr>
          <a:xfrm>
            <a:off x="1328447" y="2996759"/>
            <a:ext cx="1710424" cy="21735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462" y="2235104"/>
            <a:ext cx="3415406" cy="425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680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주요안전장치</a:t>
              </a:r>
              <a:endParaRPr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에스컬레이터 주요안전 장치</a:t>
            </a:r>
            <a:endParaRPr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71516" y="2160777"/>
            <a:ext cx="11515684" cy="4399113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2880" indent="-182880" algn="just" fontAlgn="base">
              <a:lnSpc>
                <a:spcPct val="180000"/>
              </a:lnSpc>
              <a:spcBef>
                <a:spcPts val="200"/>
              </a:spcBef>
            </a:pPr>
            <a:r>
              <a:rPr lang="ko-KR" altLang="en-US" b="1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                                   </a:t>
            </a:r>
            <a:endParaRPr lang="en-US" altLang="ko-KR" b="1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2880" indent="-182880" algn="just" fontAlgn="base">
              <a:lnSpc>
                <a:spcPct val="180000"/>
              </a:lnSpc>
              <a:spcBef>
                <a:spcPts val="200"/>
              </a:spcBef>
            </a:pPr>
            <a:endParaRPr lang="en-US" altLang="ko-KR" b="1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2880" indent="-182880" algn="just" fontAlgn="base">
              <a:lnSpc>
                <a:spcPct val="180000"/>
              </a:lnSpc>
              <a:spcBef>
                <a:spcPts val="200"/>
              </a:spcBef>
            </a:pPr>
            <a:endParaRPr lang="en-US" altLang="ko-KR" b="1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2880" indent="-182880" algn="just" fontAlgn="base">
              <a:lnSpc>
                <a:spcPct val="180000"/>
              </a:lnSpc>
              <a:spcBef>
                <a:spcPts val="200"/>
              </a:spcBef>
            </a:pPr>
            <a:endParaRPr lang="en-US" altLang="ko-KR" b="1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2880" indent="-182880" algn="just" fontAlgn="base">
              <a:lnSpc>
                <a:spcPct val="180000"/>
              </a:lnSpc>
              <a:spcBef>
                <a:spcPts val="200"/>
              </a:spcBef>
            </a:pPr>
            <a:endParaRPr lang="en-US" altLang="ko-KR" b="1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2880" indent="-182880" algn="just" fontAlgn="base">
              <a:lnSpc>
                <a:spcPct val="180000"/>
              </a:lnSpc>
              <a:spcBef>
                <a:spcPts val="200"/>
              </a:spcBef>
            </a:pPr>
            <a:endParaRPr lang="en-US" altLang="ko-KR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7800" marR="0" indent="-177800" algn="just" fontAlgn="base" latinLnBrk="1">
              <a:lnSpc>
                <a:spcPct val="23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36220" marR="0" indent="-236220" algn="just" fontAlgn="base" latinLnBrk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제1항에도 불구하고 종전의 완성검사를 받은 날부터 21년이 지나 정밀안전검사를 세 번째 받는 승강기(주택용 엘리베이터는 제외한다)에 대해 다음 각 호의 구분에 따른 승강기부품 또는 장치에 관한 정밀안전검사의 판정기준은 별표 4의 규정을 따른다.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0566" y="2261784"/>
            <a:ext cx="186539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07010" marR="0" indent="-207010" algn="just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600" b="1" kern="0" noProof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16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 브레이크</a:t>
            </a:r>
            <a:endParaRPr kumimoji="0" lang="ko-KR" alt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74466" y="2249830"/>
            <a:ext cx="1897117" cy="7402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marL="207010" indent="-207010" algn="just" fontAlgn="base">
              <a:lnSpc>
                <a:spcPct val="150000"/>
              </a:lnSpc>
            </a:pPr>
            <a:r>
              <a:rPr lang="ko-KR" altLang="en-US" sz="15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과속</a:t>
            </a:r>
            <a:r>
              <a:rPr lang="en-US" altLang="ko-KR" sz="15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15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역행방지수단 </a:t>
            </a:r>
            <a:r>
              <a:rPr lang="en-US" altLang="ko-KR" sz="15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5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보조브레이크</a:t>
            </a:r>
            <a:r>
              <a:rPr lang="en-US" altLang="ko-KR" sz="15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500" b="1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30566" y="2959507"/>
            <a:ext cx="1865390" cy="24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3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전기적으로 </a:t>
            </a:r>
            <a:r>
              <a:rPr lang="en-US" altLang="ko-KR" sz="13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3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중으로</a:t>
            </a:r>
            <a:endParaRPr lang="en-US" altLang="ko-KR" sz="1300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3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구성되고 브레이크의</a:t>
            </a:r>
            <a:endParaRPr lang="en-US" altLang="ko-KR" sz="1300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3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작동을 확인할 수 있는</a:t>
            </a:r>
            <a:endParaRPr lang="en-US" altLang="ko-KR" sz="1300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3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전기안전장치 설치</a:t>
            </a:r>
            <a:r>
              <a:rPr lang="en-US" altLang="ko-KR" sz="13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3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전기적으로 제동이 </a:t>
            </a:r>
            <a:endParaRPr lang="en-US" altLang="ko-KR" sz="1300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3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풀리고 기계적으로 </a:t>
            </a:r>
            <a:endParaRPr lang="en-US" altLang="ko-KR" sz="1300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3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제동되는 구조</a:t>
            </a:r>
            <a:endParaRPr lang="en-US" altLang="ko-KR" sz="1300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13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74465" y="3232349"/>
            <a:ext cx="1897117" cy="9539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과속 및 의도되지 않은</a:t>
            </a:r>
            <a:endParaRPr kumimoji="0" lang="en-US" altLang="ko-KR" sz="13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운행방향의 역전 발생</a:t>
            </a:r>
            <a:endParaRPr kumimoji="0" lang="en-US" altLang="ko-KR" sz="13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시 정지하게 하는 수단</a:t>
            </a:r>
            <a:endParaRPr lang="en-US" altLang="ko-KR" sz="1300" kern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2249830"/>
            <a:ext cx="3435568" cy="4235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타원 16"/>
          <p:cNvSpPr/>
          <p:nvPr/>
        </p:nvSpPr>
        <p:spPr>
          <a:xfrm>
            <a:off x="1098889" y="2555062"/>
            <a:ext cx="1326848" cy="16275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040" y="2235316"/>
            <a:ext cx="3600000" cy="223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916" y="4469556"/>
            <a:ext cx="3595442" cy="2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타원 19"/>
          <p:cNvSpPr/>
          <p:nvPr/>
        </p:nvSpPr>
        <p:spPr>
          <a:xfrm>
            <a:off x="7159530" y="4469557"/>
            <a:ext cx="1744718" cy="100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/>
          <p:cNvSpPr/>
          <p:nvPr/>
        </p:nvSpPr>
        <p:spPr>
          <a:xfrm>
            <a:off x="7297939" y="1990807"/>
            <a:ext cx="1467899" cy="15637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1949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3F279EB-CBCF-7965-392E-59435AC9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A509FBCE-B302-2025-B7DD-DA1D37B8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54" b="17837"/>
          <a:stretch>
            <a:fillRect/>
          </a:stretch>
        </p:blipFill>
        <p:spPr>
          <a:xfrm>
            <a:off x="8644577" y="133108"/>
            <a:ext cx="3547424" cy="648669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D99D232-6FFC-8CDA-2E02-4441455A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891"/>
            <a:ext cx="12192000" cy="133109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Google Shape;64;p2">
            <a:extLst>
              <a:ext uri="{FF2B5EF4-FFF2-40B4-BE49-F238E27FC236}">
                <a16:creationId xmlns:a16="http://schemas.microsoft.com/office/drawing/2014/main" id="{E614CF8E-F78B-DA87-47C3-84A245F3C41B}"/>
              </a:ext>
            </a:extLst>
          </p:cNvPr>
          <p:cNvGrpSpPr/>
          <p:nvPr/>
        </p:nvGrpSpPr>
        <p:grpSpPr>
          <a:xfrm>
            <a:off x="74071" y="258558"/>
            <a:ext cx="5921885" cy="707847"/>
            <a:chOff x="6311230" y="1989634"/>
            <a:chExt cx="4504321" cy="495608"/>
          </a:xfrm>
        </p:grpSpPr>
        <p:sp>
          <p:nvSpPr>
            <p:cNvPr id="3" name="Google Shape;65;p2">
              <a:extLst>
                <a:ext uri="{FF2B5EF4-FFF2-40B4-BE49-F238E27FC236}">
                  <a16:creationId xmlns:a16="http://schemas.microsoft.com/office/drawing/2014/main" id="{DA917075-F33A-F575-28E6-BDD4A529D0D7}"/>
                </a:ext>
              </a:extLst>
            </p:cNvPr>
            <p:cNvSpPr txBox="1"/>
            <p:nvPr/>
          </p:nvSpPr>
          <p:spPr>
            <a:xfrm>
              <a:off x="6311230" y="1989634"/>
              <a:ext cx="720082" cy="49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sz="4000" b="1" dirty="0">
                  <a:latin typeface="Calibri"/>
                  <a:ea typeface="Calibri"/>
                  <a:cs typeface="Calibri"/>
                  <a:sym typeface="Calibri"/>
                </a:rPr>
                <a:t>01</a:t>
              </a:r>
              <a:endParaRPr sz="4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66;p2">
              <a:extLst>
                <a:ext uri="{FF2B5EF4-FFF2-40B4-BE49-F238E27FC236}">
                  <a16:creationId xmlns:a16="http://schemas.microsoft.com/office/drawing/2014/main" id="{C969C30E-55CE-CF8A-1179-3D405999392E}"/>
                </a:ext>
              </a:extLst>
            </p:cNvPr>
            <p:cNvSpPr txBox="1"/>
            <p:nvPr/>
          </p:nvSpPr>
          <p:spPr>
            <a:xfrm>
              <a:off x="7090730" y="2016342"/>
              <a:ext cx="3724821" cy="452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o-KR" altLang="en-US" sz="3600" b="1" i="0" u="none" strike="noStrike" dirty="0">
                  <a:solidFill>
                    <a:schemeClr val="accent1"/>
                  </a:solidFill>
                  <a:latin typeface="Malgun Gothic"/>
                  <a:ea typeface="Malgun Gothic"/>
                  <a:cs typeface="Malgun Gothic"/>
                  <a:sym typeface="Malgun Gothic"/>
                </a:rPr>
                <a:t>주요안전장치</a:t>
              </a:r>
              <a:endParaRPr sz="24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20;p19">
            <a:extLst>
              <a:ext uri="{FF2B5EF4-FFF2-40B4-BE49-F238E27FC236}">
                <a16:creationId xmlns:a16="http://schemas.microsoft.com/office/drawing/2014/main" id="{6CBEC423-294F-7C99-FFCF-DE609A9AF9D9}"/>
              </a:ext>
            </a:extLst>
          </p:cNvPr>
          <p:cNvSpPr/>
          <p:nvPr/>
        </p:nvSpPr>
        <p:spPr>
          <a:xfrm>
            <a:off x="259757" y="1350895"/>
            <a:ext cx="10276163" cy="58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에스컬레이터 주요안전 장치</a:t>
            </a:r>
            <a:endParaRPr sz="2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1" name="Google Shape;320;p19">
            <a:extLst>
              <a:ext uri="{FF2B5EF4-FFF2-40B4-BE49-F238E27FC236}">
                <a16:creationId xmlns:a16="http://schemas.microsoft.com/office/drawing/2014/main" id="{9ECC45A2-22DB-1D12-5064-B1803052AC2C}"/>
              </a:ext>
            </a:extLst>
          </p:cNvPr>
          <p:cNvSpPr/>
          <p:nvPr/>
        </p:nvSpPr>
        <p:spPr>
          <a:xfrm>
            <a:off x="371516" y="2160777"/>
            <a:ext cx="11515684" cy="4399113"/>
          </a:xfrm>
          <a:prstGeom prst="rect">
            <a:avLst/>
          </a:prstGeom>
          <a:noFill/>
          <a:ln w="15875">
            <a:solidFill>
              <a:schemeClr val="accent6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2880" indent="-182880" algn="just" fontAlgn="base">
              <a:lnSpc>
                <a:spcPct val="180000"/>
              </a:lnSpc>
              <a:spcBef>
                <a:spcPts val="200"/>
              </a:spcBef>
            </a:pPr>
            <a:r>
              <a:rPr lang="ko-KR" altLang="en-US" b="1" kern="0" spc="-1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                                   </a:t>
            </a:r>
            <a:endParaRPr lang="en-US" altLang="ko-KR" b="1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2880" indent="-182880" algn="just" fontAlgn="base">
              <a:lnSpc>
                <a:spcPct val="180000"/>
              </a:lnSpc>
              <a:spcBef>
                <a:spcPts val="200"/>
              </a:spcBef>
            </a:pPr>
            <a:endParaRPr lang="en-US" altLang="ko-KR" b="1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2880" indent="-182880" algn="just" fontAlgn="base">
              <a:lnSpc>
                <a:spcPct val="180000"/>
              </a:lnSpc>
              <a:spcBef>
                <a:spcPts val="200"/>
              </a:spcBef>
            </a:pPr>
            <a:endParaRPr lang="en-US" altLang="ko-KR" b="1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2880" indent="-182880" algn="just" fontAlgn="base">
              <a:lnSpc>
                <a:spcPct val="180000"/>
              </a:lnSpc>
              <a:spcBef>
                <a:spcPts val="200"/>
              </a:spcBef>
            </a:pPr>
            <a:endParaRPr lang="en-US" altLang="ko-KR" b="1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2880" indent="-182880" algn="just" fontAlgn="base">
              <a:lnSpc>
                <a:spcPct val="180000"/>
              </a:lnSpc>
              <a:spcBef>
                <a:spcPts val="200"/>
              </a:spcBef>
            </a:pPr>
            <a:endParaRPr lang="en-US" altLang="ko-KR" b="1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82880" indent="-182880" algn="just" fontAlgn="base">
              <a:lnSpc>
                <a:spcPct val="180000"/>
              </a:lnSpc>
              <a:spcBef>
                <a:spcPts val="200"/>
              </a:spcBef>
            </a:pPr>
            <a:endParaRPr lang="en-US" altLang="ko-KR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7800" marR="0" indent="-177800" algn="just" fontAlgn="base" latinLnBrk="1">
              <a:lnSpc>
                <a:spcPct val="23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kern="0" spc="-1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36220" marR="0" indent="-236220" algn="just" fontAlgn="base" latinLnBrk="1">
              <a:lnSpc>
                <a:spcPct val="180000"/>
              </a:lnSpc>
              <a:spcBef>
                <a:spcPts val="20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제1항에도 불구하고 종전의 완성검사를 받은 날부터 21년이 지나 정밀안전검사를 세 번째 받는 승강기(주택용 엘리베이터는 제외한다)에 대해 다음 각 호의 구분에 따른 승강기부품 또는 장치에 관한 정밀안전검사의 판정기준은 별표 4의 규정을 따른다.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0566" y="2324230"/>
            <a:ext cx="1865390" cy="4140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07010" marR="0" indent="-207010" algn="just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600" b="1" kern="0" noProof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스커트 </a:t>
            </a:r>
            <a:r>
              <a:rPr lang="ko-KR" altLang="en-US" sz="1600" b="1" kern="0" noProof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디플렉터</a:t>
            </a:r>
            <a:endParaRPr lang="en-US" altLang="ko-KR" sz="1600" b="1" kern="0" noProof="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74466" y="2324230"/>
            <a:ext cx="189711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 anchor="ctr">
            <a:spAutoFit/>
          </a:bodyPr>
          <a:lstStyle/>
          <a:p>
            <a:pPr marL="207010" indent="-207010" algn="just" fontAlgn="base">
              <a:lnSpc>
                <a:spcPct val="150000"/>
              </a:lnSpc>
            </a:pPr>
            <a:r>
              <a:rPr lang="ko-KR" altLang="en-US" sz="1600" b="1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핸드레일 시스템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0566" y="2970019"/>
            <a:ext cx="1865390" cy="9539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스커트와 디딤판 </a:t>
            </a:r>
            <a:endParaRPr kumimoji="0" lang="en-US" altLang="ko-KR" sz="13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사이에 끼이는 </a:t>
            </a:r>
            <a:endParaRPr kumimoji="0" lang="en-US" altLang="ko-KR" sz="13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안전사고 예방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74465" y="2996759"/>
            <a:ext cx="1897117" cy="12926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핸드레일 속도가 </a:t>
            </a:r>
            <a:r>
              <a:rPr kumimoji="0" lang="en-US" altLang="ko-KR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15</a:t>
            </a: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초</a:t>
            </a:r>
            <a:endParaRPr kumimoji="0" lang="en-US" altLang="ko-KR" sz="13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ko-KR" altLang="en-US" sz="13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이내</a:t>
            </a: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동안 실제 속도</a:t>
            </a:r>
            <a:endParaRPr kumimoji="0" lang="en-US" altLang="ko-KR" sz="13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보다 </a:t>
            </a:r>
            <a:r>
              <a:rPr kumimoji="0" lang="en-US" altLang="ko-KR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-15%</a:t>
            </a: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이상 차이</a:t>
            </a:r>
            <a:endParaRPr kumimoji="0" lang="en-US" altLang="ko-KR" sz="13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07010" marR="0" indent="-207010" defTabSz="914400" rtl="0" eaLnBrk="1" fontAlgn="base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ko-KR" altLang="en-US" sz="13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발생시 동작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502" y="2318125"/>
            <a:ext cx="3600000" cy="204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타원 24"/>
          <p:cNvSpPr/>
          <p:nvPr/>
        </p:nvSpPr>
        <p:spPr>
          <a:xfrm>
            <a:off x="6414507" y="2412035"/>
            <a:ext cx="1524994" cy="15637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21" y="2273421"/>
            <a:ext cx="3339360" cy="208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타원 27"/>
          <p:cNvSpPr/>
          <p:nvPr/>
        </p:nvSpPr>
        <p:spPr>
          <a:xfrm>
            <a:off x="915282" y="2738254"/>
            <a:ext cx="892497" cy="9194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21" y="4367691"/>
            <a:ext cx="3339360" cy="211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타원 30"/>
          <p:cNvSpPr/>
          <p:nvPr/>
        </p:nvSpPr>
        <p:spPr>
          <a:xfrm>
            <a:off x="2669336" y="4749522"/>
            <a:ext cx="904471" cy="11048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58" y="4346138"/>
            <a:ext cx="3600000" cy="2140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타원 22"/>
          <p:cNvSpPr/>
          <p:nvPr/>
        </p:nvSpPr>
        <p:spPr>
          <a:xfrm>
            <a:off x="6961787" y="4489148"/>
            <a:ext cx="1766872" cy="17843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4784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  <a:prstDash val="sysDot"/>
        </a:ln>
      </a:spPr>
      <a:bodyPr wrap="square" rtlCol="0">
        <a:spAutoFit/>
      </a:bodyPr>
      <a:lstStyle>
        <a:defPPr marL="207010" marR="0" indent="-207010" algn="just" defTabSz="914400" rtl="0" eaLnBrk="1" fontAlgn="base" latinLnBrk="1" hangingPunct="1">
          <a:lnSpc>
            <a:spcPct val="15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600" b="1" i="0" u="none" strike="noStrike" kern="0" cap="none" spc="0" normalizeH="0" baseline="0" noProof="0" dirty="0">
            <a:solidFill>
              <a:srgbClr val="000000"/>
            </a:solidFill>
            <a:effectLst/>
            <a:uLnTx/>
            <a:uFillTx/>
            <a:latin typeface="맑은 고딕"/>
            <a:ea typeface="맑은 고딕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3314</Words>
  <Application>Microsoft Office PowerPoint</Application>
  <PresentationFormat>와이드스크린</PresentationFormat>
  <Paragraphs>508</Paragraphs>
  <Slides>43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43</vt:i4>
      </vt:variant>
    </vt:vector>
  </HeadingPairs>
  <TitlesOfParts>
    <vt:vector size="55" baseType="lpstr">
      <vt:lpstr>HY헤드라인M</vt:lpstr>
      <vt:lpstr>Gulim</vt:lpstr>
      <vt:lpstr>돋움</vt:lpstr>
      <vt:lpstr>맑은 고딕</vt:lpstr>
      <vt:lpstr>맑은 고딕</vt:lpstr>
      <vt:lpstr>제1항에도 불구하고 종전의 완성검사를 받은 날부터 21년이 지나 정밀안전검사를 세 번째 받는 승강기(주택용 엘리베이터는 제외한다)에 대해 다음 각 호의 구분에 따른 승강기부품 또는 장치에 관한 정밀안전검사의 판정기준은 별표 4의 규정을 따른다.</vt:lpstr>
      <vt:lpstr>한양신명조</vt:lpstr>
      <vt:lpstr>함초롬바탕</vt:lpstr>
      <vt:lpstr>Arial</vt:lpstr>
      <vt:lpstr>Calibri</vt:lpstr>
      <vt:lpstr>Wingdings</vt:lpstr>
      <vt:lpstr>Office 테마</vt:lpstr>
      <vt:lpstr>정밀안전검사 승강기 안전부품 설치 관련 검사업무 세부적용방안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정밀안전검사 승강기 안전부품 설치 관련 검사업무 세부적용방안</dc:title>
  <dc:creator>김 세현</dc:creator>
  <cp:lastModifiedBy>엄경수</cp:lastModifiedBy>
  <cp:revision>89</cp:revision>
  <dcterms:created xsi:type="dcterms:W3CDTF">2023-03-30T01:16:04Z</dcterms:created>
  <dcterms:modified xsi:type="dcterms:W3CDTF">2025-09-11T08:42:57Z</dcterms:modified>
  <cp:version/>
</cp:coreProperties>
</file>