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485" r:id="rId4"/>
    <p:sldId id="560" r:id="rId5"/>
    <p:sldId id="567" r:id="rId6"/>
    <p:sldId id="256" r:id="rId7"/>
    <p:sldId id="564" r:id="rId8"/>
    <p:sldId id="561" r:id="rId9"/>
    <p:sldId id="566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6" r:id="rId18"/>
    <p:sldId id="578" r:id="rId19"/>
    <p:sldId id="579" r:id="rId20"/>
    <p:sldId id="580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CC"/>
    <a:srgbClr val="769466"/>
    <a:srgbClr val="73B149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10" y="594"/>
      </p:cViewPr>
      <p:guideLst>
        <p:guide orient="horz" pos="2183"/>
        <p:guide pos="3863"/>
        <p:guide orient="horz" pos="1298"/>
        <p:guide orient="horz" pos="1706"/>
        <p:guide orient="horz" pos="3249"/>
        <p:guide pos="257"/>
        <p:guide pos="7401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Sheet3!$B$8</c:f>
              <c:strCache>
                <c:ptCount val="1"/>
                <c:pt idx="0">
                  <c:v>금액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7553980833216391E-3"/>
                  <c:y val="1.84203449453800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7A-430C-98D1-1F5F51873286}"/>
                </c:ext>
              </c:extLst>
            </c:dLbl>
            <c:dLbl>
              <c:idx val="1"/>
              <c:layout>
                <c:manualLayout>
                  <c:x val="-2.7777979083394642E-3"/>
                  <c:y val="1.3805083329093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7A-430C-98D1-1F5F51873286}"/>
                </c:ext>
              </c:extLst>
            </c:dLbl>
            <c:dLbl>
              <c:idx val="2"/>
              <c:layout>
                <c:manualLayout>
                  <c:x val="-2.5565518022731171E-17"/>
                  <c:y val="1.377673762782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7A-430C-98D1-1F5F51873286}"/>
                </c:ext>
              </c:extLst>
            </c:dLbl>
            <c:dLbl>
              <c:idx val="3"/>
              <c:layout>
                <c:manualLayout>
                  <c:x val="-2.7889978208484466E-3"/>
                  <c:y val="1.377673762782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7A-430C-98D1-1F5F51873286}"/>
                </c:ext>
              </c:extLst>
            </c:dLbl>
            <c:dLbl>
              <c:idx val="4"/>
              <c:layout>
                <c:manualLayout>
                  <c:x val="-8.3669934625452379E-3"/>
                  <c:y val="9.1614760115417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7A-430C-98D1-1F5F51873286}"/>
                </c:ext>
              </c:extLst>
            </c:dLbl>
            <c:dLbl>
              <c:idx val="5"/>
              <c:layout>
                <c:manualLayout>
                  <c:x val="-5.1131036045462342E-17"/>
                  <c:y val="1.377673762782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7A-430C-98D1-1F5F51873286}"/>
                </c:ext>
              </c:extLst>
            </c:dLbl>
            <c:dLbl>
              <c:idx val="6"/>
              <c:layout>
                <c:manualLayout>
                  <c:x val="-1.0226207209092468E-16"/>
                  <c:y val="1.377673762782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7A-430C-98D1-1F5F51873286}"/>
                </c:ext>
              </c:extLst>
            </c:dLbl>
            <c:dLbl>
              <c:idx val="7"/>
              <c:layout>
                <c:manualLayout>
                  <c:x val="0"/>
                  <c:y val="1.3776737627828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7A-430C-98D1-1F5F51873286}"/>
                </c:ext>
              </c:extLst>
            </c:dLbl>
            <c:dLbl>
              <c:idx val="8"/>
              <c:layout>
                <c:manualLayout>
                  <c:x val="0"/>
                  <c:y val="1.8391999244114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7A-430C-98D1-1F5F51873286}"/>
                </c:ext>
              </c:extLst>
            </c:dLbl>
            <c:dLbl>
              <c:idx val="9"/>
              <c:layout>
                <c:manualLayout>
                  <c:x val="-2.7889978208484978E-3"/>
                  <c:y val="1.3776737627828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7A-430C-98D1-1F5F51873286}"/>
                </c:ext>
              </c:extLst>
            </c:dLbl>
            <c:dLbl>
              <c:idx val="10"/>
              <c:layout>
                <c:manualLayout>
                  <c:x val="0"/>
                  <c:y val="1.377673762782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7A-430C-98D1-1F5F51873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Sheet3!$C$7:$M$7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Sheet3!$C$8:$M$8</c:f>
              <c:numCache>
                <c:formatCode>_-* #,##0.00_-;\-* #,##0.00_-;_-* "-"_-;_-@_-</c:formatCode>
                <c:ptCount val="11"/>
                <c:pt idx="0">
                  <c:v>98.18</c:v>
                </c:pt>
                <c:pt idx="1">
                  <c:v>105.14</c:v>
                </c:pt>
                <c:pt idx="2">
                  <c:v>112.6</c:v>
                </c:pt>
                <c:pt idx="3">
                  <c:v>120.58</c:v>
                </c:pt>
                <c:pt idx="4">
                  <c:v>129.13</c:v>
                </c:pt>
                <c:pt idx="5">
                  <c:v>138.28</c:v>
                </c:pt>
                <c:pt idx="6">
                  <c:v>148.09</c:v>
                </c:pt>
                <c:pt idx="7">
                  <c:v>158.59</c:v>
                </c:pt>
                <c:pt idx="8">
                  <c:v>169.83</c:v>
                </c:pt>
                <c:pt idx="9">
                  <c:v>181.87</c:v>
                </c:pt>
                <c:pt idx="10">
                  <c:v>194.77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7A-430C-98D1-1F5F518732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1398387040"/>
        <c:axId val="1240604560"/>
      </c:barChart>
      <c:catAx>
        <c:axId val="139838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40604560"/>
        <c:crosses val="autoZero"/>
        <c:auto val="1"/>
        <c:lblAlgn val="ctr"/>
        <c:lblOffset val="100"/>
        <c:noMultiLvlLbl val="0"/>
      </c:catAx>
      <c:valAx>
        <c:axId val="1240604560"/>
        <c:scaling>
          <c:orientation val="minMax"/>
        </c:scaling>
        <c:delete val="1"/>
        <c:axPos val="l"/>
        <c:numFmt formatCode="_-* #,##0.00_-;\-* #,##0.00_-;_-* &quot;-&quot;_-;_-@_-" sourceLinked="1"/>
        <c:majorTickMark val="none"/>
        <c:minorTickMark val="none"/>
        <c:tickLblPos val="nextTo"/>
        <c:crossAx val="13983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03222A-892D-4406-80A3-14F50B35E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614C0C-DD80-4DAF-916F-D42EDE7D0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D05AB5-52BE-419D-8080-F2D0F0E3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E69F86-5C58-48E6-A4EC-391D5C42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03050D-AE45-4384-9C3C-7274CE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613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46160-EC44-4B1F-8883-59CBCACE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4D96A35-A96A-4C2B-A8DC-746BA72E6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8202A1-D501-4A27-8E4C-8712D4E0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08574D-4FEB-4771-82D4-3BCC67AA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851E3-B84E-4A2D-9EF1-CC2DD72C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81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DF52E62-B19A-491F-9D4D-0B6D4A8F0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59208B1-C86E-4201-9B15-E705C1C31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584B0F-8743-4218-A05E-4A020EC1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142F70-6D14-4E4E-8EA7-D0D55F20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591E4A-1FEB-4FDE-BF3B-FE30D06D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390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65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6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6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3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3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7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38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6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34191D-439E-4A28-A70F-3EF5F255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C4B813-D70B-4FD4-B784-50E7976DF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AC4750-0981-42BB-A381-523A405B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126489-C3EC-42D6-B1B1-B1FDEB53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6AE219-708C-4804-A3E5-D324709B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71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5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64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42F5EE-D2D2-4D94-9D46-2167FDA9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543D18-666D-45D2-8008-FE33FD41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22C04E-E307-4D6C-A29D-8B6EDD6C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0B64F6-664A-450A-9440-5C756AB9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E28F79-996E-4F2D-9F1A-501DB46D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8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9B89E8-0C2F-43F5-B783-A744EE3E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8C790C-70DB-42A3-84CE-BAC16EA5E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9AACF9-436E-4182-8A79-8FC2730E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C716D5-CFA5-40CD-B179-95CA493F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36C79E-34C1-421F-B4E0-9F383B0A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E8479F-F328-4614-A2A1-3B7DACBE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372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29C24-A57E-46A2-A568-667CA3FB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9BA146-9923-4378-9C14-40C166BE5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F4428F-0350-4B09-85F9-08EC177D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9A68EB-5867-4545-9483-C2B66A64B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53E4646-1298-45A5-8237-08CD6A2CB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48949E-F328-4CD7-A6DA-A40E299E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F7EB52C-2644-467B-BBF2-AE52CAC5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372D75-F9F3-4B2C-A6C0-C30FFABF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38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C61E2-4331-4186-BBEF-E905B547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C6940AC-DC1F-4D6D-971A-FD4CA27A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2B12E0-5BCF-405E-9FBC-71CD653B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1C12067-82D4-499C-A9E8-C218FA36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044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68FC71-4112-4169-8AEB-A4BDD853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36109D6-4506-491D-B97F-497FD354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E658FE-AD41-439F-8191-EF7A879E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51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DC53E-A033-4A52-8723-961D5D7C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6E0B16-AC9B-4223-90E6-8C463212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86ADBF8-3FE9-48B7-B70B-07ECB4F07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37EE25-4346-4640-948C-64CF0BC3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78B8C6-E58A-4855-860A-FF8E7DD5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8BF8D3-0F35-41DD-8DB4-20CC8066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39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AFFE5F-933B-4D64-8649-D36A8B17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EC1683-A4D8-4B60-A5A7-128819529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7F835C-4A9E-48E9-A7F0-92E636A60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800150-D7EC-49EB-9EEC-A13FBE0F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301F17-272D-4942-BA70-8504142F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640838-9F28-46A3-AE66-B896E60C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39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D38BBF0-2F14-48A1-A9FC-1524C041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EBA0FF-E5F8-4041-BC1C-A898253AA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01C65F-4742-40E7-A161-5392D4FED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0A6F-1847-4A8D-8A0B-64DD32F2BAF4}" type="datetimeFigureOut">
              <a:rPr lang="ko-KR" altLang="en-US" smtClean="0"/>
              <a:t>2025-10-01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44C3C2-4543-4DA8-8522-961B2C36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B2BA4D-D128-466D-AAFA-48BEE704F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D58-7FD8-48F3-ADFE-9E59EC833C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3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2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2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2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2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D9A67-4BDD-3DFC-E27A-CAD636EB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A2BE1C6-E86E-7B27-F964-C5383515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6100" y="0"/>
            <a:ext cx="12191977" cy="6858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5E6B6-95EF-82BF-0D77-1246E8E44B5E}"/>
              </a:ext>
            </a:extLst>
          </p:cNvPr>
          <p:cNvSpPr txBox="1"/>
          <p:nvPr/>
        </p:nvSpPr>
        <p:spPr>
          <a:xfrm>
            <a:off x="371475" y="42041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승강기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국제산업동향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6369F-3DB3-B7A0-19A0-FD21A3EFB710}"/>
              </a:ext>
            </a:extLst>
          </p:cNvPr>
          <p:cNvSpPr txBox="1"/>
          <p:nvPr/>
        </p:nvSpPr>
        <p:spPr>
          <a:xfrm>
            <a:off x="8530166" y="4754237"/>
            <a:ext cx="5449479" cy="1578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한국승강기안전공단</a:t>
            </a:r>
          </a:p>
        </p:txBody>
      </p:sp>
    </p:spTree>
    <p:extLst>
      <p:ext uri="{BB962C8B-B14F-4D97-AF65-F5344CB8AC3E}">
        <p14:creationId xmlns:p14="http://schemas.microsoft.com/office/powerpoint/2010/main" val="235892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C57D052A-3841-0926-B125-414678967DA7}"/>
              </a:ext>
            </a:extLst>
          </p:cNvPr>
          <p:cNvSpPr/>
          <p:nvPr/>
        </p:nvSpPr>
        <p:spPr>
          <a:xfrm>
            <a:off x="8137192" y="2448161"/>
            <a:ext cx="2991486" cy="2530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29461-22F8-8422-04D0-FE8F052A0B7A}"/>
              </a:ext>
            </a:extLst>
          </p:cNvPr>
          <p:cNvSpPr txBox="1"/>
          <p:nvPr/>
        </p:nvSpPr>
        <p:spPr>
          <a:xfrm>
            <a:off x="-2" y="266998"/>
            <a:ext cx="965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Global E/L &amp; E/S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현대화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Modernization)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시장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50168B9-41C2-7DAF-438C-6C4F10887012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14682242-07FC-7800-CC7F-07C4DF57EA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1FD8F819-5DE2-4D04-DF11-22E869BEAD0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object 9">
            <a:extLst>
              <a:ext uri="{FF2B5EF4-FFF2-40B4-BE49-F238E27FC236}">
                <a16:creationId xmlns:a16="http://schemas.microsoft.com/office/drawing/2014/main" id="{4EE7F9DB-3189-27E2-67B8-FA8253979FC1}"/>
              </a:ext>
            </a:extLst>
          </p:cNvPr>
          <p:cNvSpPr txBox="1"/>
          <p:nvPr/>
        </p:nvSpPr>
        <p:spPr>
          <a:xfrm>
            <a:off x="414809" y="1933756"/>
            <a:ext cx="330000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95725" algn="l"/>
              </a:tabLst>
              <a:defRPr/>
            </a:pPr>
            <a:r>
              <a:rPr kumimoji="0" lang="ko-KR" altLang="en-US" sz="1600" b="0" i="0" u="sng" strike="noStrike" kern="1200" cap="none" spc="-6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현대화 </a:t>
            </a:r>
            <a:r>
              <a:rPr kumimoji="0" lang="en-US" altLang="ko-KR" sz="1600" b="0" i="0" u="sng" strike="noStrike" kern="1200" cap="none" spc="-6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(Modernization)</a:t>
            </a:r>
            <a:r>
              <a:rPr kumimoji="0" lang="ko-KR" altLang="en-US" sz="1600" b="0" i="0" u="sng" strike="noStrike" kern="1200" cap="none" spc="-6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수요</a:t>
            </a:r>
            <a:endParaRPr kumimoji="0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657F3720-33FF-E6BB-8FA5-C9C02C9F46CE}"/>
              </a:ext>
            </a:extLst>
          </p:cNvPr>
          <p:cNvSpPr txBox="1"/>
          <p:nvPr/>
        </p:nvSpPr>
        <p:spPr>
          <a:xfrm>
            <a:off x="8183246" y="1908762"/>
            <a:ext cx="3637279" cy="28341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최근 현대화시장의 성장 요인</a:t>
            </a:r>
            <a:endParaRPr kumimoji="0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0BD55ED8-690C-E389-2EAD-F31DDD023F1E}"/>
              </a:ext>
            </a:extLst>
          </p:cNvPr>
          <p:cNvSpPr/>
          <p:nvPr/>
        </p:nvSpPr>
        <p:spPr>
          <a:xfrm>
            <a:off x="412595" y="2439017"/>
            <a:ext cx="3263130" cy="2535970"/>
          </a:xfrm>
          <a:custGeom>
            <a:avLst/>
            <a:gdLst/>
            <a:ahLst/>
            <a:cxnLst/>
            <a:rect l="l" t="t" r="r" b="b"/>
            <a:pathLst>
              <a:path w="3560445" h="2764790">
                <a:moveTo>
                  <a:pt x="3560064" y="0"/>
                </a:moveTo>
                <a:lnTo>
                  <a:pt x="0" y="0"/>
                </a:lnTo>
                <a:lnTo>
                  <a:pt x="0" y="2764536"/>
                </a:lnTo>
                <a:lnTo>
                  <a:pt x="3560064" y="2764536"/>
                </a:lnTo>
                <a:lnTo>
                  <a:pt x="3560064" y="0"/>
                </a:lnTo>
                <a:close/>
              </a:path>
            </a:pathLst>
          </a:custGeom>
          <a:solidFill>
            <a:srgbClr val="FFCDD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EC71DBE1-0A66-16FC-31C2-B4E0C880F73E}"/>
              </a:ext>
            </a:extLst>
          </p:cNvPr>
          <p:cNvSpPr txBox="1"/>
          <p:nvPr/>
        </p:nvSpPr>
        <p:spPr>
          <a:xfrm>
            <a:off x="1941437" y="2538369"/>
            <a:ext cx="1708403" cy="4905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0" marR="5080" lvl="0" indent="0" algn="r" defTabSz="914400" rtl="0" eaLnBrk="1" fontAlgn="auto" latinLnBrk="1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14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</a:t>
            </a:r>
            <a:r>
              <a:rPr kumimoji="0" lang="ko-KR" altLang="en-US" sz="1400" b="0" i="0" u="none" strike="noStrike" kern="1200" cap="none" spc="-114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년 이상 승강기댓수</a:t>
            </a:r>
            <a:endParaRPr kumimoji="0" lang="en-US" altLang="ko-KR" sz="1400" b="0" i="0" u="none" strike="noStrike" kern="1200" cap="none" spc="-114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5080" lvl="0" indent="0" algn="r" defTabSz="914400" rtl="0" eaLnBrk="1" fontAlgn="auto" latinLnBrk="1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14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~</a:t>
            </a:r>
            <a:r>
              <a:rPr kumimoji="0" lang="en-US" sz="1400" b="0" i="0" u="none" strike="noStrike" kern="1200" cap="none" spc="-114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</a:t>
            </a:r>
            <a:r>
              <a:rPr kumimoji="0" lang="ko-KR" altLang="en-US" sz="1400" b="0" i="0" u="none" strike="noStrike" kern="1200" cap="none" spc="-114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백만대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C598D574-B70F-14F6-50CC-4BEBCA027064}"/>
              </a:ext>
            </a:extLst>
          </p:cNvPr>
          <p:cNvSpPr/>
          <p:nvPr/>
        </p:nvSpPr>
        <p:spPr>
          <a:xfrm>
            <a:off x="416890" y="4614720"/>
            <a:ext cx="361315" cy="360045"/>
          </a:xfrm>
          <a:custGeom>
            <a:avLst/>
            <a:gdLst/>
            <a:ahLst/>
            <a:cxnLst/>
            <a:rect l="l" t="t" r="r" b="b"/>
            <a:pathLst>
              <a:path w="361315" h="360045">
                <a:moveTo>
                  <a:pt x="361188" y="0"/>
                </a:moveTo>
                <a:lnTo>
                  <a:pt x="0" y="0"/>
                </a:lnTo>
                <a:lnTo>
                  <a:pt x="0" y="359664"/>
                </a:lnTo>
                <a:lnTo>
                  <a:pt x="361188" y="359664"/>
                </a:lnTo>
                <a:lnTo>
                  <a:pt x="361188" y="0"/>
                </a:lnTo>
                <a:close/>
              </a:path>
            </a:pathLst>
          </a:custGeom>
          <a:solidFill>
            <a:srgbClr val="1350F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BE5182EB-04C2-312F-C047-75148B54496A}"/>
              </a:ext>
            </a:extLst>
          </p:cNvPr>
          <p:cNvSpPr txBox="1"/>
          <p:nvPr/>
        </p:nvSpPr>
        <p:spPr>
          <a:xfrm>
            <a:off x="873929" y="4688660"/>
            <a:ext cx="254044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년간 </a:t>
            </a:r>
            <a:r>
              <a:rPr kumimoji="0" lang="en-US" altLang="ko-KR" sz="14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300,000</a:t>
            </a:r>
            <a:r>
              <a:rPr kumimoji="0" lang="ko-KR" altLang="en-US" sz="14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대 이상 현대화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A8A10114-407F-1EAB-098E-F9D0D16623D2}"/>
              </a:ext>
            </a:extLst>
          </p:cNvPr>
          <p:cNvGrpSpPr/>
          <p:nvPr/>
        </p:nvGrpSpPr>
        <p:grpSpPr>
          <a:xfrm>
            <a:off x="4112593" y="2760538"/>
            <a:ext cx="3561715" cy="2214704"/>
            <a:chOff x="4314444" y="3018965"/>
            <a:chExt cx="3561715" cy="2214704"/>
          </a:xfrm>
        </p:grpSpPr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9E56BB4A-F6A0-B54D-D87F-406230985B52}"/>
                </a:ext>
              </a:extLst>
            </p:cNvPr>
            <p:cNvSpPr/>
            <p:nvPr/>
          </p:nvSpPr>
          <p:spPr>
            <a:xfrm>
              <a:off x="4710684" y="4831079"/>
              <a:ext cx="2769235" cy="402590"/>
            </a:xfrm>
            <a:custGeom>
              <a:avLst/>
              <a:gdLst/>
              <a:ahLst/>
              <a:cxnLst/>
              <a:rect l="l" t="t" r="r" b="b"/>
              <a:pathLst>
                <a:path w="2769234" h="402589">
                  <a:moveTo>
                    <a:pt x="989076" y="272796"/>
                  </a:moveTo>
                  <a:lnTo>
                    <a:pt x="0" y="272796"/>
                  </a:lnTo>
                  <a:lnTo>
                    <a:pt x="0" y="402336"/>
                  </a:lnTo>
                  <a:lnTo>
                    <a:pt x="989076" y="402336"/>
                  </a:lnTo>
                  <a:lnTo>
                    <a:pt x="989076" y="272796"/>
                  </a:lnTo>
                  <a:close/>
                </a:path>
                <a:path w="2769234" h="402589">
                  <a:moveTo>
                    <a:pt x="2769108" y="0"/>
                  </a:moveTo>
                  <a:lnTo>
                    <a:pt x="1780032" y="0"/>
                  </a:lnTo>
                  <a:lnTo>
                    <a:pt x="1780032" y="402336"/>
                  </a:lnTo>
                  <a:lnTo>
                    <a:pt x="2769108" y="402336"/>
                  </a:lnTo>
                  <a:lnTo>
                    <a:pt x="2769108" y="0"/>
                  </a:lnTo>
                  <a:close/>
                </a:path>
              </a:pathLst>
            </a:custGeom>
            <a:solidFill>
              <a:srgbClr val="1350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B953D644-D39A-303E-516F-6877570295CB}"/>
                </a:ext>
              </a:extLst>
            </p:cNvPr>
            <p:cNvSpPr/>
            <p:nvPr/>
          </p:nvSpPr>
          <p:spPr>
            <a:xfrm>
              <a:off x="4710684" y="3997451"/>
              <a:ext cx="2769235" cy="1106805"/>
            </a:xfrm>
            <a:custGeom>
              <a:avLst/>
              <a:gdLst/>
              <a:ahLst/>
              <a:cxnLst/>
              <a:rect l="l" t="t" r="r" b="b"/>
              <a:pathLst>
                <a:path w="2769234" h="1106804">
                  <a:moveTo>
                    <a:pt x="989076" y="455676"/>
                  </a:moveTo>
                  <a:lnTo>
                    <a:pt x="0" y="455676"/>
                  </a:lnTo>
                  <a:lnTo>
                    <a:pt x="0" y="1106424"/>
                  </a:lnTo>
                  <a:lnTo>
                    <a:pt x="989076" y="1106424"/>
                  </a:lnTo>
                  <a:lnTo>
                    <a:pt x="989076" y="455676"/>
                  </a:lnTo>
                  <a:close/>
                </a:path>
                <a:path w="2769234" h="1106804">
                  <a:moveTo>
                    <a:pt x="2769108" y="0"/>
                  </a:moveTo>
                  <a:lnTo>
                    <a:pt x="1780032" y="0"/>
                  </a:lnTo>
                  <a:lnTo>
                    <a:pt x="1780032" y="833628"/>
                  </a:lnTo>
                  <a:lnTo>
                    <a:pt x="2769108" y="833628"/>
                  </a:lnTo>
                  <a:lnTo>
                    <a:pt x="2769108" y="0"/>
                  </a:lnTo>
                  <a:close/>
                </a:path>
              </a:pathLst>
            </a:custGeom>
            <a:solidFill>
              <a:srgbClr val="D2F5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B9ADCA22-1538-9687-A8FA-204D6BA3C8EC}"/>
                </a:ext>
              </a:extLst>
            </p:cNvPr>
            <p:cNvSpPr/>
            <p:nvPr/>
          </p:nvSpPr>
          <p:spPr>
            <a:xfrm>
              <a:off x="4710684" y="3698747"/>
              <a:ext cx="2769235" cy="754380"/>
            </a:xfrm>
            <a:custGeom>
              <a:avLst/>
              <a:gdLst/>
              <a:ahLst/>
              <a:cxnLst/>
              <a:rect l="l" t="t" r="r" b="b"/>
              <a:pathLst>
                <a:path w="2769234" h="754379">
                  <a:moveTo>
                    <a:pt x="989076" y="597408"/>
                  </a:moveTo>
                  <a:lnTo>
                    <a:pt x="0" y="597408"/>
                  </a:lnTo>
                  <a:lnTo>
                    <a:pt x="0" y="754380"/>
                  </a:lnTo>
                  <a:lnTo>
                    <a:pt x="989076" y="754380"/>
                  </a:lnTo>
                  <a:lnTo>
                    <a:pt x="989076" y="597408"/>
                  </a:lnTo>
                  <a:close/>
                </a:path>
                <a:path w="2769234" h="754379">
                  <a:moveTo>
                    <a:pt x="2769108" y="0"/>
                  </a:moveTo>
                  <a:lnTo>
                    <a:pt x="1780032" y="0"/>
                  </a:lnTo>
                  <a:lnTo>
                    <a:pt x="1780032" y="298704"/>
                  </a:lnTo>
                  <a:lnTo>
                    <a:pt x="2769108" y="298704"/>
                  </a:lnTo>
                  <a:lnTo>
                    <a:pt x="2769108" y="0"/>
                  </a:lnTo>
                  <a:close/>
                </a:path>
              </a:pathLst>
            </a:custGeom>
            <a:solidFill>
              <a:srgbClr val="FFE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1FAA3736-FCE6-EC66-0B4E-26D01A5F26B5}"/>
                </a:ext>
              </a:extLst>
            </p:cNvPr>
            <p:cNvSpPr/>
            <p:nvPr/>
          </p:nvSpPr>
          <p:spPr>
            <a:xfrm>
              <a:off x="4710684" y="3464051"/>
              <a:ext cx="2769235" cy="832485"/>
            </a:xfrm>
            <a:custGeom>
              <a:avLst/>
              <a:gdLst/>
              <a:ahLst/>
              <a:cxnLst/>
              <a:rect l="l" t="t" r="r" b="b"/>
              <a:pathLst>
                <a:path w="2769234" h="832485">
                  <a:moveTo>
                    <a:pt x="989076" y="650748"/>
                  </a:moveTo>
                  <a:lnTo>
                    <a:pt x="0" y="650748"/>
                  </a:lnTo>
                  <a:lnTo>
                    <a:pt x="0" y="832104"/>
                  </a:lnTo>
                  <a:lnTo>
                    <a:pt x="989076" y="832104"/>
                  </a:lnTo>
                  <a:lnTo>
                    <a:pt x="989076" y="650748"/>
                  </a:lnTo>
                  <a:close/>
                </a:path>
                <a:path w="2769234" h="832485">
                  <a:moveTo>
                    <a:pt x="2769108" y="0"/>
                  </a:moveTo>
                  <a:lnTo>
                    <a:pt x="1780032" y="0"/>
                  </a:lnTo>
                  <a:lnTo>
                    <a:pt x="1780032" y="234696"/>
                  </a:lnTo>
                  <a:lnTo>
                    <a:pt x="2769108" y="234696"/>
                  </a:lnTo>
                  <a:lnTo>
                    <a:pt x="2769108" y="0"/>
                  </a:lnTo>
                  <a:close/>
                </a:path>
              </a:pathLst>
            </a:custGeom>
            <a:solidFill>
              <a:srgbClr val="AAE0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9FB36CF8-D54A-1360-0070-DAA07E8C9B25}"/>
                </a:ext>
              </a:extLst>
            </p:cNvPr>
            <p:cNvSpPr/>
            <p:nvPr/>
          </p:nvSpPr>
          <p:spPr>
            <a:xfrm>
              <a:off x="4314444" y="5233416"/>
              <a:ext cx="3561715" cy="0"/>
            </a:xfrm>
            <a:custGeom>
              <a:avLst/>
              <a:gdLst/>
              <a:ahLst/>
              <a:cxnLst/>
              <a:rect l="l" t="t" r="r" b="b"/>
              <a:pathLst>
                <a:path w="3561715">
                  <a:moveTo>
                    <a:pt x="0" y="0"/>
                  </a:moveTo>
                  <a:lnTo>
                    <a:pt x="3561587" y="0"/>
                  </a:lnTo>
                </a:path>
              </a:pathLst>
            </a:custGeom>
            <a:ln w="952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19" name="object 25">
              <a:extLst>
                <a:ext uri="{FF2B5EF4-FFF2-40B4-BE49-F238E27FC236}">
                  <a16:creationId xmlns:a16="http://schemas.microsoft.com/office/drawing/2014/main" id="{2C8151D4-EE61-7A48-941C-A98F14A57EB9}"/>
                </a:ext>
              </a:extLst>
            </p:cNvPr>
            <p:cNvSpPr/>
            <p:nvPr/>
          </p:nvSpPr>
          <p:spPr>
            <a:xfrm>
              <a:off x="5095494" y="3018965"/>
              <a:ext cx="1784985" cy="675640"/>
            </a:xfrm>
            <a:custGeom>
              <a:avLst/>
              <a:gdLst/>
              <a:ahLst/>
              <a:cxnLst/>
              <a:rect l="l" t="t" r="r" b="b"/>
              <a:pathLst>
                <a:path w="1784984" h="675639">
                  <a:moveTo>
                    <a:pt x="1699150" y="26887"/>
                  </a:moveTo>
                  <a:lnTo>
                    <a:pt x="0" y="648207"/>
                  </a:lnTo>
                  <a:lnTo>
                    <a:pt x="9906" y="675131"/>
                  </a:lnTo>
                  <a:lnTo>
                    <a:pt x="1708916" y="53690"/>
                  </a:lnTo>
                  <a:lnTo>
                    <a:pt x="1699150" y="26887"/>
                  </a:lnTo>
                  <a:close/>
                </a:path>
                <a:path w="1784984" h="675639">
                  <a:moveTo>
                    <a:pt x="1773932" y="21970"/>
                  </a:moveTo>
                  <a:lnTo>
                    <a:pt x="1712595" y="21970"/>
                  </a:lnTo>
                  <a:lnTo>
                    <a:pt x="1722374" y="48767"/>
                  </a:lnTo>
                  <a:lnTo>
                    <a:pt x="1708916" y="53690"/>
                  </a:lnTo>
                  <a:lnTo>
                    <a:pt x="1718690" y="80517"/>
                  </a:lnTo>
                  <a:lnTo>
                    <a:pt x="1773932" y="21970"/>
                  </a:lnTo>
                  <a:close/>
                </a:path>
                <a:path w="1784984" h="675639">
                  <a:moveTo>
                    <a:pt x="1712595" y="21970"/>
                  </a:moveTo>
                  <a:lnTo>
                    <a:pt x="1699150" y="26887"/>
                  </a:lnTo>
                  <a:lnTo>
                    <a:pt x="1708916" y="53690"/>
                  </a:lnTo>
                  <a:lnTo>
                    <a:pt x="1722374" y="48767"/>
                  </a:lnTo>
                  <a:lnTo>
                    <a:pt x="1712595" y="21970"/>
                  </a:lnTo>
                  <a:close/>
                </a:path>
                <a:path w="1784984" h="675639">
                  <a:moveTo>
                    <a:pt x="1689354" y="0"/>
                  </a:moveTo>
                  <a:lnTo>
                    <a:pt x="1699150" y="26887"/>
                  </a:lnTo>
                  <a:lnTo>
                    <a:pt x="1712595" y="21970"/>
                  </a:lnTo>
                  <a:lnTo>
                    <a:pt x="1773932" y="21970"/>
                  </a:lnTo>
                  <a:lnTo>
                    <a:pt x="1784477" y="10794"/>
                  </a:lnTo>
                  <a:lnTo>
                    <a:pt x="1689354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</p:grpSp>
      <p:sp>
        <p:nvSpPr>
          <p:cNvPr id="20" name="object 26">
            <a:extLst>
              <a:ext uri="{FF2B5EF4-FFF2-40B4-BE49-F238E27FC236}">
                <a16:creationId xmlns:a16="http://schemas.microsoft.com/office/drawing/2014/main" id="{09CB5979-A255-ED03-2EBB-4265D84DE963}"/>
              </a:ext>
            </a:extLst>
          </p:cNvPr>
          <p:cNvSpPr txBox="1"/>
          <p:nvPr/>
        </p:nvSpPr>
        <p:spPr>
          <a:xfrm>
            <a:off x="4770707" y="5021470"/>
            <a:ext cx="4673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" name="object 27">
            <a:extLst>
              <a:ext uri="{FF2B5EF4-FFF2-40B4-BE49-F238E27FC236}">
                <a16:creationId xmlns:a16="http://schemas.microsoft.com/office/drawing/2014/main" id="{D369323C-9378-CBF6-73ED-FB68D5813544}"/>
              </a:ext>
            </a:extLst>
          </p:cNvPr>
          <p:cNvSpPr txBox="1"/>
          <p:nvPr/>
        </p:nvSpPr>
        <p:spPr>
          <a:xfrm>
            <a:off x="6550484" y="5021470"/>
            <a:ext cx="469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2030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C26067DD-D8A6-AA68-84C3-384897B670D7}"/>
              </a:ext>
            </a:extLst>
          </p:cNvPr>
          <p:cNvSpPr txBox="1"/>
          <p:nvPr/>
        </p:nvSpPr>
        <p:spPr>
          <a:xfrm>
            <a:off x="4835984" y="3599198"/>
            <a:ext cx="336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~10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3" name="object 29">
            <a:extLst>
              <a:ext uri="{FF2B5EF4-FFF2-40B4-BE49-F238E27FC236}">
                <a16:creationId xmlns:a16="http://schemas.microsoft.com/office/drawing/2014/main" id="{4299806A-0B2E-3068-2132-60012B3B0773}"/>
              </a:ext>
            </a:extLst>
          </p:cNvPr>
          <p:cNvGrpSpPr/>
          <p:nvPr/>
        </p:nvGrpSpPr>
        <p:grpSpPr>
          <a:xfrm>
            <a:off x="5337699" y="2969454"/>
            <a:ext cx="725805" cy="342265"/>
            <a:chOff x="5731573" y="3256597"/>
            <a:chExt cx="725805" cy="342265"/>
          </a:xfrm>
        </p:grpSpPr>
        <p:sp>
          <p:nvSpPr>
            <p:cNvPr id="24" name="object 30">
              <a:extLst>
                <a:ext uri="{FF2B5EF4-FFF2-40B4-BE49-F238E27FC236}">
                  <a16:creationId xmlns:a16="http://schemas.microsoft.com/office/drawing/2014/main" id="{22838C1C-65F7-25D3-9111-9E09C3BD39ED}"/>
                </a:ext>
              </a:extLst>
            </p:cNvPr>
            <p:cNvSpPr/>
            <p:nvPr/>
          </p:nvSpPr>
          <p:spPr>
            <a:xfrm>
              <a:off x="5736335" y="3261359"/>
              <a:ext cx="716280" cy="332740"/>
            </a:xfrm>
            <a:custGeom>
              <a:avLst/>
              <a:gdLst/>
              <a:ahLst/>
              <a:cxnLst/>
              <a:rect l="l" t="t" r="r" b="b"/>
              <a:pathLst>
                <a:path w="716279" h="332739">
                  <a:moveTo>
                    <a:pt x="358139" y="0"/>
                  </a:moveTo>
                  <a:lnTo>
                    <a:pt x="293778" y="2677"/>
                  </a:lnTo>
                  <a:lnTo>
                    <a:pt x="233196" y="10398"/>
                  </a:lnTo>
                  <a:lnTo>
                    <a:pt x="177404" y="22690"/>
                  </a:lnTo>
                  <a:lnTo>
                    <a:pt x="127418" y="39084"/>
                  </a:lnTo>
                  <a:lnTo>
                    <a:pt x="84248" y="59109"/>
                  </a:lnTo>
                  <a:lnTo>
                    <a:pt x="48909" y="82295"/>
                  </a:lnTo>
                  <a:lnTo>
                    <a:pt x="5771" y="136269"/>
                  </a:lnTo>
                  <a:lnTo>
                    <a:pt x="0" y="166115"/>
                  </a:lnTo>
                  <a:lnTo>
                    <a:pt x="5771" y="195962"/>
                  </a:lnTo>
                  <a:lnTo>
                    <a:pt x="48909" y="249936"/>
                  </a:lnTo>
                  <a:lnTo>
                    <a:pt x="84248" y="273122"/>
                  </a:lnTo>
                  <a:lnTo>
                    <a:pt x="127418" y="293147"/>
                  </a:lnTo>
                  <a:lnTo>
                    <a:pt x="177404" y="309541"/>
                  </a:lnTo>
                  <a:lnTo>
                    <a:pt x="233196" y="321833"/>
                  </a:lnTo>
                  <a:lnTo>
                    <a:pt x="293778" y="329554"/>
                  </a:lnTo>
                  <a:lnTo>
                    <a:pt x="358139" y="332231"/>
                  </a:lnTo>
                  <a:lnTo>
                    <a:pt x="422501" y="329554"/>
                  </a:lnTo>
                  <a:lnTo>
                    <a:pt x="483083" y="321833"/>
                  </a:lnTo>
                  <a:lnTo>
                    <a:pt x="538875" y="309541"/>
                  </a:lnTo>
                  <a:lnTo>
                    <a:pt x="588861" y="293147"/>
                  </a:lnTo>
                  <a:lnTo>
                    <a:pt x="632031" y="273122"/>
                  </a:lnTo>
                  <a:lnTo>
                    <a:pt x="667370" y="249936"/>
                  </a:lnTo>
                  <a:lnTo>
                    <a:pt x="710508" y="195962"/>
                  </a:lnTo>
                  <a:lnTo>
                    <a:pt x="716279" y="166115"/>
                  </a:lnTo>
                  <a:lnTo>
                    <a:pt x="710508" y="136269"/>
                  </a:lnTo>
                  <a:lnTo>
                    <a:pt x="667370" y="82296"/>
                  </a:lnTo>
                  <a:lnTo>
                    <a:pt x="632031" y="59109"/>
                  </a:lnTo>
                  <a:lnTo>
                    <a:pt x="588861" y="39084"/>
                  </a:lnTo>
                  <a:lnTo>
                    <a:pt x="538875" y="22690"/>
                  </a:lnTo>
                  <a:lnTo>
                    <a:pt x="483083" y="10398"/>
                  </a:lnTo>
                  <a:lnTo>
                    <a:pt x="422501" y="2677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25" name="object 31">
              <a:extLst>
                <a:ext uri="{FF2B5EF4-FFF2-40B4-BE49-F238E27FC236}">
                  <a16:creationId xmlns:a16="http://schemas.microsoft.com/office/drawing/2014/main" id="{12A7F18A-1BC0-2E81-315D-B5421457BF40}"/>
                </a:ext>
              </a:extLst>
            </p:cNvPr>
            <p:cNvSpPr/>
            <p:nvPr/>
          </p:nvSpPr>
          <p:spPr>
            <a:xfrm>
              <a:off x="5736335" y="3261359"/>
              <a:ext cx="716280" cy="332740"/>
            </a:xfrm>
            <a:custGeom>
              <a:avLst/>
              <a:gdLst/>
              <a:ahLst/>
              <a:cxnLst/>
              <a:rect l="l" t="t" r="r" b="b"/>
              <a:pathLst>
                <a:path w="716279" h="332739">
                  <a:moveTo>
                    <a:pt x="0" y="166115"/>
                  </a:moveTo>
                  <a:lnTo>
                    <a:pt x="22412" y="108172"/>
                  </a:lnTo>
                  <a:lnTo>
                    <a:pt x="84248" y="59109"/>
                  </a:lnTo>
                  <a:lnTo>
                    <a:pt x="127418" y="39084"/>
                  </a:lnTo>
                  <a:lnTo>
                    <a:pt x="177404" y="22690"/>
                  </a:lnTo>
                  <a:lnTo>
                    <a:pt x="233196" y="10398"/>
                  </a:lnTo>
                  <a:lnTo>
                    <a:pt x="293778" y="2677"/>
                  </a:lnTo>
                  <a:lnTo>
                    <a:pt x="358139" y="0"/>
                  </a:lnTo>
                  <a:lnTo>
                    <a:pt x="422501" y="2677"/>
                  </a:lnTo>
                  <a:lnTo>
                    <a:pt x="483083" y="10398"/>
                  </a:lnTo>
                  <a:lnTo>
                    <a:pt x="538875" y="22690"/>
                  </a:lnTo>
                  <a:lnTo>
                    <a:pt x="588861" y="39084"/>
                  </a:lnTo>
                  <a:lnTo>
                    <a:pt x="632031" y="59109"/>
                  </a:lnTo>
                  <a:lnTo>
                    <a:pt x="667370" y="82296"/>
                  </a:lnTo>
                  <a:lnTo>
                    <a:pt x="710508" y="136269"/>
                  </a:lnTo>
                  <a:lnTo>
                    <a:pt x="716279" y="166115"/>
                  </a:lnTo>
                  <a:lnTo>
                    <a:pt x="710508" y="195962"/>
                  </a:lnTo>
                  <a:lnTo>
                    <a:pt x="667370" y="249936"/>
                  </a:lnTo>
                  <a:lnTo>
                    <a:pt x="632031" y="273122"/>
                  </a:lnTo>
                  <a:lnTo>
                    <a:pt x="588861" y="293147"/>
                  </a:lnTo>
                  <a:lnTo>
                    <a:pt x="538875" y="309541"/>
                  </a:lnTo>
                  <a:lnTo>
                    <a:pt x="483083" y="321833"/>
                  </a:lnTo>
                  <a:lnTo>
                    <a:pt x="422501" y="329554"/>
                  </a:lnTo>
                  <a:lnTo>
                    <a:pt x="358139" y="332231"/>
                  </a:lnTo>
                  <a:lnTo>
                    <a:pt x="293778" y="329554"/>
                  </a:lnTo>
                  <a:lnTo>
                    <a:pt x="233196" y="321833"/>
                  </a:lnTo>
                  <a:lnTo>
                    <a:pt x="177404" y="309541"/>
                  </a:lnTo>
                  <a:lnTo>
                    <a:pt x="127418" y="293147"/>
                  </a:lnTo>
                  <a:lnTo>
                    <a:pt x="84248" y="273122"/>
                  </a:lnTo>
                  <a:lnTo>
                    <a:pt x="48909" y="249936"/>
                  </a:lnTo>
                  <a:lnTo>
                    <a:pt x="5771" y="195962"/>
                  </a:lnTo>
                  <a:lnTo>
                    <a:pt x="0" y="166115"/>
                  </a:lnTo>
                  <a:close/>
                </a:path>
              </a:pathLst>
            </a:custGeom>
            <a:ln w="952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</p:grpSp>
      <p:sp>
        <p:nvSpPr>
          <p:cNvPr id="26" name="object 32">
            <a:extLst>
              <a:ext uri="{FF2B5EF4-FFF2-40B4-BE49-F238E27FC236}">
                <a16:creationId xmlns:a16="http://schemas.microsoft.com/office/drawing/2014/main" id="{3DD8E7F5-7631-B366-BBB7-771844980C2F}"/>
              </a:ext>
            </a:extLst>
          </p:cNvPr>
          <p:cNvSpPr txBox="1"/>
          <p:nvPr/>
        </p:nvSpPr>
        <p:spPr>
          <a:xfrm>
            <a:off x="5487323" y="3014142"/>
            <a:ext cx="541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3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HSD%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id="{45D73A63-4D54-C06B-631D-4221AB9CB4FB}"/>
              </a:ext>
            </a:extLst>
          </p:cNvPr>
          <p:cNvSpPr/>
          <p:nvPr/>
        </p:nvSpPr>
        <p:spPr>
          <a:xfrm>
            <a:off x="4526025" y="5416072"/>
            <a:ext cx="251460" cy="187960"/>
          </a:xfrm>
          <a:custGeom>
            <a:avLst/>
            <a:gdLst/>
            <a:ahLst/>
            <a:cxnLst/>
            <a:rect l="l" t="t" r="r" b="b"/>
            <a:pathLst>
              <a:path w="251460" h="187960">
                <a:moveTo>
                  <a:pt x="251460" y="0"/>
                </a:moveTo>
                <a:lnTo>
                  <a:pt x="0" y="0"/>
                </a:lnTo>
                <a:lnTo>
                  <a:pt x="0" y="187452"/>
                </a:lnTo>
                <a:lnTo>
                  <a:pt x="251460" y="187452"/>
                </a:lnTo>
                <a:lnTo>
                  <a:pt x="251460" y="0"/>
                </a:lnTo>
                <a:close/>
              </a:path>
            </a:pathLst>
          </a:custGeom>
          <a:solidFill>
            <a:srgbClr val="1350F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id="{AC600DA8-B1AC-CDA9-C26D-E840235FA0E5}"/>
              </a:ext>
            </a:extLst>
          </p:cNvPr>
          <p:cNvSpPr/>
          <p:nvPr/>
        </p:nvSpPr>
        <p:spPr>
          <a:xfrm>
            <a:off x="4526025" y="5701060"/>
            <a:ext cx="251460" cy="187960"/>
          </a:xfrm>
          <a:custGeom>
            <a:avLst/>
            <a:gdLst/>
            <a:ahLst/>
            <a:cxnLst/>
            <a:rect l="l" t="t" r="r" b="b"/>
            <a:pathLst>
              <a:path w="251460" h="187960">
                <a:moveTo>
                  <a:pt x="251460" y="0"/>
                </a:moveTo>
                <a:lnTo>
                  <a:pt x="0" y="0"/>
                </a:lnTo>
                <a:lnTo>
                  <a:pt x="0" y="187451"/>
                </a:lnTo>
                <a:lnTo>
                  <a:pt x="251460" y="187451"/>
                </a:lnTo>
                <a:lnTo>
                  <a:pt x="251460" y="0"/>
                </a:lnTo>
                <a:close/>
              </a:path>
            </a:pathLst>
          </a:custGeom>
          <a:solidFill>
            <a:srgbClr val="D2F5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29" name="object 35">
            <a:extLst>
              <a:ext uri="{FF2B5EF4-FFF2-40B4-BE49-F238E27FC236}">
                <a16:creationId xmlns:a16="http://schemas.microsoft.com/office/drawing/2014/main" id="{F95D8891-A9C1-D1AB-90F0-99A22CE20694}"/>
              </a:ext>
            </a:extLst>
          </p:cNvPr>
          <p:cNvSpPr/>
          <p:nvPr/>
        </p:nvSpPr>
        <p:spPr>
          <a:xfrm>
            <a:off x="6330241" y="5421376"/>
            <a:ext cx="251460" cy="187960"/>
          </a:xfrm>
          <a:custGeom>
            <a:avLst/>
            <a:gdLst/>
            <a:ahLst/>
            <a:cxnLst/>
            <a:rect l="l" t="t" r="r" b="b"/>
            <a:pathLst>
              <a:path w="251459" h="187960">
                <a:moveTo>
                  <a:pt x="251460" y="0"/>
                </a:moveTo>
                <a:lnTo>
                  <a:pt x="0" y="0"/>
                </a:lnTo>
                <a:lnTo>
                  <a:pt x="0" y="187452"/>
                </a:lnTo>
                <a:lnTo>
                  <a:pt x="251460" y="187452"/>
                </a:lnTo>
                <a:lnTo>
                  <a:pt x="251460" y="0"/>
                </a:lnTo>
                <a:close/>
              </a:path>
            </a:pathLst>
          </a:custGeom>
          <a:solidFill>
            <a:srgbClr val="FFE04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30" name="object 36">
            <a:extLst>
              <a:ext uri="{FF2B5EF4-FFF2-40B4-BE49-F238E27FC236}">
                <a16:creationId xmlns:a16="http://schemas.microsoft.com/office/drawing/2014/main" id="{317D20A5-FFA6-29C7-6047-2983A6876FE2}"/>
              </a:ext>
            </a:extLst>
          </p:cNvPr>
          <p:cNvSpPr/>
          <p:nvPr/>
        </p:nvSpPr>
        <p:spPr>
          <a:xfrm>
            <a:off x="6330241" y="5706364"/>
            <a:ext cx="251460" cy="187960"/>
          </a:xfrm>
          <a:custGeom>
            <a:avLst/>
            <a:gdLst/>
            <a:ahLst/>
            <a:cxnLst/>
            <a:rect l="l" t="t" r="r" b="b"/>
            <a:pathLst>
              <a:path w="251459" h="187960">
                <a:moveTo>
                  <a:pt x="251460" y="0"/>
                </a:moveTo>
                <a:lnTo>
                  <a:pt x="0" y="0"/>
                </a:lnTo>
                <a:lnTo>
                  <a:pt x="0" y="187451"/>
                </a:lnTo>
                <a:lnTo>
                  <a:pt x="251460" y="187451"/>
                </a:lnTo>
                <a:lnTo>
                  <a:pt x="251460" y="0"/>
                </a:lnTo>
                <a:close/>
              </a:path>
            </a:pathLst>
          </a:custGeom>
          <a:solidFill>
            <a:srgbClr val="AAE0C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8CC79167-750D-471F-3E2A-66CAD028D8E9}"/>
              </a:ext>
            </a:extLst>
          </p:cNvPr>
          <p:cNvSpPr txBox="1"/>
          <p:nvPr/>
        </p:nvSpPr>
        <p:spPr>
          <a:xfrm>
            <a:off x="4867665" y="5348525"/>
            <a:ext cx="796927" cy="2675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1" hangingPunct="1">
              <a:lnSpc>
                <a:spcPct val="133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중화권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2" name="object 38">
            <a:extLst>
              <a:ext uri="{FF2B5EF4-FFF2-40B4-BE49-F238E27FC236}">
                <a16:creationId xmlns:a16="http://schemas.microsoft.com/office/drawing/2014/main" id="{91A4D8E3-7316-ECAF-D332-FA98A8437F42}"/>
              </a:ext>
            </a:extLst>
          </p:cNvPr>
          <p:cNvSpPr txBox="1"/>
          <p:nvPr/>
        </p:nvSpPr>
        <p:spPr>
          <a:xfrm>
            <a:off x="6681858" y="5334838"/>
            <a:ext cx="2464562" cy="30072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3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아태</a:t>
            </a:r>
            <a:r>
              <a:rPr kumimoji="0" lang="en-US" altLang="ko-KR" sz="1400" b="0" i="0" u="none" strike="noStrike" kern="1200" cap="none" spc="-3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/</a:t>
            </a:r>
            <a:r>
              <a:rPr kumimoji="0" lang="ko-KR" altLang="en-US" sz="1400" b="0" i="0" u="none" strike="noStrike" kern="1200" cap="none" spc="-3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중동</a:t>
            </a:r>
            <a:r>
              <a:rPr kumimoji="0" lang="en-US" altLang="ko-KR" sz="1400" b="0" i="0" u="none" strike="noStrike" kern="1200" cap="none" spc="-3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/</a:t>
            </a:r>
            <a:r>
              <a:rPr kumimoji="0" lang="ko-KR" altLang="en-US" sz="1400" b="0" i="0" u="none" strike="noStrike" kern="1200" cap="none" spc="-3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아프리카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3" name="object 39">
            <a:extLst>
              <a:ext uri="{FF2B5EF4-FFF2-40B4-BE49-F238E27FC236}">
                <a16:creationId xmlns:a16="http://schemas.microsoft.com/office/drawing/2014/main" id="{CF998C8D-5D1F-0A85-0C6E-4C737582CCC5}"/>
              </a:ext>
            </a:extLst>
          </p:cNvPr>
          <p:cNvSpPr txBox="1"/>
          <p:nvPr/>
        </p:nvSpPr>
        <p:spPr>
          <a:xfrm>
            <a:off x="5620391" y="2409208"/>
            <a:ext cx="5721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CAGR: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4" name="object 40">
            <a:extLst>
              <a:ext uri="{FF2B5EF4-FFF2-40B4-BE49-F238E27FC236}">
                <a16:creationId xmlns:a16="http://schemas.microsoft.com/office/drawing/2014/main" id="{C0902965-1963-F55B-37F6-DBDB1A8D7BBE}"/>
              </a:ext>
            </a:extLst>
          </p:cNvPr>
          <p:cNvSpPr txBox="1"/>
          <p:nvPr/>
        </p:nvSpPr>
        <p:spPr>
          <a:xfrm>
            <a:off x="8363253" y="2902310"/>
            <a:ext cx="27654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6385" algn="l" defTabSz="914400" rtl="0" eaLnBrk="1" fontAlgn="auto" latinLnBrk="1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1350F5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업계의 더 많은 관심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5" name="object 41">
            <a:extLst>
              <a:ext uri="{FF2B5EF4-FFF2-40B4-BE49-F238E27FC236}">
                <a16:creationId xmlns:a16="http://schemas.microsoft.com/office/drawing/2014/main" id="{88E8776F-A279-D401-A313-F488DECA5D35}"/>
              </a:ext>
            </a:extLst>
          </p:cNvPr>
          <p:cNvSpPr txBox="1"/>
          <p:nvPr/>
        </p:nvSpPr>
        <p:spPr>
          <a:xfrm>
            <a:off x="8363253" y="3556106"/>
            <a:ext cx="3094990" cy="22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ko-KR"/>
            </a:defPPr>
            <a:lvl1pPr marL="299085" indent="-286385">
              <a:lnSpc>
                <a:spcPct val="100000"/>
              </a:lnSpc>
              <a:spcBef>
                <a:spcPts val="105"/>
              </a:spcBef>
              <a:buClr>
                <a:srgbClr val="1350F5"/>
              </a:buClr>
              <a:buFont typeface="Arial"/>
              <a:buChar char="•"/>
              <a:tabLst>
                <a:tab pos="299085" algn="l"/>
              </a:tabLst>
              <a:defRPr sz="1400">
                <a:latin typeface="Verdana"/>
                <a:cs typeface="Verdana"/>
              </a:defRPr>
            </a:lvl1pPr>
          </a:lstStyle>
          <a:p>
            <a:pPr marL="299085" marR="0" lvl="0" indent="-286385" algn="l" defTabSz="914400" rtl="0" eaLnBrk="1" fontAlgn="auto" latinLnBrk="1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1350F5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</a:rPr>
              <a:t>유리한 규제 및 정책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36" name="object 42">
            <a:extLst>
              <a:ext uri="{FF2B5EF4-FFF2-40B4-BE49-F238E27FC236}">
                <a16:creationId xmlns:a16="http://schemas.microsoft.com/office/drawing/2014/main" id="{0F72D680-233C-A0FB-EE39-5D458EB24075}"/>
              </a:ext>
            </a:extLst>
          </p:cNvPr>
          <p:cNvSpPr txBox="1"/>
          <p:nvPr/>
        </p:nvSpPr>
        <p:spPr>
          <a:xfrm>
            <a:off x="8363253" y="4189430"/>
            <a:ext cx="3351529" cy="47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algn="l" defTabSz="914400" rtl="0" eaLnBrk="1" fontAlgn="auto" latinLnBrk="1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1350F5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시장 요구 사항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</a:t>
            </a:r>
          </a:p>
          <a:p>
            <a:pPr marL="12065" marR="5080" lvl="0" indent="0" algn="l" defTabSz="914400" rtl="0" eaLnBrk="1" fontAlgn="auto" latinLnBrk="1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1350F5"/>
              </a:buClr>
              <a:buSzTx/>
              <a:buFontTx/>
              <a:buNone/>
              <a:tabLst>
                <a:tab pos="299085" algn="l"/>
              </a:tabLst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   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지속 가능성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안전성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신뢰성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+mn-ea"/>
              <a:cs typeface="Verdan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F6F9D5-4BB0-4B0D-DB21-0ABFD3FB5589}"/>
              </a:ext>
            </a:extLst>
          </p:cNvPr>
          <p:cNvSpPr txBox="1"/>
          <p:nvPr/>
        </p:nvSpPr>
        <p:spPr>
          <a:xfrm>
            <a:off x="407987" y="1193578"/>
            <a:ext cx="1141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노후 승강기의 현대화시장에 대한 엄청난 시장성장 잠재력 보유</a:t>
            </a:r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A0B7D3CC-B426-54A7-FF20-FEC6A6FA83E1}"/>
              </a:ext>
            </a:extLst>
          </p:cNvPr>
          <p:cNvSpPr txBox="1"/>
          <p:nvPr/>
        </p:nvSpPr>
        <p:spPr>
          <a:xfrm>
            <a:off x="4856678" y="5668159"/>
            <a:ext cx="796927" cy="2675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1" hangingPunct="1">
              <a:lnSpc>
                <a:spcPct val="133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유럽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5D10A36C-A68E-263C-9E4F-8212247611E4}"/>
              </a:ext>
            </a:extLst>
          </p:cNvPr>
          <p:cNvSpPr txBox="1"/>
          <p:nvPr/>
        </p:nvSpPr>
        <p:spPr>
          <a:xfrm>
            <a:off x="6681858" y="5644678"/>
            <a:ext cx="1544065" cy="30072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3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미주지역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300A832D-A9BD-5E80-F571-013F0F760197}"/>
              </a:ext>
            </a:extLst>
          </p:cNvPr>
          <p:cNvSpPr txBox="1"/>
          <p:nvPr/>
        </p:nvSpPr>
        <p:spPr>
          <a:xfrm>
            <a:off x="4153884" y="1933756"/>
            <a:ext cx="330000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1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95725" algn="l"/>
              </a:tabLst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</a:t>
            </a:r>
            <a:r>
              <a:rPr kumimoji="0" lang="ko-KR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년 이상 승강기 설치댓수의 증가</a:t>
            </a:r>
            <a:endParaRPr kumimoji="0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9" name="object 27">
            <a:extLst>
              <a:ext uri="{FF2B5EF4-FFF2-40B4-BE49-F238E27FC236}">
                <a16:creationId xmlns:a16="http://schemas.microsoft.com/office/drawing/2014/main" id="{859A9C84-7702-84BB-3F2B-AFED58E21165}"/>
              </a:ext>
            </a:extLst>
          </p:cNvPr>
          <p:cNvSpPr txBox="1"/>
          <p:nvPr/>
        </p:nvSpPr>
        <p:spPr>
          <a:xfrm>
            <a:off x="414809" y="5733919"/>
            <a:ext cx="35447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LSD </a:t>
            </a:r>
            <a:r>
              <a:rPr kumimoji="0" sz="1000" b="0" i="0" u="none" strike="noStrike" kern="1200" cap="none" spc="-1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low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single-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digit;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HSD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1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high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single-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digit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A44518-E45D-4278-A3F4-6BE25FAE4EDC}"/>
              </a:ext>
            </a:extLst>
          </p:cNvPr>
          <p:cNvSpPr txBox="1"/>
          <p:nvPr/>
        </p:nvSpPr>
        <p:spPr>
          <a:xfrm>
            <a:off x="354008" y="6357376"/>
            <a:ext cx="4666136" cy="251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A50201-3C37-4AE1-B69E-2E97E71A649D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10/19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1860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1040088-3392-4E6E-B998-0361A7D8E3F7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AF8C9DC5-6EDD-45D1-86D8-452CA696CC3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E48C7E0B-2D3D-4E6E-B903-C5377220AB0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02114A-3BA0-4712-9D0F-DE590B9291B9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ko-KR" alt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중국 </a:t>
            </a:r>
            <a:r>
              <a:rPr lang="ko-KR" altLang="en-US" sz="2400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승강기 시장별 구성비 </a:t>
            </a:r>
            <a:r>
              <a:rPr lang="en-US" altLang="ko-KR" sz="2400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FEBDA34-214B-48CB-A069-17BFBD78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22682"/>
            <a:ext cx="5304157" cy="406852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6E1D0C4-1F65-4C27-BB11-175AB507CC23}"/>
              </a:ext>
            </a:extLst>
          </p:cNvPr>
          <p:cNvSpPr/>
          <p:nvPr/>
        </p:nvSpPr>
        <p:spPr>
          <a:xfrm>
            <a:off x="451173" y="1584160"/>
            <a:ext cx="569203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>
                <a:latin typeface="+mn-ea"/>
              </a:rPr>
              <a:t>신규 및 기존 설비 모두에서 세계 최대 규모의 </a:t>
            </a:r>
            <a:r>
              <a:rPr lang="en-US" altLang="ko-KR" sz="1600" b="1" dirty="0">
                <a:latin typeface="+mn-ea"/>
              </a:rPr>
              <a:t>E&amp;E </a:t>
            </a:r>
            <a:r>
              <a:rPr lang="ko-KR" altLang="en-US" sz="1600" b="1" dirty="0">
                <a:latin typeface="+mn-ea"/>
              </a:rPr>
              <a:t>시장</a:t>
            </a:r>
            <a:endParaRPr lang="en-US" altLang="ko-KR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>
                <a:latin typeface="+mn-ea"/>
              </a:rPr>
              <a:t>노후화 정도가 타지역에 비해 비교적 짦음</a:t>
            </a:r>
            <a:endParaRPr lang="en-US" altLang="ko-KR" sz="1600" b="1" dirty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     - 15</a:t>
            </a:r>
            <a:r>
              <a:rPr lang="ko-KR" altLang="en-US" sz="1600" dirty="0">
                <a:latin typeface="+mn-ea"/>
              </a:rPr>
              <a:t>년 이상 노후도 전체 </a:t>
            </a:r>
            <a:r>
              <a:rPr lang="en-US" altLang="ko-KR" sz="1600" dirty="0">
                <a:latin typeface="+mn-ea"/>
              </a:rPr>
              <a:t>SVC</a:t>
            </a:r>
            <a:r>
              <a:rPr lang="ko-KR" altLang="en-US" sz="1600" dirty="0">
                <a:latin typeface="+mn-ea"/>
              </a:rPr>
              <a:t>대수의 </a:t>
            </a:r>
            <a:r>
              <a:rPr lang="en-US" altLang="ko-KR" sz="1600" dirty="0">
                <a:latin typeface="+mn-ea"/>
              </a:rPr>
              <a:t>10% </a:t>
            </a:r>
            <a:r>
              <a:rPr lang="ko-KR" altLang="en-US" sz="1600" dirty="0">
                <a:latin typeface="+mn-ea"/>
              </a:rPr>
              <a:t>수준</a:t>
            </a:r>
            <a:endParaRPr lang="en-US" altLang="ko-KR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>
                <a:latin typeface="+mn-ea"/>
              </a:rPr>
              <a:t>주거부문이 </a:t>
            </a:r>
            <a:r>
              <a:rPr lang="en-US" altLang="ko-KR" sz="1600" b="1" dirty="0">
                <a:latin typeface="+mn-ea"/>
              </a:rPr>
              <a:t>2/3 </a:t>
            </a:r>
            <a:r>
              <a:rPr lang="ko-KR" altLang="en-US" sz="1600" b="1" dirty="0">
                <a:latin typeface="+mn-ea"/>
              </a:rPr>
              <a:t>정도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차지</a:t>
            </a:r>
            <a:endParaRPr lang="en-US" altLang="ko-KR" sz="1600" b="1" dirty="0">
              <a:latin typeface="+mn-ea"/>
            </a:endParaRPr>
          </a:p>
          <a:p>
            <a:endParaRPr lang="en-US" altLang="ko-KR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부동산 시장의 구조 조정</a:t>
            </a:r>
            <a:endParaRPr lang="en-US" altLang="ko-KR" sz="1600" b="1" dirty="0"/>
          </a:p>
          <a:p>
            <a:r>
              <a:rPr lang="en-US" altLang="ko-KR" sz="1600" dirty="0"/>
              <a:t>     - </a:t>
            </a:r>
            <a:r>
              <a:rPr lang="ko-KR" altLang="en-US" sz="1600" dirty="0"/>
              <a:t>비대칭적 수요 공급</a:t>
            </a:r>
            <a:endParaRPr lang="en-US" altLang="ko-KR" sz="1600" dirty="0"/>
          </a:p>
          <a:p>
            <a:r>
              <a:rPr lang="en-US" altLang="ko-KR" sz="1600" dirty="0"/>
              <a:t>     - </a:t>
            </a:r>
            <a:r>
              <a:rPr lang="ko-KR" altLang="en-US" sz="1600" dirty="0"/>
              <a:t>고속 성장에서 조정기로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정부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토지 매매에서 도시 재개발로 전환</a:t>
            </a:r>
            <a:endParaRPr lang="en-US" altLang="ko-KR" sz="1600" b="1" dirty="0"/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디지털화 및 연결성 확산 추세</a:t>
            </a:r>
            <a:endParaRPr lang="en-US" altLang="ko-KR" sz="1600" b="1" dirty="0"/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지방정부</a:t>
            </a:r>
            <a:r>
              <a:rPr lang="en-US" altLang="ko-KR" sz="1600" dirty="0"/>
              <a:t>, </a:t>
            </a:r>
            <a:r>
              <a:rPr lang="ko-KR" altLang="en-US" sz="1600" dirty="0"/>
              <a:t>안전 최우선 과제로 </a:t>
            </a:r>
            <a:r>
              <a:rPr lang="en-US" altLang="ko-KR" sz="1600" dirty="0"/>
              <a:t>IoT </a:t>
            </a:r>
            <a:r>
              <a:rPr lang="ko-KR" altLang="en-US" sz="1600" dirty="0"/>
              <a:t>및 조기 경보 필요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현대화 시장 조기 활성화</a:t>
            </a:r>
            <a:endParaRPr lang="en-US" altLang="ko-KR" sz="1600" b="1" dirty="0"/>
          </a:p>
          <a:p>
            <a:r>
              <a:rPr lang="en-US" altLang="ko-KR" sz="1600" dirty="0"/>
              <a:t>    - 2030</a:t>
            </a:r>
            <a:r>
              <a:rPr lang="ko-KR" altLang="en-US" sz="1600" dirty="0"/>
              <a:t>년까지 </a:t>
            </a:r>
            <a:r>
              <a:rPr lang="en-US" altLang="ko-KR" sz="1600" dirty="0"/>
              <a:t>300</a:t>
            </a:r>
            <a:r>
              <a:rPr lang="ko-KR" altLang="en-US" sz="1600" dirty="0"/>
              <a:t>만 가구 이상</a:t>
            </a:r>
            <a:r>
              <a:rPr lang="en-US" altLang="ko-KR" sz="1600" dirty="0"/>
              <a:t>, 15</a:t>
            </a:r>
            <a:r>
              <a:rPr lang="ko-KR" altLang="en-US" sz="1600" dirty="0"/>
              <a:t>년 이상 경과하며 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  <a:r>
              <a:rPr lang="ko-KR" altLang="en-US" sz="1600" dirty="0"/>
              <a:t>재개발 주기 진입</a:t>
            </a:r>
            <a:endParaRPr lang="en-US" altLang="ko-KR" sz="1600" dirty="0"/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정책</a:t>
            </a:r>
            <a:r>
              <a:rPr lang="en-US" altLang="ko-KR" sz="1600" dirty="0"/>
              <a:t>, "</a:t>
            </a:r>
            <a:r>
              <a:rPr lang="ko-KR" altLang="en-US" sz="1600" dirty="0"/>
              <a:t>재개발 장비</a:t>
            </a:r>
            <a:r>
              <a:rPr lang="en-US" altLang="ko-KR" sz="1600" dirty="0"/>
              <a:t>" </a:t>
            </a:r>
            <a:r>
              <a:rPr lang="ko-KR" altLang="en-US" sz="1600" dirty="0"/>
              <a:t>목록에 엘리베이터를 최초로 명시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8252697-BA68-4F10-8EF2-720533C3C84B}"/>
              </a:ext>
            </a:extLst>
          </p:cNvPr>
          <p:cNvSpPr/>
          <p:nvPr/>
        </p:nvSpPr>
        <p:spPr>
          <a:xfrm>
            <a:off x="407988" y="1044126"/>
            <a:ext cx="6774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중국의 </a:t>
            </a:r>
            <a:r>
              <a:rPr lang="en-US" altLang="ko-KR" dirty="0"/>
              <a:t>E&amp;E </a:t>
            </a:r>
            <a:r>
              <a:rPr lang="ko-KR" altLang="en-US" dirty="0"/>
              <a:t>시장은 빠르게 시장구조가 재조정이 진행되고 있음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8E694-FEE5-4319-A2DD-A8241F82A8B6}"/>
              </a:ext>
            </a:extLst>
          </p:cNvPr>
          <p:cNvSpPr txBox="1"/>
          <p:nvPr/>
        </p:nvSpPr>
        <p:spPr>
          <a:xfrm>
            <a:off x="371622" y="6402288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2024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9510B-0941-4E82-B096-F7F806993F70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11/19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1281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1040088-3392-4E6E-B998-0361A7D8E3F7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AF8C9DC5-6EDD-45D1-86D8-452CA696CC3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E48C7E0B-2D3D-4E6E-B903-C5377220AB0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02114A-3BA0-4712-9D0F-DE590B9291B9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ko-KR" alt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중국 승강기 신규시장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2035255-FC25-4050-ACF0-F5D270C65D01}"/>
              </a:ext>
            </a:extLst>
          </p:cNvPr>
          <p:cNvSpPr/>
          <p:nvPr/>
        </p:nvSpPr>
        <p:spPr>
          <a:xfrm>
            <a:off x="407988" y="1052513"/>
            <a:ext cx="1134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구조적 침체에 처한 신규 빌딩 솔루션 시장</a:t>
            </a:r>
            <a:r>
              <a:rPr lang="en-US" altLang="ko-KR" dirty="0"/>
              <a:t>, </a:t>
            </a:r>
            <a:r>
              <a:rPr lang="ko-KR" altLang="en-US" dirty="0"/>
              <a:t>적응을 위한 목표 조치 마련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ED03AA6-C3E2-4A48-BDB1-046C64F4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2382062"/>
            <a:ext cx="5139716" cy="304402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3B3B7A-E9F9-41C7-AAC3-EB0C3E81A250}"/>
              </a:ext>
            </a:extLst>
          </p:cNvPr>
          <p:cNvSpPr/>
          <p:nvPr/>
        </p:nvSpPr>
        <p:spPr>
          <a:xfrm>
            <a:off x="5786021" y="2382063"/>
            <a:ext cx="5963067" cy="2999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b="1" dirty="0">
                <a:highlight>
                  <a:srgbClr val="00FFFF"/>
                </a:highlight>
              </a:rPr>
              <a:t>주거 부문에서의 선도적인 입지 유지</a:t>
            </a:r>
            <a:endParaRPr lang="en-US" altLang="ko-KR" sz="1600" b="1" dirty="0">
              <a:highlight>
                <a:srgbClr val="00FFFF"/>
              </a:highligh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b="1" dirty="0">
                <a:highlight>
                  <a:srgbClr val="00FFFF"/>
                </a:highlight>
              </a:rPr>
              <a:t>제품 원가 경쟁력 강화 집중</a:t>
            </a:r>
            <a:endParaRPr lang="en-US" altLang="ko-KR" sz="1600" b="1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- </a:t>
            </a:r>
            <a:r>
              <a:rPr lang="ko-KR" altLang="en-US" sz="1600" dirty="0"/>
              <a:t>제품 포트폴리오 간소화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- </a:t>
            </a:r>
            <a:r>
              <a:rPr lang="ko-KR" altLang="en-US" sz="1600" dirty="0"/>
              <a:t>공급망 효율성 향상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b="1" dirty="0">
                <a:highlight>
                  <a:srgbClr val="00FFFF"/>
                </a:highlight>
              </a:rPr>
              <a:t>최고의 라이프사이클 가치를 지닌 세그먼트 프로젝트 집중 </a:t>
            </a:r>
            <a:endParaRPr lang="en-US" altLang="ko-KR" sz="1600" b="1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– </a:t>
            </a:r>
            <a:r>
              <a:rPr lang="ko-KR" altLang="en-US" sz="1600" dirty="0"/>
              <a:t>예</a:t>
            </a:r>
            <a:r>
              <a:rPr lang="en-US" altLang="ko-KR" sz="1600" dirty="0"/>
              <a:t>: </a:t>
            </a:r>
            <a:r>
              <a:rPr lang="ko-KR" altLang="en-US" sz="1600" dirty="0"/>
              <a:t>메트로 지역의 전환율 및 고객 인지율 </a:t>
            </a:r>
            <a:r>
              <a:rPr lang="en-US" altLang="ko-KR" sz="1600" dirty="0"/>
              <a:t>~ </a:t>
            </a:r>
            <a:r>
              <a:rPr lang="ko-KR" altLang="en-US" sz="1600" dirty="0"/>
              <a:t>약 </a:t>
            </a:r>
            <a:r>
              <a:rPr lang="en-US" altLang="ko-KR" sz="1600" dirty="0"/>
              <a:t>98%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b="1" dirty="0">
                <a:highlight>
                  <a:srgbClr val="00FFFF"/>
                </a:highlight>
              </a:rPr>
              <a:t>현금 흐름 강화 </a:t>
            </a:r>
            <a:endParaRPr lang="en-US" altLang="ko-KR" sz="1600" b="1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– </a:t>
            </a:r>
            <a:r>
              <a:rPr lang="ko-KR" altLang="en-US" sz="1600" dirty="0"/>
              <a:t>예</a:t>
            </a:r>
            <a:r>
              <a:rPr lang="en-US" altLang="ko-KR" sz="1600" dirty="0"/>
              <a:t>: </a:t>
            </a:r>
            <a:r>
              <a:rPr lang="ko-KR" altLang="en-US" sz="1600" dirty="0"/>
              <a:t>최적화된 채널 전략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BFDE966-5C58-4C4F-AD42-36DCF74BC990}"/>
              </a:ext>
            </a:extLst>
          </p:cNvPr>
          <p:cNvSpPr/>
          <p:nvPr/>
        </p:nvSpPr>
        <p:spPr>
          <a:xfrm>
            <a:off x="344488" y="1701899"/>
            <a:ext cx="2703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 중국 승강기 신규시장규모</a:t>
            </a:r>
            <a:endParaRPr lang="ko-KR" alt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08991-4CBE-4910-88D6-721BF581943D}"/>
              </a:ext>
            </a:extLst>
          </p:cNvPr>
          <p:cNvSpPr txBox="1"/>
          <p:nvPr/>
        </p:nvSpPr>
        <p:spPr>
          <a:xfrm>
            <a:off x="616535" y="2072758"/>
            <a:ext cx="97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단위</a:t>
            </a:r>
            <a:r>
              <a:rPr lang="en-US" altLang="ko-KR" sz="1200" dirty="0"/>
              <a:t>:</a:t>
            </a:r>
            <a:r>
              <a:rPr lang="ko-KR" altLang="en-US" sz="1200" dirty="0"/>
              <a:t>천대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49393-61BE-4AB2-9CE0-06D79448819A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2024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D19852-770B-46CB-B376-9530EBCF1FFC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12/19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8070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206E813-06C7-4805-A59F-93A4E6D1CCE0}"/>
              </a:ext>
            </a:extLst>
          </p:cNvPr>
          <p:cNvSpPr/>
          <p:nvPr/>
        </p:nvSpPr>
        <p:spPr>
          <a:xfrm>
            <a:off x="584200" y="3649656"/>
            <a:ext cx="313690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D9F126A-D607-4792-8BD9-145F35EEBEF3}"/>
              </a:ext>
            </a:extLst>
          </p:cNvPr>
          <p:cNvSpPr/>
          <p:nvPr/>
        </p:nvSpPr>
        <p:spPr>
          <a:xfrm>
            <a:off x="584200" y="2542047"/>
            <a:ext cx="3263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dirty="0"/>
              <a:t>37</a:t>
            </a:r>
            <a:r>
              <a:rPr lang="ko-KR" altLang="en-US" dirty="0"/>
              <a:t>개국 구성의 통합 시장</a:t>
            </a:r>
            <a:endParaRPr lang="en-US" altLang="ko-KR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dirty="0"/>
              <a:t>성숙한 시장 </a:t>
            </a:r>
            <a:endParaRPr lang="en-US" altLang="ko-KR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승강기 노후화로 인한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 </a:t>
            </a:r>
            <a:r>
              <a:rPr lang="ko-KR" altLang="en-US" dirty="0">
                <a:solidFill>
                  <a:srgbClr val="FF0000"/>
                </a:solidFill>
              </a:rPr>
              <a:t>높은 현대화 시장 수요 보유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dirty="0"/>
              <a:t>역내 단일 규격 적용</a:t>
            </a:r>
            <a:endParaRPr lang="en-US" altLang="ko-KR" dirty="0"/>
          </a:p>
          <a:p>
            <a:r>
              <a:rPr lang="en-US" altLang="ko-KR" dirty="0"/>
              <a:t>  - EN81, 115</a:t>
            </a:r>
            <a:r>
              <a:rPr lang="ko-KR" altLang="en-US" dirty="0"/>
              <a:t> 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B3A488B-7215-4A66-86E4-BC1E1DDCB85C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2E1DF1F-5794-4283-9937-EC4CCE3A72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A18CC354-2D80-4A10-961A-D88B79771A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57A412-B203-4ACF-B23D-6926A5DAABF1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ko-KR" alt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유럽 승강기 시장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3C34812-6FB6-46DB-85E3-5ADB8F64C5BC}"/>
              </a:ext>
            </a:extLst>
          </p:cNvPr>
          <p:cNvSpPr/>
          <p:nvPr/>
        </p:nvSpPr>
        <p:spPr>
          <a:xfrm>
            <a:off x="407988" y="1820863"/>
            <a:ext cx="3440112" cy="460368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유럽 승강기 시장 특성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D79D8AE-ACBB-4639-AB93-943741A00B1E}"/>
              </a:ext>
            </a:extLst>
          </p:cNvPr>
          <p:cNvSpPr/>
          <p:nvPr/>
        </p:nvSpPr>
        <p:spPr>
          <a:xfrm>
            <a:off x="407988" y="2281231"/>
            <a:ext cx="3440112" cy="309721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C04BDFF-B43F-475A-AC64-C8FC27156F64}"/>
              </a:ext>
            </a:extLst>
          </p:cNvPr>
          <p:cNvSpPr/>
          <p:nvPr/>
        </p:nvSpPr>
        <p:spPr>
          <a:xfrm>
            <a:off x="4570412" y="2281231"/>
            <a:ext cx="3440112" cy="3097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D9DBDE7-DCC2-4EA6-9577-DD30737C0759}"/>
              </a:ext>
            </a:extLst>
          </p:cNvPr>
          <p:cNvSpPr/>
          <p:nvPr/>
        </p:nvSpPr>
        <p:spPr>
          <a:xfrm flipV="1">
            <a:off x="4024312" y="3687763"/>
            <a:ext cx="369888" cy="60959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0D84D2F-C08F-415E-BAF1-C26B100ECBB7}"/>
              </a:ext>
            </a:extLst>
          </p:cNvPr>
          <p:cNvSpPr/>
          <p:nvPr/>
        </p:nvSpPr>
        <p:spPr>
          <a:xfrm>
            <a:off x="4570412" y="2928931"/>
            <a:ext cx="2795588" cy="2449513"/>
          </a:xfrm>
          <a:prstGeom prst="rect">
            <a:avLst/>
          </a:prstGeom>
          <a:solidFill>
            <a:srgbClr val="FFCC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FF2AE-A377-48EC-8BF3-2E18C0B43AEA}"/>
              </a:ext>
            </a:extLst>
          </p:cNvPr>
          <p:cNvSpPr txBox="1"/>
          <p:nvPr/>
        </p:nvSpPr>
        <p:spPr>
          <a:xfrm>
            <a:off x="6096000" y="3033712"/>
            <a:ext cx="117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15</a:t>
            </a:r>
            <a:r>
              <a:rPr lang="ko-KR" altLang="en-US" sz="1400" dirty="0"/>
              <a:t>년 이상 </a:t>
            </a:r>
            <a:endParaRPr lang="en-US" altLang="ko-KR" sz="1400" dirty="0"/>
          </a:p>
          <a:p>
            <a:pPr algn="r"/>
            <a:r>
              <a:rPr lang="en-US" altLang="ko-KR" sz="1400" dirty="0"/>
              <a:t>~ 5</a:t>
            </a:r>
            <a:r>
              <a:rPr lang="ko-KR" altLang="en-US" sz="1400" dirty="0"/>
              <a:t>백만대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7EF6EF-CD4D-4606-8F4F-5D4CA0DA68AD}"/>
              </a:ext>
            </a:extLst>
          </p:cNvPr>
          <p:cNvSpPr txBox="1"/>
          <p:nvPr/>
        </p:nvSpPr>
        <p:spPr>
          <a:xfrm>
            <a:off x="6764336" y="2370786"/>
            <a:ext cx="116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/>
              <a:t>전체 댓수</a:t>
            </a:r>
            <a:endParaRPr lang="en-US" altLang="ko-KR" sz="1400" dirty="0"/>
          </a:p>
          <a:p>
            <a:pPr algn="r"/>
            <a:r>
              <a:rPr lang="en-US" altLang="ko-KR" sz="1400" dirty="0"/>
              <a:t>~ 6.5</a:t>
            </a:r>
            <a:r>
              <a:rPr lang="ko-KR" altLang="en-US" sz="1400" dirty="0"/>
              <a:t>백만대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7661745-A16E-4869-A3C7-B6E8BB8A0678}"/>
              </a:ext>
            </a:extLst>
          </p:cNvPr>
          <p:cNvSpPr/>
          <p:nvPr/>
        </p:nvSpPr>
        <p:spPr>
          <a:xfrm>
            <a:off x="4570412" y="1820863"/>
            <a:ext cx="7178676" cy="46036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현대화를 통한 시장성장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D3F4D20-96FD-4676-B1D3-A226EC680D77}"/>
              </a:ext>
            </a:extLst>
          </p:cNvPr>
          <p:cNvSpPr/>
          <p:nvPr/>
        </p:nvSpPr>
        <p:spPr>
          <a:xfrm>
            <a:off x="8117680" y="2499175"/>
            <a:ext cx="356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매우 오래된 설치 승강기의 누적</a:t>
            </a:r>
            <a:r>
              <a:rPr lang="en-US" altLang="ko-KR" sz="1400" dirty="0"/>
              <a:t> </a:t>
            </a:r>
            <a:r>
              <a:rPr lang="ko-KR" altLang="en-US" sz="1400" dirty="0"/>
              <a:t>및</a:t>
            </a:r>
            <a:endParaRPr lang="en-US" altLang="ko-KR" sz="1400" dirty="0"/>
          </a:p>
          <a:p>
            <a:r>
              <a:rPr lang="en-US" altLang="ko-KR" sz="1400" dirty="0"/>
              <a:t>     </a:t>
            </a:r>
            <a:r>
              <a:rPr lang="ko-KR" altLang="en-US" sz="1400" dirty="0"/>
              <a:t>현대화 부재</a:t>
            </a:r>
            <a:endParaRPr lang="en-US" altLang="ko-KR" sz="1400" dirty="0"/>
          </a:p>
          <a:p>
            <a:r>
              <a:rPr lang="en-US" altLang="ko-KR" sz="1400" dirty="0"/>
              <a:t>    - </a:t>
            </a:r>
            <a:r>
              <a:rPr lang="ko-KR" altLang="en-US" sz="1400" dirty="0"/>
              <a:t>이탈리아의 경우 </a:t>
            </a:r>
            <a:r>
              <a:rPr lang="en-US" altLang="ko-KR" sz="1400" dirty="0"/>
              <a:t>40% </a:t>
            </a:r>
            <a:r>
              <a:rPr lang="ko-KR" altLang="en-US" sz="1400" dirty="0"/>
              <a:t>이상이 </a:t>
            </a:r>
            <a:r>
              <a:rPr lang="en-US" altLang="ko-KR" sz="1400" dirty="0"/>
              <a:t>30</a:t>
            </a:r>
            <a:r>
              <a:rPr lang="ko-KR" altLang="en-US" sz="1400" dirty="0"/>
              <a:t>년 </a:t>
            </a:r>
            <a:endParaRPr lang="en-US" altLang="ko-KR" sz="1400" dirty="0"/>
          </a:p>
          <a:p>
            <a:r>
              <a:rPr lang="en-US" altLang="ko-KR" sz="1400" dirty="0"/>
              <a:t>       </a:t>
            </a:r>
            <a:r>
              <a:rPr lang="ko-KR" altLang="en-US" sz="1400" dirty="0"/>
              <a:t>이상 경과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29DCDCD-F638-4C7B-966F-2702B2EF5E2C}"/>
              </a:ext>
            </a:extLst>
          </p:cNvPr>
          <p:cNvSpPr/>
          <p:nvPr/>
        </p:nvSpPr>
        <p:spPr>
          <a:xfrm>
            <a:off x="8117680" y="3576630"/>
            <a:ext cx="35972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강력한 지속가능성 어젠다</a:t>
            </a:r>
            <a:endParaRPr lang="en-US" altLang="ko-KR" sz="1400" dirty="0"/>
          </a:p>
          <a:p>
            <a:r>
              <a:rPr lang="en-US" altLang="ko-KR" sz="1400" dirty="0"/>
              <a:t>    - EU</a:t>
            </a:r>
            <a:r>
              <a:rPr lang="ko-KR" altLang="en-US" sz="1400" dirty="0"/>
              <a:t>는 </a:t>
            </a:r>
            <a:r>
              <a:rPr lang="en-US" altLang="ko-KR" sz="1400" dirty="0"/>
              <a:t>2030</a:t>
            </a:r>
            <a:r>
              <a:rPr lang="ko-KR" altLang="en-US" sz="1400" dirty="0"/>
              <a:t>년까지 온실가스 배출량 </a:t>
            </a:r>
            <a:endParaRPr lang="en-US" altLang="ko-KR" sz="1400" dirty="0"/>
          </a:p>
          <a:p>
            <a:r>
              <a:rPr lang="en-US" altLang="ko-KR" sz="1400" dirty="0"/>
              <a:t>      55% </a:t>
            </a:r>
            <a:r>
              <a:rPr lang="ko-KR" altLang="en-US" sz="1400" dirty="0"/>
              <a:t>감축</a:t>
            </a:r>
            <a:r>
              <a:rPr lang="en-US" altLang="ko-KR" sz="1400" dirty="0"/>
              <a:t>, 2050</a:t>
            </a:r>
            <a:r>
              <a:rPr lang="ko-KR" altLang="en-US" sz="1400" dirty="0"/>
              <a:t>년까지 기후중립 목표</a:t>
            </a:r>
            <a:endParaRPr lang="en-US" altLang="ko-KR" sz="1400" dirty="0"/>
          </a:p>
          <a:p>
            <a:r>
              <a:rPr lang="en-US" altLang="ko-KR" sz="1400" dirty="0"/>
              <a:t>    - 112</a:t>
            </a:r>
            <a:r>
              <a:rPr lang="ko-KR" altLang="en-US" sz="1400" dirty="0"/>
              <a:t>개 도시가 </a:t>
            </a:r>
            <a:r>
              <a:rPr lang="en-US" altLang="ko-KR" sz="1400" dirty="0"/>
              <a:t>2030</a:t>
            </a:r>
            <a:r>
              <a:rPr lang="ko-KR" altLang="en-US" sz="1400" dirty="0"/>
              <a:t>년까지 탄소 중립 </a:t>
            </a:r>
            <a:endParaRPr lang="en-US" altLang="ko-KR" sz="1400" dirty="0"/>
          </a:p>
          <a:p>
            <a:r>
              <a:rPr lang="en-US" altLang="ko-KR" sz="1400" dirty="0"/>
              <a:t>      </a:t>
            </a:r>
            <a:r>
              <a:rPr lang="ko-KR" altLang="en-US" sz="1400" dirty="0"/>
              <a:t>약속</a:t>
            </a:r>
            <a:endParaRPr lang="en-US" altLang="ko-KR" sz="1400" dirty="0"/>
          </a:p>
          <a:p>
            <a:r>
              <a:rPr lang="en-US" altLang="ko-KR" sz="1400" dirty="0"/>
              <a:t>    - </a:t>
            </a:r>
            <a:r>
              <a:rPr lang="ko-KR" altLang="en-US" sz="1400" dirty="0"/>
              <a:t>유럽 건물의 약 </a:t>
            </a:r>
            <a:r>
              <a:rPr lang="en-US" altLang="ko-KR" sz="1400" dirty="0"/>
              <a:t>10~20%</a:t>
            </a:r>
            <a:r>
              <a:rPr lang="ko-KR" altLang="en-US" sz="1400" dirty="0"/>
              <a:t> 친환경 건물 </a:t>
            </a:r>
            <a:endParaRPr lang="en-US" altLang="ko-KR" sz="1400" dirty="0"/>
          </a:p>
          <a:p>
            <a:r>
              <a:rPr lang="en-US" altLang="ko-KR" sz="1400" dirty="0"/>
              <a:t>      </a:t>
            </a:r>
            <a:r>
              <a:rPr lang="ko-KR" altLang="en-US" sz="1400" dirty="0"/>
              <a:t>인증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8B87DCB-573A-4054-AA49-29CBB13C8E29}"/>
              </a:ext>
            </a:extLst>
          </p:cNvPr>
          <p:cNvSpPr/>
          <p:nvPr/>
        </p:nvSpPr>
        <p:spPr>
          <a:xfrm>
            <a:off x="4570412" y="2281230"/>
            <a:ext cx="7178676" cy="309721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FDD6C47-A441-429F-8C5A-D98804158501}"/>
              </a:ext>
            </a:extLst>
          </p:cNvPr>
          <p:cNvSpPr/>
          <p:nvPr/>
        </p:nvSpPr>
        <p:spPr>
          <a:xfrm>
            <a:off x="407988" y="1084866"/>
            <a:ext cx="571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현대화</a:t>
            </a:r>
            <a:r>
              <a:rPr lang="en-US" altLang="ko-KR" dirty="0"/>
              <a:t>(Modernization)</a:t>
            </a:r>
            <a:r>
              <a:rPr lang="ko-KR" altLang="en-US" dirty="0"/>
              <a:t>을 통한 승강기 시장 성장 예상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C4542-0AE5-4950-A46A-A8B37FCDB7FE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2024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C8B13A-28D8-4E7B-AE1C-01BDD0531F2F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13/19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0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B3A488B-7215-4A66-86E4-BC1E1DDCB85C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2E1DF1F-5794-4283-9937-EC4CCE3A72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A18CC354-2D80-4A10-961A-D88B79771A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57A412-B203-4ACF-B23D-6926A5DAABF1}"/>
              </a:ext>
            </a:extLst>
          </p:cNvPr>
          <p:cNvSpPr txBox="1"/>
          <p:nvPr/>
        </p:nvSpPr>
        <p:spPr>
          <a:xfrm>
            <a:off x="-2" y="266998"/>
            <a:ext cx="8764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ko-KR" altLang="en-US" sz="2400" dirty="0"/>
              <a:t>아시아</a:t>
            </a:r>
            <a:r>
              <a:rPr lang="en-US" altLang="ko-KR" sz="2400" dirty="0"/>
              <a:t>-</a:t>
            </a:r>
            <a:r>
              <a:rPr lang="ko-KR" altLang="en-US" sz="2400" dirty="0"/>
              <a:t>태평양</a:t>
            </a:r>
            <a:r>
              <a:rPr lang="ko-KR" altLang="en-US" sz="2400" dirty="0">
                <a:latin typeface="맑은 고딕" panose="020B0503020000020004" pitchFamily="50" charset="-127"/>
              </a:rPr>
              <a:t>〮중동〮아프리카 </a:t>
            </a:r>
            <a:r>
              <a:rPr lang="ko-KR" altLang="en-US" sz="2400" dirty="0"/>
              <a:t>승강기 시장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73978B6-7B0D-4A60-9B1B-AF5551B94685}"/>
              </a:ext>
            </a:extLst>
          </p:cNvPr>
          <p:cNvSpPr/>
          <p:nvPr/>
        </p:nvSpPr>
        <p:spPr>
          <a:xfrm>
            <a:off x="537350" y="2514943"/>
            <a:ext cx="322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dirty="0"/>
              <a:t>선진 국가와 개발도상국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 혼합된 다양한 지역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도시화율 증가 지역 → 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신규 빌딩 솔루션 중심의 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승강기 사업전개지역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F42F803-7BCE-462C-9F87-A32747E7CB87}"/>
              </a:ext>
            </a:extLst>
          </p:cNvPr>
          <p:cNvSpPr/>
          <p:nvPr/>
        </p:nvSpPr>
        <p:spPr>
          <a:xfrm>
            <a:off x="424638" y="1730585"/>
            <a:ext cx="3440112" cy="460368"/>
          </a:xfrm>
          <a:prstGeom prst="rect">
            <a:avLst/>
          </a:prstGeom>
          <a:solidFill>
            <a:srgbClr val="7694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아태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〮중〮아 </a:t>
            </a:r>
            <a:r>
              <a:rPr lang="ko-KR" altLang="en-US" dirty="0">
                <a:solidFill>
                  <a:schemeClr val="bg1"/>
                </a:solidFill>
              </a:rPr>
              <a:t>승강기 시장 특성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2E41C56-3871-4A6A-8780-0B3F5A56031C}"/>
              </a:ext>
            </a:extLst>
          </p:cNvPr>
          <p:cNvSpPr/>
          <p:nvPr/>
        </p:nvSpPr>
        <p:spPr>
          <a:xfrm>
            <a:off x="424638" y="2190953"/>
            <a:ext cx="3440112" cy="3097213"/>
          </a:xfrm>
          <a:prstGeom prst="rect">
            <a:avLst/>
          </a:prstGeom>
          <a:noFill/>
          <a:ln>
            <a:solidFill>
              <a:srgbClr val="769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C4744D-280E-40CE-86E0-E067D960084F}"/>
              </a:ext>
            </a:extLst>
          </p:cNvPr>
          <p:cNvSpPr/>
          <p:nvPr/>
        </p:nvSpPr>
        <p:spPr>
          <a:xfrm>
            <a:off x="407988" y="1105287"/>
            <a:ext cx="1134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성숙 국가와 개발도상국이 혼합된 다양한 지역</a:t>
            </a:r>
            <a:r>
              <a:rPr lang="en-US" altLang="ko-KR" dirty="0"/>
              <a:t>, </a:t>
            </a:r>
            <a:r>
              <a:rPr lang="ko-KR" altLang="en-US" dirty="0"/>
              <a:t>도시화율은 </a:t>
            </a:r>
            <a:r>
              <a:rPr lang="en-US" altLang="ko-KR" dirty="0"/>
              <a:t>30% </a:t>
            </a:r>
            <a:r>
              <a:rPr lang="ko-KR" altLang="en-US" dirty="0"/>
              <a:t>미만에서 </a:t>
            </a:r>
            <a:r>
              <a:rPr lang="en-US" altLang="ko-KR" dirty="0"/>
              <a:t>100%</a:t>
            </a:r>
            <a:r>
              <a:rPr lang="ko-KR" altLang="en-US" dirty="0"/>
              <a:t>에 가까움</a:t>
            </a:r>
          </a:p>
        </p:txBody>
      </p:sp>
      <p:pic>
        <p:nvPicPr>
          <p:cNvPr id="25" name="object 12">
            <a:extLst>
              <a:ext uri="{FF2B5EF4-FFF2-40B4-BE49-F238E27FC236}">
                <a16:creationId xmlns:a16="http://schemas.microsoft.com/office/drawing/2014/main" id="{B2DB7700-E399-4E5C-822B-110BA17C8EAF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1139" t="35902" r="3083" b="5835"/>
          <a:stretch/>
        </p:blipFill>
        <p:spPr>
          <a:xfrm>
            <a:off x="4816456" y="1730585"/>
            <a:ext cx="5511800" cy="35575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ACDA6C4-35A5-4C1D-958F-0BD4C78F7A16}"/>
              </a:ext>
            </a:extLst>
          </p:cNvPr>
          <p:cNvSpPr txBox="1"/>
          <p:nvPr/>
        </p:nvSpPr>
        <p:spPr>
          <a:xfrm>
            <a:off x="7242950" y="1991723"/>
            <a:ext cx="1092994" cy="523220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인도</a:t>
            </a:r>
            <a:endParaRPr lang="en-US" altLang="ko-KR" sz="1400" b="1" dirty="0"/>
          </a:p>
          <a:p>
            <a:pPr algn="ctr"/>
            <a:r>
              <a:rPr lang="en-US" altLang="ko-KR" sz="1400" dirty="0"/>
              <a:t>~37%</a:t>
            </a:r>
            <a:endParaRPr lang="ko-KR" alt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E535BB-8565-443F-81EC-CA4C680715F6}"/>
              </a:ext>
            </a:extLst>
          </p:cNvPr>
          <p:cNvSpPr txBox="1"/>
          <p:nvPr/>
        </p:nvSpPr>
        <p:spPr>
          <a:xfrm>
            <a:off x="5401450" y="2653442"/>
            <a:ext cx="1841500" cy="954107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중동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튀르키예 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및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아프리카</a:t>
            </a:r>
            <a:endParaRPr lang="en-US" altLang="ko-KR" sz="1400" b="1" dirty="0"/>
          </a:p>
          <a:p>
            <a:pPr algn="ctr"/>
            <a:r>
              <a:rPr lang="ko-KR" altLang="en-US" sz="1400" dirty="0"/>
              <a:t>아프리카 </a:t>
            </a:r>
            <a:r>
              <a:rPr lang="en-US" altLang="ko-KR" sz="1400" dirty="0"/>
              <a:t>~27%</a:t>
            </a:r>
            <a:r>
              <a:rPr lang="ko-KR" altLang="en-US" sz="1400" dirty="0"/>
              <a:t>부터</a:t>
            </a:r>
            <a:endParaRPr lang="en-US" altLang="ko-KR" sz="1400" dirty="0"/>
          </a:p>
          <a:p>
            <a:pPr algn="ctr"/>
            <a:r>
              <a:rPr lang="en-US" altLang="ko-KR" sz="1400" dirty="0"/>
              <a:t>UAE 88%</a:t>
            </a:r>
            <a:r>
              <a:rPr lang="ko-KR" altLang="en-US" sz="1400" dirty="0"/>
              <a:t>까지 다양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019715-7808-4680-8E45-64636D07B28C}"/>
              </a:ext>
            </a:extLst>
          </p:cNvPr>
          <p:cNvSpPr txBox="1"/>
          <p:nvPr/>
        </p:nvSpPr>
        <p:spPr>
          <a:xfrm>
            <a:off x="8056137" y="2793558"/>
            <a:ext cx="2209026" cy="738664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동남아시아</a:t>
            </a:r>
            <a:endParaRPr lang="en-US" altLang="ko-KR" sz="1400" b="1" dirty="0"/>
          </a:p>
          <a:p>
            <a:pPr algn="ctr"/>
            <a:r>
              <a:rPr lang="ko-KR" altLang="en-US" sz="1400" dirty="0"/>
              <a:t>베트남 </a:t>
            </a:r>
            <a:r>
              <a:rPr lang="en-US" altLang="ko-KR" sz="1400" dirty="0"/>
              <a:t>~40%</a:t>
            </a:r>
            <a:r>
              <a:rPr lang="ko-KR" altLang="en-US" sz="1400" dirty="0"/>
              <a:t>부터      </a:t>
            </a:r>
            <a:endParaRPr lang="en-US" altLang="ko-KR" sz="1400" dirty="0"/>
          </a:p>
          <a:p>
            <a:pPr algn="ctr"/>
            <a:r>
              <a:rPr lang="ko-KR" altLang="en-US" sz="1400" dirty="0"/>
              <a:t>싱가포르 </a:t>
            </a:r>
            <a:r>
              <a:rPr lang="en-US" altLang="ko-KR" sz="1400" dirty="0"/>
              <a:t>100%</a:t>
            </a:r>
            <a:r>
              <a:rPr lang="ko-KR" altLang="en-US" sz="1400" dirty="0"/>
              <a:t>까지 진행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CBF717-B5A2-4A72-BCA2-4E748D1AA4EC}"/>
              </a:ext>
            </a:extLst>
          </p:cNvPr>
          <p:cNvSpPr txBox="1"/>
          <p:nvPr/>
        </p:nvSpPr>
        <p:spPr>
          <a:xfrm>
            <a:off x="9223743" y="4046415"/>
            <a:ext cx="2209026" cy="523220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호주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〮뉴질랜드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dirty="0"/>
              <a:t>~87%</a:t>
            </a:r>
            <a:r>
              <a:rPr lang="ko-KR" altLang="en-US" sz="1400" dirty="0"/>
              <a:t>의 높은 도시화율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FA6700-4B49-4617-9077-93F9EA7989A7}"/>
              </a:ext>
            </a:extLst>
          </p:cNvPr>
          <p:cNvSpPr txBox="1"/>
          <p:nvPr/>
        </p:nvSpPr>
        <p:spPr>
          <a:xfrm>
            <a:off x="4623594" y="1730585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지역별 도시화율</a:t>
            </a:r>
          </a:p>
        </p:txBody>
      </p:sp>
      <p:sp>
        <p:nvSpPr>
          <p:cNvPr id="37" name="화살표: 오각형 36">
            <a:extLst>
              <a:ext uri="{FF2B5EF4-FFF2-40B4-BE49-F238E27FC236}">
                <a16:creationId xmlns:a16="http://schemas.microsoft.com/office/drawing/2014/main" id="{2723EF03-1313-437D-8ADE-2125AADE7BFF}"/>
              </a:ext>
            </a:extLst>
          </p:cNvPr>
          <p:cNvSpPr/>
          <p:nvPr/>
        </p:nvSpPr>
        <p:spPr>
          <a:xfrm>
            <a:off x="4623594" y="1730585"/>
            <a:ext cx="2044700" cy="33690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E9B4F2E-F7F8-4584-9886-99D15CFBEEB7}"/>
              </a:ext>
            </a:extLst>
          </p:cNvPr>
          <p:cNvSpPr/>
          <p:nvPr/>
        </p:nvSpPr>
        <p:spPr>
          <a:xfrm>
            <a:off x="1739900" y="5664636"/>
            <a:ext cx="2289950" cy="50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00CC"/>
                </a:solidFill>
              </a:rPr>
              <a:t>신규시장 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1AFFA24-9CBA-44D3-BC01-D4B1C0489A54}"/>
              </a:ext>
            </a:extLst>
          </p:cNvPr>
          <p:cNvSpPr/>
          <p:nvPr/>
        </p:nvSpPr>
        <p:spPr>
          <a:xfrm>
            <a:off x="4734719" y="5664636"/>
            <a:ext cx="2289950" cy="50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00CC"/>
                </a:solidFill>
              </a:rPr>
              <a:t>스마트신도시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F0441FC-ECBD-4FE8-8B30-A53AA623D8AD}"/>
              </a:ext>
            </a:extLst>
          </p:cNvPr>
          <p:cNvSpPr/>
          <p:nvPr/>
        </p:nvSpPr>
        <p:spPr>
          <a:xfrm>
            <a:off x="7729538" y="5664636"/>
            <a:ext cx="2289950" cy="50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00CC"/>
                </a:solidFill>
              </a:rPr>
              <a:t>리모델링</a:t>
            </a:r>
            <a:r>
              <a:rPr lang="en-US" altLang="ko-KR" b="1" dirty="0">
                <a:solidFill>
                  <a:srgbClr val="0000CC"/>
                </a:solidFill>
              </a:rPr>
              <a:t>(</a:t>
            </a:r>
            <a:r>
              <a:rPr lang="ko-KR" altLang="en-US" b="1" dirty="0">
                <a:solidFill>
                  <a:srgbClr val="0000CC"/>
                </a:solidFill>
              </a:rPr>
              <a:t>성숙시장</a:t>
            </a:r>
            <a:r>
              <a:rPr lang="en-US" altLang="ko-KR" b="1" dirty="0">
                <a:solidFill>
                  <a:srgbClr val="0000CC"/>
                </a:solidFill>
              </a:rPr>
              <a:t>)</a:t>
            </a:r>
            <a:r>
              <a:rPr lang="ko-KR" altLang="en-US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67941D-A002-424E-AA2B-0E7E3BC00192}"/>
              </a:ext>
            </a:extLst>
          </p:cNvPr>
          <p:cNvSpPr txBox="1"/>
          <p:nvPr/>
        </p:nvSpPr>
        <p:spPr>
          <a:xfrm>
            <a:off x="4029850" y="5626248"/>
            <a:ext cx="7072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C00000"/>
                </a:solidFill>
              </a:rPr>
              <a:t>+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3BDB4D-E407-4DFE-9AAB-3E2000B81C1F}"/>
              </a:ext>
            </a:extLst>
          </p:cNvPr>
          <p:cNvSpPr txBox="1"/>
          <p:nvPr/>
        </p:nvSpPr>
        <p:spPr>
          <a:xfrm>
            <a:off x="7024668" y="5626248"/>
            <a:ext cx="7048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C00000"/>
                </a:solidFill>
              </a:rPr>
              <a:t>+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2A7C50-0DC5-4262-8534-75034C31E646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2024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FE5419-9532-40E1-9B2C-C48427EDB6A3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14/19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1405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B3A488B-7215-4A66-86E4-BC1E1DDCB85C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2E1DF1F-5794-4283-9937-EC4CCE3A72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A18CC354-2D80-4A10-961A-D88B79771A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57A412-B203-4ACF-B23D-6926A5DAABF1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/>
              <a:t>   미주지역 승강기 시장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1F108E-9E91-4E13-8C1A-A8DA5533BF2E}"/>
              </a:ext>
            </a:extLst>
          </p:cNvPr>
          <p:cNvSpPr txBox="1"/>
          <p:nvPr/>
        </p:nvSpPr>
        <p:spPr>
          <a:xfrm>
            <a:off x="407988" y="1321911"/>
            <a:ext cx="7870822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/>
              <a:t>신규설치시장규모는 전세계의 약 </a:t>
            </a:r>
            <a:r>
              <a:rPr lang="en-US" altLang="ko-KR" sz="1600" dirty="0"/>
              <a:t>4%, </a:t>
            </a:r>
            <a:r>
              <a:rPr lang="ko-KR" altLang="en-US" sz="1600" dirty="0"/>
              <a:t>유지보수시장의 경우는 전세계 </a:t>
            </a:r>
            <a:r>
              <a:rPr lang="en-US" altLang="ko-KR" sz="1600" dirty="0"/>
              <a:t>5%</a:t>
            </a:r>
            <a:r>
              <a:rPr lang="ko-KR" altLang="en-US" sz="1600" dirty="0"/>
              <a:t> 정도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/>
              <a:t>신규 설치에 의한 북미 엘리베이터 및 에스컬레이터 시장 규모는 </a:t>
            </a:r>
            <a:r>
              <a:rPr lang="en-US" altLang="ko-KR" sz="1600" dirty="0"/>
              <a:t>2024</a:t>
            </a:r>
            <a:r>
              <a:rPr lang="ko-KR" altLang="en-US" sz="1600" dirty="0"/>
              <a:t>년에 </a:t>
            </a:r>
            <a:r>
              <a:rPr lang="en-US" altLang="ko-KR" sz="1600" dirty="0"/>
              <a:t>4</a:t>
            </a:r>
            <a:r>
              <a:rPr lang="ko-KR" altLang="en-US" sz="1600" dirty="0"/>
              <a:t>만대수준</a:t>
            </a:r>
            <a:r>
              <a:rPr lang="en-US" altLang="ko-KR" sz="1600" dirty="0"/>
              <a:t>, </a:t>
            </a:r>
            <a:r>
              <a:rPr lang="ko-KR" altLang="en-US" sz="1600" dirty="0"/>
              <a:t>이는 </a:t>
            </a:r>
            <a:r>
              <a:rPr lang="en-US" altLang="ko-KR" sz="1600" dirty="0"/>
              <a:t>2029</a:t>
            </a:r>
            <a:r>
              <a:rPr lang="ko-KR" altLang="en-US" sz="1600" dirty="0"/>
              <a:t>년까지 </a:t>
            </a:r>
            <a:r>
              <a:rPr lang="en-US" altLang="ko-KR" sz="1600" dirty="0"/>
              <a:t>4.6</a:t>
            </a:r>
            <a:r>
              <a:rPr lang="ko-KR" altLang="en-US" sz="1600" dirty="0"/>
              <a:t>만 대에 이를 것으로 예상되며 예측 기간 동안 </a:t>
            </a:r>
            <a:r>
              <a:rPr lang="en-US" altLang="ko-KR" sz="1600" dirty="0"/>
              <a:t>2.84%</a:t>
            </a:r>
            <a:r>
              <a:rPr lang="ko-KR" altLang="en-US" sz="1600" dirty="0"/>
              <a:t>의 </a:t>
            </a:r>
            <a:r>
              <a:rPr lang="en-US" altLang="ko-KR" sz="1600" dirty="0"/>
              <a:t>CAGR</a:t>
            </a:r>
            <a:r>
              <a:rPr lang="ko-KR" altLang="en-US" sz="1600" dirty="0"/>
              <a:t>로 성장 예상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05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/>
              <a:t>건물내 사이버 보안 채택과 같은 기술 혁신 및 안전 측면에서 스마트 엘리베이터 시스템에 대한 수요촉진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- </a:t>
            </a:r>
            <a:r>
              <a:rPr lang="ko-KR" altLang="en-US" sz="1600" dirty="0"/>
              <a:t>지역내 엘리베이터 및 에스컬레이터의 디지털화 및 지능적인 시스템 증가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dirty="0"/>
              <a:t>대도시로 이주 인구급증에 따라 주택 수요에 영향을 미치고 있으며</a:t>
            </a:r>
            <a:r>
              <a:rPr lang="en-US" altLang="ko-KR" sz="1600" dirty="0"/>
              <a:t>. </a:t>
            </a:r>
            <a:r>
              <a:rPr lang="ko-KR" altLang="en-US" sz="1600" dirty="0"/>
              <a:t>도시화의 요인으로 다양한 주거 개발이 수요를 주도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세계초고층건물학회</a:t>
            </a:r>
            <a:r>
              <a:rPr lang="en-US" altLang="ko-KR" sz="1600" dirty="0"/>
              <a:t>(</a:t>
            </a:r>
            <a:r>
              <a:rPr lang="en-US" altLang="ko-KR" sz="1600" b="1" dirty="0"/>
              <a:t>CTBUH</a:t>
            </a:r>
            <a:r>
              <a:rPr lang="en-US" altLang="ko-KR" sz="1600" dirty="0"/>
              <a:t>:Council on Tall Buildings and Urban Habitat)</a:t>
            </a:r>
            <a:r>
              <a:rPr lang="ko-KR" altLang="en-US" sz="1600" dirty="0"/>
              <a:t>에 </a:t>
            </a:r>
            <a:endParaRPr lang="en-US" altLang="ko-KR" sz="1600" dirty="0"/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따르면 미국은 건물높이 </a:t>
            </a:r>
            <a:r>
              <a:rPr lang="en-US" altLang="ko-KR" sz="1600" dirty="0"/>
              <a:t>150m+ </a:t>
            </a:r>
            <a:r>
              <a:rPr lang="ko-KR" altLang="en-US" sz="1600" dirty="0"/>
              <a:t>이상인 건물이 </a:t>
            </a:r>
            <a:r>
              <a:rPr lang="en-US" altLang="ko-KR" sz="1600" dirty="0"/>
              <a:t>1,091</a:t>
            </a:r>
            <a:r>
              <a:rPr lang="ko-KR" altLang="en-US" sz="1600" dirty="0"/>
              <a:t>개로 </a:t>
            </a:r>
            <a:r>
              <a:rPr lang="en-US" altLang="ko-KR" sz="1600" dirty="0"/>
              <a:t>2</a:t>
            </a:r>
            <a:r>
              <a:rPr lang="ko-KR" altLang="en-US" sz="1600" dirty="0"/>
              <a:t>위를 차지할</a:t>
            </a:r>
            <a:r>
              <a:rPr lang="en-US" altLang="ko-KR" sz="1600" dirty="0"/>
              <a:t> </a:t>
            </a:r>
            <a:r>
              <a:rPr lang="ko-KR" altLang="en-US" sz="1600" dirty="0"/>
              <a:t>정도로 </a:t>
            </a:r>
            <a:endParaRPr lang="en-US" altLang="ko-KR" sz="1600" dirty="0"/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고층 건물에 대한 수요가 높음</a:t>
            </a:r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B5C57F-08C1-4B53-926A-21CCC185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34" y="1321911"/>
            <a:ext cx="3389777" cy="33897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FB29424-F54C-471A-9F4A-617DFB175CD4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15/19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1322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35CC7C4-67EC-456A-8252-58EB596EDD71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804669F-2706-4D12-9B66-D613B098F4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E9767E96-337F-4C1D-8A7E-C13A580B08F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10DD21-47A9-4AEE-B9FD-D2963CDDE924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/>
              <a:t>   스마트 승강기 시장동향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E6F57E6-7E32-48AB-A64C-A64358AE0477}"/>
              </a:ext>
            </a:extLst>
          </p:cNvPr>
          <p:cNvSpPr/>
          <p:nvPr/>
        </p:nvSpPr>
        <p:spPr>
          <a:xfrm>
            <a:off x="292101" y="2060575"/>
            <a:ext cx="58404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dirty="0"/>
              <a:t>전 세계 스마트 엘리베이터 시장 규모는 </a:t>
            </a:r>
            <a:r>
              <a:rPr lang="en-US" altLang="ko-KR" sz="1600" dirty="0"/>
              <a:t>2019</a:t>
            </a:r>
            <a:r>
              <a:rPr lang="ko-KR" altLang="en-US" sz="1600" dirty="0"/>
              <a:t>년 </a:t>
            </a:r>
            <a:r>
              <a:rPr lang="en-US" altLang="ko-KR" sz="1600" dirty="0"/>
              <a:t>187</a:t>
            </a:r>
            <a:r>
              <a:rPr lang="ko-KR" altLang="en-US" sz="1600" dirty="0"/>
              <a:t>억 </a:t>
            </a:r>
            <a:r>
              <a:rPr lang="en-US" altLang="ko-KR" sz="1600" dirty="0"/>
              <a:t>5</a:t>
            </a:r>
            <a:r>
              <a:rPr lang="ko-KR" altLang="en-US" sz="1600" dirty="0"/>
              <a:t>천만 달러로 평가되었으며</a:t>
            </a:r>
            <a:r>
              <a:rPr lang="en-US" altLang="ko-KR" sz="1600" dirty="0"/>
              <a:t>, 2032</a:t>
            </a:r>
            <a:r>
              <a:rPr lang="ko-KR" altLang="en-US" sz="1600" dirty="0"/>
              <a:t>년까지 </a:t>
            </a:r>
            <a:r>
              <a:rPr lang="en-US" altLang="ko-KR" sz="1600" dirty="0"/>
              <a:t>659</a:t>
            </a:r>
            <a:r>
              <a:rPr lang="ko-KR" altLang="en-US" sz="1600" dirty="0"/>
              <a:t>억 </a:t>
            </a:r>
            <a:r>
              <a:rPr lang="en-US" altLang="ko-KR" sz="1600" dirty="0"/>
              <a:t>5</a:t>
            </a:r>
            <a:r>
              <a:rPr lang="ko-KR" altLang="en-US" sz="1600" dirty="0"/>
              <a:t>천만 달러에 달할 것으로 예상되며</a:t>
            </a:r>
            <a:r>
              <a:rPr lang="en-US" altLang="ko-KR" sz="1600" dirty="0"/>
              <a:t>, </a:t>
            </a:r>
            <a:r>
              <a:rPr lang="ko-KR" altLang="en-US" sz="1600" dirty="0"/>
              <a:t>예측 기간 동안 연평균 </a:t>
            </a:r>
            <a:r>
              <a:rPr lang="en-US" altLang="ko-KR" sz="1600" dirty="0"/>
              <a:t>9.5%</a:t>
            </a:r>
            <a:r>
              <a:rPr lang="ko-KR" altLang="en-US" sz="1600" dirty="0"/>
              <a:t>의 성장률을 보일 것으로 예상</a:t>
            </a: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altLang="ko-KR" sz="1600" dirty="0"/>
              <a:t> </a:t>
            </a:r>
            <a:r>
              <a:rPr lang="ko-KR" altLang="en-US" sz="1600" dirty="0"/>
              <a:t>북미 지역은 </a:t>
            </a:r>
            <a:r>
              <a:rPr lang="en-US" altLang="ko-KR" sz="1600" dirty="0"/>
              <a:t>2019</a:t>
            </a:r>
            <a:r>
              <a:rPr lang="ko-KR" altLang="en-US" sz="1600" dirty="0"/>
              <a:t>년 스마트 엘리베이터 시장 점유율 </a:t>
            </a:r>
            <a:endParaRPr lang="en-US" altLang="ko-KR" sz="1600" dirty="0"/>
          </a:p>
          <a:p>
            <a:r>
              <a:rPr lang="en-US" altLang="ko-KR" sz="1600" dirty="0"/>
              <a:t>     33.76%</a:t>
            </a:r>
            <a:r>
              <a:rPr lang="ko-KR" altLang="en-US" sz="1600" dirty="0"/>
              <a:t>로 시장을 주도</a:t>
            </a:r>
            <a:endParaRPr lang="en-US" altLang="ko-KR" sz="1600" dirty="0"/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스마트 및 에너지 효율적인 승강기</a:t>
            </a:r>
            <a:r>
              <a:rPr lang="en-US" altLang="ko-KR" sz="1600" dirty="0"/>
              <a:t>, </a:t>
            </a:r>
            <a:r>
              <a:rPr lang="ko-KR" altLang="en-US" sz="1600" dirty="0"/>
              <a:t>기술 발전</a:t>
            </a:r>
            <a:r>
              <a:rPr lang="en-US" altLang="ko-KR" sz="1600" dirty="0"/>
              <a:t> </a:t>
            </a:r>
            <a:r>
              <a:rPr lang="ko-KR" altLang="en-US" sz="1600" dirty="0"/>
              <a:t>및 지속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가능성에 대한 수요 증가</a:t>
            </a:r>
            <a:endParaRPr lang="en-US" altLang="ko-KR" sz="1600" dirty="0"/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기술적으로 진보되고 지능화된 빌딩의 등장은 승강기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 시장을 변화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  <a:r>
              <a:rPr lang="ko-KR" altLang="en-US" sz="1600" dirty="0"/>
              <a:t>예</a:t>
            </a:r>
            <a:r>
              <a:rPr lang="en-US" altLang="ko-KR" sz="1600" dirty="0"/>
              <a:t>) </a:t>
            </a:r>
            <a:r>
              <a:rPr lang="ko-KR" altLang="en-US" sz="1600" dirty="0"/>
              <a:t>건물고층화</a:t>
            </a:r>
            <a:r>
              <a:rPr lang="en-US" altLang="ko-KR" sz="1600" dirty="0"/>
              <a:t>, </a:t>
            </a:r>
            <a:r>
              <a:rPr lang="ko-KR" altLang="en-US" sz="1600" dirty="0"/>
              <a:t>보안 우려 증가</a:t>
            </a:r>
            <a:r>
              <a:rPr lang="en-US" altLang="ko-KR" sz="1600" dirty="0"/>
              <a:t>, </a:t>
            </a:r>
            <a:r>
              <a:rPr lang="ko-KR" altLang="en-US" sz="1600" dirty="0"/>
              <a:t>최신 디지털 보안 시스템</a:t>
            </a:r>
            <a:endParaRPr lang="en-US" altLang="ko-KR" sz="1600" dirty="0"/>
          </a:p>
          <a:p>
            <a:r>
              <a:rPr lang="en-US" altLang="ko-KR" sz="1600" dirty="0"/>
              <a:t>          </a:t>
            </a:r>
            <a:r>
              <a:rPr lang="ko-KR" altLang="en-US" sz="1600" dirty="0"/>
              <a:t> 제어의 적응성</a:t>
            </a:r>
            <a:r>
              <a:rPr lang="en-US" altLang="ko-KR" sz="1600" dirty="0"/>
              <a:t>, </a:t>
            </a:r>
            <a:r>
              <a:rPr lang="ko-KR" altLang="en-US" sz="1600" dirty="0"/>
              <a:t>스마트 그룹화</a:t>
            </a:r>
            <a:r>
              <a:rPr lang="en-US" altLang="ko-KR" sz="1600" dirty="0"/>
              <a:t>, </a:t>
            </a:r>
            <a:r>
              <a:rPr lang="ko-KR" altLang="en-US" sz="1600" dirty="0"/>
              <a:t>그리고 </a:t>
            </a:r>
            <a:r>
              <a:rPr lang="en-US" altLang="ko-KR" sz="1600" dirty="0"/>
              <a:t>cable less</a:t>
            </a:r>
          </a:p>
          <a:p>
            <a:r>
              <a:rPr lang="en-US" altLang="ko-KR" sz="1600" dirty="0"/>
              <a:t>           elevator</a:t>
            </a:r>
            <a:r>
              <a:rPr lang="ko-KR" altLang="en-US" sz="1600" dirty="0"/>
              <a:t> 도입 등 스마트화 촉진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EA67C4-548D-4BFA-9CF3-F1D7CC93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43545"/>
            <a:ext cx="5462588" cy="33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A9FB9DC-2AD2-4DDC-A27D-B1F94F5CC3CD}"/>
              </a:ext>
            </a:extLst>
          </p:cNvPr>
          <p:cNvSpPr/>
          <p:nvPr/>
        </p:nvSpPr>
        <p:spPr>
          <a:xfrm>
            <a:off x="407988" y="1257995"/>
            <a:ext cx="4164012" cy="40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스마트 승강기 시장개요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3FE41-212E-4434-93EE-4748688517CD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16/19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884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35CC7C4-67EC-456A-8252-58EB596EDD71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804669F-2706-4D12-9B66-D613B098F4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E9767E96-337F-4C1D-8A7E-C13A580B08F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10DD21-47A9-4AEE-B9FD-D2963CDDE924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/>
              <a:t>   스마트 승강기 시장동향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F14E37C-1EC6-4064-B820-789841B63240}"/>
              </a:ext>
            </a:extLst>
          </p:cNvPr>
          <p:cNvSpPr/>
          <p:nvPr/>
        </p:nvSpPr>
        <p:spPr>
          <a:xfrm>
            <a:off x="407988" y="1257995"/>
            <a:ext cx="4164012" cy="40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스마트 승강기 산업 트렌드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2A9EBF9-D119-46A6-B3C6-4520C888A336}"/>
              </a:ext>
            </a:extLst>
          </p:cNvPr>
          <p:cNvSpPr/>
          <p:nvPr/>
        </p:nvSpPr>
        <p:spPr>
          <a:xfrm>
            <a:off x="407988" y="2012950"/>
            <a:ext cx="11341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자동화 및 </a:t>
            </a:r>
            <a:r>
              <a:rPr lang="en-US" altLang="ko-KR" sz="1600" b="1" dirty="0"/>
              <a:t>IoT </a:t>
            </a:r>
            <a:r>
              <a:rPr lang="ko-KR" altLang="en-US" sz="1600" b="1" dirty="0"/>
              <a:t>확대</a:t>
            </a:r>
            <a:endParaRPr lang="en-US" altLang="ko-KR" sz="1600" b="1" dirty="0"/>
          </a:p>
          <a:p>
            <a:r>
              <a:rPr lang="en-US" altLang="ko-KR" sz="1600" dirty="0"/>
              <a:t>    - IoT</a:t>
            </a:r>
            <a:r>
              <a:rPr lang="ko-KR" altLang="en-US" sz="1600" dirty="0"/>
              <a:t>와 센서를 통합하여 상호 연결성을 개선하고 예측 유지 관리</a:t>
            </a:r>
            <a:r>
              <a:rPr lang="en-US" altLang="ko-KR" sz="1600" dirty="0"/>
              <a:t>, </a:t>
            </a:r>
            <a:r>
              <a:rPr lang="ko-KR" altLang="en-US" sz="1600" dirty="0"/>
              <a:t>원격 진단 및 운영 효율성 향상을 실현하는 주요 추세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디지털 연결 및 건강 솔루션 </a:t>
            </a:r>
            <a:r>
              <a:rPr lang="en-US" altLang="ko-KR" sz="1600" b="1" dirty="0"/>
              <a:t>(Digital Connectivity and Health Solution)</a:t>
            </a:r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내장형 디지털 연결</a:t>
            </a:r>
            <a:r>
              <a:rPr lang="en-US" altLang="ko-KR" sz="1600" dirty="0"/>
              <a:t>, </a:t>
            </a:r>
            <a:r>
              <a:rPr lang="ko-KR" altLang="en-US" sz="1600" dirty="0"/>
              <a:t>원격 통화 기능</a:t>
            </a:r>
            <a:r>
              <a:rPr lang="en-US" altLang="ko-KR" sz="1600" dirty="0"/>
              <a:t>, </a:t>
            </a:r>
            <a:r>
              <a:rPr lang="ko-KR" altLang="en-US" sz="1600" dirty="0"/>
              <a:t>항균 표면 및 공기 청정기와 같은 건강 중심 솔루션을 갖춘 새로운 엘리베이터가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 등장 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첨단 목적지 제어 시스템</a:t>
            </a:r>
            <a:endParaRPr lang="en-US" altLang="ko-KR" sz="1600" b="1" dirty="0"/>
          </a:p>
          <a:p>
            <a:r>
              <a:rPr lang="en-US" altLang="ko-KR" sz="1600" b="1" dirty="0"/>
              <a:t>    </a:t>
            </a:r>
            <a:r>
              <a:rPr lang="en-US" altLang="ko-KR" sz="1600" dirty="0"/>
              <a:t>- </a:t>
            </a:r>
            <a:r>
              <a:rPr lang="ko-KR" altLang="en-US" sz="1600" dirty="0"/>
              <a:t>목적지 선택 제어</a:t>
            </a:r>
            <a:r>
              <a:rPr lang="en-US" altLang="ko-KR" sz="1600" dirty="0"/>
              <a:t>(DSC)</a:t>
            </a:r>
            <a:r>
              <a:rPr lang="ko-KR" altLang="en-US" sz="1600" dirty="0"/>
              <a:t>와 같은 엘리베이터 제어 기술의 등장으로 경로 최적화 및 중간 정차</a:t>
            </a:r>
            <a:r>
              <a:rPr lang="en-US" altLang="ko-KR" sz="1600" dirty="0"/>
              <a:t> </a:t>
            </a:r>
            <a:r>
              <a:rPr lang="ko-KR" altLang="en-US" sz="1600" dirty="0"/>
              <a:t>횟수 감소를 통해 승객 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  <a:r>
              <a:rPr lang="ko-KR" altLang="en-US" sz="1600" dirty="0"/>
              <a:t>처리 용량이 최대 </a:t>
            </a:r>
            <a:r>
              <a:rPr lang="en-US" altLang="ko-KR" sz="1600" dirty="0"/>
              <a:t>30% </a:t>
            </a:r>
            <a:r>
              <a:rPr lang="ko-KR" altLang="en-US" sz="1600" dirty="0"/>
              <a:t>증가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FD32A02-5058-4071-A9A1-2AE1DA46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12" y="4711322"/>
            <a:ext cx="2388450" cy="1777365"/>
          </a:xfrm>
          <a:prstGeom prst="rect">
            <a:avLst/>
          </a:prstGeom>
        </p:spPr>
      </p:pic>
      <p:pic>
        <p:nvPicPr>
          <p:cNvPr id="2050" name="Picture 2" descr="쉰들러의 로봇 설치 시스템">
            <a:extLst>
              <a:ext uri="{FF2B5EF4-FFF2-40B4-BE49-F238E27FC236}">
                <a16:creationId xmlns:a16="http://schemas.microsoft.com/office/drawing/2014/main" id="{C46A3A88-D759-4011-B6DA-6D9D720E7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r="18337"/>
          <a:stretch/>
        </p:blipFill>
        <p:spPr bwMode="auto">
          <a:xfrm>
            <a:off x="3417677" y="4711321"/>
            <a:ext cx="1928813" cy="17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6116683-E95E-4690-A4CB-1101F49D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492" y="4711321"/>
            <a:ext cx="3213723" cy="177736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00751E1-007D-4B75-8094-C68737AF13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36"/>
          <a:stretch/>
        </p:blipFill>
        <p:spPr>
          <a:xfrm>
            <a:off x="5491905" y="4714714"/>
            <a:ext cx="2648601" cy="1773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D94BC-EF9F-4AF2-8387-D332073E2EFE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17/19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0730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19A9352-BB2A-4860-B907-AB9D652FB658}"/>
              </a:ext>
            </a:extLst>
          </p:cNvPr>
          <p:cNvSpPr/>
          <p:nvPr/>
        </p:nvSpPr>
        <p:spPr>
          <a:xfrm>
            <a:off x="407988" y="2076246"/>
            <a:ext cx="11341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에너지 효율에 대한 수요</a:t>
            </a:r>
            <a:endParaRPr lang="en-US" altLang="ko-KR" sz="1600" b="1" dirty="0"/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기존 엘리베이터에서 영구 자석 동기식</a:t>
            </a:r>
            <a:r>
              <a:rPr lang="en-US" altLang="ko-KR" sz="1600" dirty="0"/>
              <a:t>(PMS) </a:t>
            </a:r>
            <a:r>
              <a:rPr lang="ko-KR" altLang="en-US" sz="1600" dirty="0"/>
              <a:t>기어리스 기계와 회생 구동 장치를 사용하는 현대적이고 에너지 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  <a:r>
              <a:rPr lang="ko-KR" altLang="en-US" sz="1600" dirty="0"/>
              <a:t>효율적인</a:t>
            </a:r>
            <a:r>
              <a:rPr lang="en-US" altLang="ko-KR" sz="1600" dirty="0"/>
              <a:t> </a:t>
            </a:r>
            <a:r>
              <a:rPr lang="ko-KR" altLang="en-US" sz="1600" dirty="0"/>
              <a:t>모델로의 대대적인 전환으로 에너지 소비를 최대 </a:t>
            </a:r>
            <a:r>
              <a:rPr lang="en-US" altLang="ko-KR" sz="1600" dirty="0"/>
              <a:t>50%</a:t>
            </a:r>
            <a:r>
              <a:rPr lang="ko-KR" altLang="en-US" sz="1600" dirty="0"/>
              <a:t>까지 절감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지능형 빌딩의 부상</a:t>
            </a:r>
            <a:endParaRPr lang="en-US" altLang="ko-KR" sz="1600" b="1" dirty="0"/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기술적으로 진보되고 지능적인 빌딩을 지향하는 전 세계적인 추세는 스마트 그룹화</a:t>
            </a:r>
            <a:r>
              <a:rPr lang="en-US" altLang="ko-KR" sz="1600" dirty="0"/>
              <a:t>, </a:t>
            </a:r>
            <a:r>
              <a:rPr lang="ko-KR" altLang="en-US" sz="1600" dirty="0"/>
              <a:t>고급 보안</a:t>
            </a:r>
            <a:r>
              <a:rPr lang="en-US" altLang="ko-KR" sz="1600" dirty="0"/>
              <a:t>, </a:t>
            </a:r>
            <a:r>
              <a:rPr lang="ko-KR" altLang="en-US" sz="1600" dirty="0"/>
              <a:t>케이블 없는 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  <a:r>
              <a:rPr lang="ko-KR" altLang="en-US" sz="1600" dirty="0"/>
              <a:t>디자인을 갖춘 엘리베이터에 대한 수요를 창출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도시화 증가</a:t>
            </a:r>
            <a:endParaRPr lang="en-US" altLang="ko-KR" sz="1600" b="1" dirty="0"/>
          </a:p>
          <a:p>
            <a:r>
              <a:rPr lang="en-US" altLang="ko-KR" sz="1600" dirty="0"/>
              <a:t>    - 2050</a:t>
            </a:r>
            <a:r>
              <a:rPr lang="ko-KR" altLang="en-US" sz="1600" dirty="0"/>
              <a:t>년까지 </a:t>
            </a:r>
            <a:r>
              <a:rPr lang="en-US" altLang="ko-KR" sz="1600" dirty="0"/>
              <a:t>67</a:t>
            </a:r>
            <a:r>
              <a:rPr lang="ko-KR" altLang="en-US" sz="1600" dirty="0"/>
              <a:t>억 명이 도시에 거주할 것이라는 전망은 상업 및 주거 프로젝트 급증을 촉진하여 첨단 엘리베이터 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  <a:r>
              <a:rPr lang="ko-KR" altLang="en-US" sz="1600" dirty="0"/>
              <a:t>솔루션의 필요성 증대</a:t>
            </a:r>
            <a:r>
              <a:rPr lang="en-US" altLang="ko-KR" sz="1600" dirty="0"/>
              <a:t> </a:t>
            </a:r>
          </a:p>
          <a:p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600" b="1" dirty="0"/>
              <a:t>현대화</a:t>
            </a:r>
            <a:r>
              <a:rPr lang="en-US" altLang="ko-KR" sz="1600" b="1" dirty="0"/>
              <a:t>(Modernization)</a:t>
            </a:r>
            <a:r>
              <a:rPr lang="ko-KR" altLang="en-US" sz="1600" b="1" dirty="0"/>
              <a:t>에 대한 집중</a:t>
            </a:r>
            <a:endParaRPr lang="en-US" altLang="ko-KR" sz="1600" b="1" dirty="0"/>
          </a:p>
          <a:p>
            <a:r>
              <a:rPr lang="en-US" altLang="ko-KR" sz="1600" dirty="0"/>
              <a:t>     - </a:t>
            </a:r>
            <a:r>
              <a:rPr lang="ko-KR" altLang="en-US" sz="1600" dirty="0"/>
              <a:t>특히 북미와 같은 선진국에서 기존 건물에서 기존 엘리베이터를 스마트 솔루션으로 교체하는 추세가 주요 동인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7B28D35-1FF9-47C1-B5EA-AC4631E72320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7B92140C-0EFE-4C9F-BFCA-4CFB4ECEE2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2BE31C55-82B4-4CD6-B6F7-75FA609D337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416028-B0CF-4E81-BD32-16CB4FB1E999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/>
              <a:t>   스마트 승강기 시장동향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9FE1A87-2C55-4B0D-9A81-E8A6A317B1DC}"/>
              </a:ext>
            </a:extLst>
          </p:cNvPr>
          <p:cNvSpPr/>
          <p:nvPr/>
        </p:nvSpPr>
        <p:spPr>
          <a:xfrm>
            <a:off x="407988" y="1257995"/>
            <a:ext cx="4164012" cy="40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스마트 승강기주요</a:t>
            </a:r>
            <a:r>
              <a:rPr lang="en-US" altLang="ko-KR" dirty="0"/>
              <a:t> </a:t>
            </a:r>
            <a:r>
              <a:rPr lang="ko-KR" altLang="en-US" dirty="0"/>
              <a:t>동인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9B8D4-DCE6-4A73-8B13-9E6D9558D256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18/19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7101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6FC5B2-0820-417D-B227-8ACC21A47F38}"/>
              </a:ext>
            </a:extLst>
          </p:cNvPr>
          <p:cNvSpPr txBox="1"/>
          <p:nvPr/>
        </p:nvSpPr>
        <p:spPr>
          <a:xfrm>
            <a:off x="0" y="206057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/>
              <a:t>감사합니다</a:t>
            </a:r>
            <a:r>
              <a:rPr lang="en-US" altLang="ko-KR" sz="8800" dirty="0"/>
              <a:t>.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225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72E6D4-3CE6-67D8-312F-912E1F8BD927}"/>
              </a:ext>
            </a:extLst>
          </p:cNvPr>
          <p:cNvSpPr txBox="1"/>
          <p:nvPr/>
        </p:nvSpPr>
        <p:spPr>
          <a:xfrm>
            <a:off x="0" y="210090"/>
            <a:ext cx="22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차 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례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80E1E43-1845-6A33-202C-356D9A978FE0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0B4C4353-5D53-E289-8707-025E59774E5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EE11713-F499-B448-5DC7-CB85DC5E6F8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4311A4-12C1-4B4E-A765-2CC7755A5A9E}"/>
              </a:ext>
            </a:extLst>
          </p:cNvPr>
          <p:cNvSpPr txBox="1"/>
          <p:nvPr/>
        </p:nvSpPr>
        <p:spPr>
          <a:xfrm>
            <a:off x="3327400" y="1536998"/>
            <a:ext cx="7518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전세계 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E/L &amp; E/S 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시장규모 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신규시장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전세계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E/L &amp; E/S 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시장규모 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유지보수시장</a:t>
            </a:r>
            <a:endParaRPr lang="en-US" altLang="ko-K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지역별 시장 특성 및 경쟁환경</a:t>
            </a:r>
            <a:endParaRPr lang="en-US" altLang="ko-KR" spc="-9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spc="-90" dirty="0">
                <a:latin typeface="Arial" panose="020B0604020202020204" pitchFamily="34" charset="0"/>
                <a:cs typeface="Arial" panose="020B0604020202020204" pitchFamily="34" charset="0"/>
              </a:rPr>
              <a:t>시장환경변화</a:t>
            </a:r>
            <a:endParaRPr lang="en-US" altLang="ko-KR" spc="-9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전세계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E/L &amp; E/S 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시장전망</a:t>
            </a:r>
            <a:endParaRPr lang="en-US" altLang="ko-K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전세계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E/L &amp; E/S 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신규설치시장</a:t>
            </a:r>
            <a:endParaRPr lang="en-US" altLang="ko-KR" spc="-9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전세계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E/L &amp; E/S 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서비스시장</a:t>
            </a:r>
            <a:endParaRPr lang="en-US" altLang="ko-K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전세계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E/L &amp; E/S 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현대화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(Modernization)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시장</a:t>
            </a:r>
            <a:endParaRPr lang="en-US" altLang="ko-K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중국 승강기 시장별 구성비 </a:t>
            </a:r>
            <a:endParaRPr lang="en-US" altLang="ko-KR" spc="-9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중국 승강기 신규시장</a:t>
            </a:r>
            <a:endParaRPr lang="en-US" altLang="ko-KR" spc="-9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유럽 승강기 시장</a:t>
            </a:r>
            <a:endParaRPr lang="en-US" altLang="ko-KR" spc="-9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/>
              <a:t>아시아</a:t>
            </a:r>
            <a:r>
              <a:rPr lang="en-US" altLang="ko-KR" dirty="0"/>
              <a:t>-</a:t>
            </a:r>
            <a:r>
              <a:rPr lang="ko-KR" altLang="en-US" dirty="0"/>
              <a:t>태평양</a:t>
            </a:r>
            <a:r>
              <a:rPr lang="ko-KR" altLang="en-US" dirty="0">
                <a:latin typeface="맑은 고딕" panose="020B0503020000020004" pitchFamily="50" charset="-127"/>
              </a:rPr>
              <a:t>〮중동〮아프리카 </a:t>
            </a:r>
            <a:r>
              <a:rPr lang="ko-KR" altLang="en-US" dirty="0"/>
              <a:t>승강기 시장</a:t>
            </a:r>
            <a:endParaRPr lang="en-US" altLang="ko-KR" dirty="0"/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/>
              <a:t>미주지역 승강기 시장</a:t>
            </a:r>
            <a:endParaRPr lang="en-US" altLang="ko-KR" dirty="0"/>
          </a:p>
          <a:p>
            <a:pPr marL="342900" lvl="0" indent="-342900">
              <a:buFontTx/>
              <a:buAutoNum type="arabicPeriod"/>
              <a:defRPr/>
            </a:pPr>
            <a:r>
              <a:rPr lang="ko-KR" altLang="en-US" dirty="0"/>
              <a:t>스마트 승강기 시장동향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C91AD4-D1A5-4ADC-8CEF-931612D6387E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2/19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8920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2F0E8-D9E8-D9CA-3184-559871AF3F91}"/>
              </a:ext>
            </a:extLst>
          </p:cNvPr>
          <p:cNvSpPr txBox="1"/>
          <p:nvPr/>
        </p:nvSpPr>
        <p:spPr>
          <a:xfrm>
            <a:off x="-1" y="266998"/>
            <a:ext cx="8820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Global E/L &amp; E/S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시장전망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신규시장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B697B3-6C34-2A24-C55B-60747642AA81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E3A868DB-77A1-56E2-7302-BA2B43D213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F394B492-5544-2359-C21A-C66CF09BFD2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783DF27-BAFD-55B1-70A2-F9C8FABF265E}"/>
              </a:ext>
            </a:extLst>
          </p:cNvPr>
          <p:cNvGrpSpPr/>
          <p:nvPr/>
        </p:nvGrpSpPr>
        <p:grpSpPr>
          <a:xfrm>
            <a:off x="1298981" y="1869879"/>
            <a:ext cx="9594038" cy="4610607"/>
            <a:chOff x="1350627" y="1976878"/>
            <a:chExt cx="9594038" cy="4610607"/>
          </a:xfrm>
        </p:grpSpPr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F8621190-64FC-4ABC-B7F8-35B090B866F2}"/>
                </a:ext>
              </a:extLst>
            </p:cNvPr>
            <p:cNvPicPr/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0627" y="1976878"/>
              <a:ext cx="8899903" cy="4610607"/>
            </a:xfrm>
            <a:prstGeom prst="rect">
              <a:avLst/>
            </a:prstGeom>
          </p:spPr>
        </p:pic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FC9E0193-471A-B785-251C-3E39EC9E8799}"/>
                </a:ext>
              </a:extLst>
            </p:cNvPr>
            <p:cNvSpPr txBox="1"/>
            <p:nvPr/>
          </p:nvSpPr>
          <p:spPr>
            <a:xfrm>
              <a:off x="7649159" y="2876752"/>
              <a:ext cx="2134438" cy="749564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5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841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중화지역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- 520,000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(52%)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290513" marR="0" lvl="0" indent="-290513" algn="l" defTabSz="914400" rtl="0" eaLnBrk="1" fontAlgn="auto" latinLnBrk="1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- 2/3</a:t>
              </a:r>
              <a:r>
                <a:rPr kumimoji="0" lang="ko-KR" alt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이상 주택부문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1E51C097-D8AE-082E-BC6E-C967D8D8295E}"/>
                </a:ext>
              </a:extLst>
            </p:cNvPr>
            <p:cNvSpPr txBox="1"/>
            <p:nvPr/>
          </p:nvSpPr>
          <p:spPr>
            <a:xfrm>
              <a:off x="5867093" y="4322133"/>
              <a:ext cx="2662266" cy="749564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5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841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아태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/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중동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/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아프리카 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</a:t>
              </a:r>
              <a:r>
                <a:rPr lang="en-US" sz="1400" spc="-75" dirty="0">
                  <a:solidFill>
                    <a:srgbClr val="000000"/>
                  </a:solidFill>
                  <a:latin typeface="Verdana"/>
                  <a:cs typeface="Verdana"/>
                </a:rPr>
                <a:t>200</a:t>
              </a: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(20%)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290513" marR="0" lvl="0" indent="-290513" algn="l" defTabSz="914400" rtl="0" eaLnBrk="1" fontAlgn="auto" latinLnBrk="1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- 60% </a:t>
              </a:r>
              <a:r>
                <a:rPr kumimoji="0" lang="ko-KR" alt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정도 주택부문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2F4AF359-6768-4293-6223-A69AACC99CAF}"/>
                </a:ext>
              </a:extLst>
            </p:cNvPr>
            <p:cNvSpPr txBox="1"/>
            <p:nvPr/>
          </p:nvSpPr>
          <p:spPr>
            <a:xfrm>
              <a:off x="4839314" y="3294123"/>
              <a:ext cx="2134438" cy="749564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5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841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유럽지역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- 12</a:t>
              </a:r>
              <a:r>
                <a:rPr lang="en-US" sz="1400" spc="-75" dirty="0">
                  <a:solidFill>
                    <a:srgbClr val="000000"/>
                  </a:solidFill>
                  <a:latin typeface="Verdana"/>
                  <a:cs typeface="Verdana"/>
                </a:rPr>
                <a:t>0</a:t>
              </a: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(12%)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290513" marR="0" lvl="0" indent="-290513" algn="l" defTabSz="914400" rtl="0" eaLnBrk="1" fontAlgn="auto" latinLnBrk="1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- 60%</a:t>
              </a:r>
              <a:r>
                <a:rPr kumimoji="0" lang="ko-KR" alt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정도주택부문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F06D0DF6-56EA-01DB-0012-B1EE2E9C5CB4}"/>
                </a:ext>
              </a:extLst>
            </p:cNvPr>
            <p:cNvSpPr txBox="1"/>
            <p:nvPr/>
          </p:nvSpPr>
          <p:spPr>
            <a:xfrm>
              <a:off x="2032441" y="3294123"/>
              <a:ext cx="2134438" cy="749564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5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841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북미지역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</a:t>
              </a:r>
              <a:r>
                <a:rPr lang="en-US" sz="1400" spc="-75" dirty="0">
                  <a:solidFill>
                    <a:srgbClr val="000000"/>
                  </a:solidFill>
                  <a:latin typeface="Verdana"/>
                  <a:cs typeface="Verdana"/>
                </a:rPr>
                <a:t>40</a:t>
              </a: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(4%)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290513" marR="0" lvl="0" indent="-290513" algn="l" defTabSz="914400" rtl="0" eaLnBrk="1" fontAlgn="auto" latinLnBrk="1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- 55%</a:t>
              </a:r>
              <a:r>
                <a:rPr kumimoji="0" lang="ko-KR" alt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정도주택부문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B370C280-C450-9443-8ED6-5EB7438676AC}"/>
                </a:ext>
              </a:extLst>
            </p:cNvPr>
            <p:cNvSpPr txBox="1"/>
            <p:nvPr/>
          </p:nvSpPr>
          <p:spPr>
            <a:xfrm>
              <a:off x="2704876" y="5360932"/>
              <a:ext cx="2134438" cy="749564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5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841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남미지역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- 20,000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(2%)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290513" marR="0" lvl="0" indent="-290513" algn="l" defTabSz="914400" rtl="0" eaLnBrk="1" fontAlgn="auto" latinLnBrk="1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- 60%</a:t>
              </a:r>
              <a:r>
                <a:rPr kumimoji="0" lang="ko-KR" alt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정도주택부문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48C98CBE-D1D9-80D2-5893-C6841604F9EA}"/>
                </a:ext>
              </a:extLst>
            </p:cNvPr>
            <p:cNvSpPr txBox="1"/>
            <p:nvPr/>
          </p:nvSpPr>
          <p:spPr>
            <a:xfrm>
              <a:off x="8979799" y="4067989"/>
              <a:ext cx="1964866" cy="749564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5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841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기타지역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- </a:t>
              </a:r>
              <a:r>
                <a:rPr lang="en-US" sz="1400" spc="-75" dirty="0">
                  <a:solidFill>
                    <a:srgbClr val="000000"/>
                  </a:solidFill>
                  <a:latin typeface="Verdana"/>
                  <a:cs typeface="Verdana"/>
                </a:rPr>
                <a:t>100</a:t>
              </a: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(10%)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290513" marR="0" lvl="0" indent="-290513" algn="l" defTabSz="914400" rtl="0" eaLnBrk="1" fontAlgn="auto" latinLnBrk="1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10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74373A-55F3-6826-D00E-74889420DF73}"/>
              </a:ext>
            </a:extLst>
          </p:cNvPr>
          <p:cNvSpPr txBox="1"/>
          <p:nvPr/>
        </p:nvSpPr>
        <p:spPr>
          <a:xfrm>
            <a:off x="3038622" y="2056287"/>
            <a:ext cx="6105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신규시장 규모 및 특징 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년간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1,000,000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대 규모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F1C63D-1B4B-F20C-DBFC-C5A41F5B72CE}"/>
              </a:ext>
            </a:extLst>
          </p:cNvPr>
          <p:cNvSpPr txBox="1"/>
          <p:nvPr/>
        </p:nvSpPr>
        <p:spPr>
          <a:xfrm>
            <a:off x="407988" y="1071453"/>
            <a:ext cx="11376025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신규시장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도시화 진행 속도가 높은 국가에서의 성장기회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반면 중국시장은 구조적인 쇠퇴를 보이고 있음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A932B8-1AB9-4052-ECE3-A6B9D940D0CB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2024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E63C31-D19B-4CEE-BB0F-BF23CBC4F8E5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3/19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0287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31102-63B8-DF89-7041-03AA06ED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2D5CB-B3F4-55EC-0F8B-215E369F4B08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Global E/L &amp; E/S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시장전망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유지보수시장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B82AE14-D5AC-7B08-A4ED-BF24DFBE5F86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45A6D955-DBCA-84B3-3279-94B2B903F36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44EE8ABA-2157-1EF2-2243-4F3B842B87F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171E261-CCA6-FF24-8BEB-141754E581FE}"/>
              </a:ext>
            </a:extLst>
          </p:cNvPr>
          <p:cNvGrpSpPr/>
          <p:nvPr/>
        </p:nvGrpSpPr>
        <p:grpSpPr>
          <a:xfrm>
            <a:off x="1298981" y="1869879"/>
            <a:ext cx="9730090" cy="4610607"/>
            <a:chOff x="1350627" y="1976878"/>
            <a:chExt cx="9730090" cy="4610607"/>
          </a:xfrm>
        </p:grpSpPr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B4CD3377-6FF9-281A-956B-0CB7CEC203A3}"/>
                </a:ext>
              </a:extLst>
            </p:cNvPr>
            <p:cNvPicPr/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0627" y="1976878"/>
              <a:ext cx="8899903" cy="4610607"/>
            </a:xfrm>
            <a:prstGeom prst="rect">
              <a:avLst/>
            </a:prstGeom>
          </p:spPr>
        </p:pic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FDAE8474-5A3C-2D7F-005D-4FFA91861153}"/>
                </a:ext>
              </a:extLst>
            </p:cNvPr>
            <p:cNvSpPr txBox="1"/>
            <p:nvPr/>
          </p:nvSpPr>
          <p:spPr>
            <a:xfrm>
              <a:off x="7649159" y="2876752"/>
              <a:ext cx="2404616" cy="50847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182563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중화지역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10,750,000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(43%)</a:t>
              </a:r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2C8DE9D8-521D-6643-664B-A803B551E586}"/>
                </a:ext>
              </a:extLst>
            </p:cNvPr>
            <p:cNvSpPr txBox="1"/>
            <p:nvPr/>
          </p:nvSpPr>
          <p:spPr>
            <a:xfrm>
              <a:off x="5867093" y="4322133"/>
              <a:ext cx="2662266" cy="68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182563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아태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/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중동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/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아프리카 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2,750,000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(11%)</a:t>
              </a: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4A01D765-4A9B-C0DC-E1A5-7991F0F59484}"/>
                </a:ext>
              </a:extLst>
            </p:cNvPr>
            <p:cNvSpPr txBox="1"/>
            <p:nvPr/>
          </p:nvSpPr>
          <p:spPr>
            <a:xfrm>
              <a:off x="4839314" y="3294123"/>
              <a:ext cx="2134438" cy="68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182563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유럽지역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7,000,000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(28%)</a:t>
              </a: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9B587E0D-2D13-2678-FF97-9C4C13075540}"/>
                </a:ext>
              </a:extLst>
            </p:cNvPr>
            <p:cNvSpPr txBox="1"/>
            <p:nvPr/>
          </p:nvSpPr>
          <p:spPr>
            <a:xfrm>
              <a:off x="2032440" y="3294123"/>
              <a:ext cx="2492732" cy="68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>
              <a:defPPr>
                <a:defRPr lang="ko-KR"/>
              </a:defPPr>
              <a:lvl1pPr marL="266700" indent="-182563">
                <a:lnSpc>
                  <a:spcPct val="100000"/>
                </a:lnSpc>
                <a:spcBef>
                  <a:spcPts val="170"/>
                </a:spcBef>
                <a:buFont typeface="Wingdings" panose="05000000000000000000" pitchFamily="2" charset="2"/>
                <a:buChar char="l"/>
                <a:defRPr sz="1400" spc="-75">
                  <a:latin typeface="Verdana"/>
                  <a:cs typeface="Verdana"/>
                </a:defRPr>
              </a:lvl1pPr>
            </a:lstStyle>
            <a:p>
              <a:pPr marL="266700" marR="0" lvl="0" indent="-182563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</a:rPr>
                <a:t>북미지역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</a:endParaRPr>
            </a:p>
            <a:p>
              <a:pPr marL="84137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</a:rPr>
                <a:t>    1,250,000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</a:rPr>
                <a:t>(5%)</a:t>
              </a:r>
            </a:p>
            <a:p>
              <a:pPr marL="84137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sz="10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</a:endParaRPr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5CF6F042-CAD1-401A-5203-76B78078564A}"/>
                </a:ext>
              </a:extLst>
            </p:cNvPr>
            <p:cNvSpPr txBox="1"/>
            <p:nvPr/>
          </p:nvSpPr>
          <p:spPr>
            <a:xfrm>
              <a:off x="2704876" y="5360932"/>
              <a:ext cx="2134438" cy="68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182563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남미지역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750,000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(3%)</a:t>
              </a: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0FB309C5-74C6-8F7A-764A-60FFC8DE1209}"/>
                </a:ext>
              </a:extLst>
            </p:cNvPr>
            <p:cNvSpPr txBox="1"/>
            <p:nvPr/>
          </p:nvSpPr>
          <p:spPr>
            <a:xfrm>
              <a:off x="8979799" y="4067989"/>
              <a:ext cx="2100918" cy="68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</p:spPr>
          <p:txBody>
            <a:bodyPr vert="horz" wrap="square" lIns="0" tIns="51435" rIns="0" bIns="0" rtlCol="0">
              <a:spAutoFit/>
            </a:bodyPr>
            <a:lstStyle/>
            <a:p>
              <a:pPr marL="266700" marR="0" lvl="0" indent="-182563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기타지역</a:t>
              </a:r>
              <a:endParaRPr kumimoji="0" lang="en-US" altLang="ko-KR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     </a:t>
              </a:r>
              <a:r>
                <a:rPr lang="en-US" sz="1400" spc="-75" dirty="0">
                  <a:solidFill>
                    <a:srgbClr val="000000"/>
                  </a:solidFill>
                  <a:latin typeface="Verdana"/>
                  <a:cs typeface="Verdana"/>
                </a:rPr>
                <a:t>2,50</a:t>
              </a:r>
              <a:r>
                <a:rPr kumimoji="0" 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0,000</a:t>
              </a:r>
              <a:r>
                <a:rPr kumimoji="0" lang="ko-KR" altLang="en-US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대 </a:t>
              </a:r>
              <a:r>
                <a:rPr kumimoji="0" lang="en-US" altLang="ko-KR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(10%)</a:t>
              </a:r>
              <a:endParaRPr kumimoji="0" lang="en-US" altLang="ko-KR" sz="105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427038" marR="0" lvl="0" indent="-427038" algn="l" defTabSz="914400" rtl="0" eaLnBrk="1" fontAlgn="auto" latinLnBrk="1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A486C88-10F9-2D1F-01E5-7D400CFB6F04}"/>
              </a:ext>
            </a:extLst>
          </p:cNvPr>
          <p:cNvSpPr txBox="1"/>
          <p:nvPr/>
        </p:nvSpPr>
        <p:spPr>
          <a:xfrm>
            <a:off x="3048000" y="2020172"/>
            <a:ext cx="610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유지보수시장 규모 및 특징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전세계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25,000,000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대 규모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80D340-EC41-EB6B-BA8F-779E735A9109}"/>
              </a:ext>
            </a:extLst>
          </p:cNvPr>
          <p:cNvSpPr txBox="1"/>
          <p:nvPr/>
        </p:nvSpPr>
        <p:spPr>
          <a:xfrm>
            <a:off x="407988" y="1060218"/>
            <a:ext cx="11376025" cy="86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유지보수시장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중국 및 아시아 시장에서의 성장이 전세계 유지보수 시장의 상장을 이끌</a:t>
            </a:r>
            <a:r>
              <a:rPr lang="ko-KR" altLang="en-US" dirty="0">
                <a:solidFill>
                  <a:srgbClr val="000000"/>
                </a:solidFill>
                <a:latin typeface="Malgun Gothic"/>
              </a:rPr>
              <a:t>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 있으나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Malgun Gothic"/>
              </a:rPr>
              <a:t>                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최근</a:t>
            </a:r>
            <a:r>
              <a:rPr lang="en-US" altLang="ko-KR" dirty="0">
                <a:solidFill>
                  <a:srgbClr val="000000"/>
                </a:solidFill>
                <a:latin typeface="Malgun Gothic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중국 부동산 시장의 구조적인 침체로 유지보수 시장의 성장이 더딤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EB5FE5-ACA4-0612-8F5C-BDD7D58659BF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ABB2ED-CFBE-413B-9339-4FC21BEEDD63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4/19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1720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37571-98E0-476E-9760-DAFDC4111111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ko-KR" alt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지역별 시장 </a:t>
            </a:r>
            <a:r>
              <a:rPr lang="ko-KR" altLang="en-US" sz="2400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특성 및 경쟁환경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07E4B36-0C61-4311-B7E6-0E5C1C38BAAE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ABC3BDAD-39BB-4402-B67E-01714C2C92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50017DAF-FA67-47F8-B8AC-C406F8718C1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CB9495-F7F6-449A-90C1-40DC68344E2B}"/>
              </a:ext>
            </a:extLst>
          </p:cNvPr>
          <p:cNvSpPr txBox="1"/>
          <p:nvPr/>
        </p:nvSpPr>
        <p:spPr>
          <a:xfrm>
            <a:off x="407988" y="1071453"/>
            <a:ext cx="11376025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경쟁환경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중국지역이 </a:t>
            </a:r>
            <a:r>
              <a:rPr lang="ko-KR" altLang="en-US" dirty="0">
                <a:solidFill>
                  <a:srgbClr val="000000"/>
                </a:solidFill>
                <a:latin typeface="Malgun Gothic"/>
              </a:rPr>
              <a:t>가장 치열한 시장경쟁을 보이고 있고</a:t>
            </a:r>
            <a:r>
              <a:rPr lang="en-US" altLang="ko-KR" dirty="0">
                <a:solidFill>
                  <a:srgbClr val="000000"/>
                </a:solidFill>
                <a:latin typeface="Malgun Gothic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Malgun Gothic"/>
              </a:rPr>
              <a:t>미주 시장이 제일 약한 곳으로 평가되고 있음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2030779-AE11-436D-95E6-EE2248D76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56214"/>
              </p:ext>
            </p:extLst>
          </p:nvPr>
        </p:nvGraphicFramePr>
        <p:xfrm>
          <a:off x="407988" y="1867746"/>
          <a:ext cx="1101185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370">
                  <a:extLst>
                    <a:ext uri="{9D8B030D-6E8A-4147-A177-3AD203B41FA5}">
                      <a16:colId xmlns:a16="http://schemas.microsoft.com/office/drawing/2014/main" val="244465180"/>
                    </a:ext>
                  </a:extLst>
                </a:gridCol>
                <a:gridCol w="2202370">
                  <a:extLst>
                    <a:ext uri="{9D8B030D-6E8A-4147-A177-3AD203B41FA5}">
                      <a16:colId xmlns:a16="http://schemas.microsoft.com/office/drawing/2014/main" val="1636043696"/>
                    </a:ext>
                  </a:extLst>
                </a:gridCol>
                <a:gridCol w="2202370">
                  <a:extLst>
                    <a:ext uri="{9D8B030D-6E8A-4147-A177-3AD203B41FA5}">
                      <a16:colId xmlns:a16="http://schemas.microsoft.com/office/drawing/2014/main" val="3251177151"/>
                    </a:ext>
                  </a:extLst>
                </a:gridCol>
                <a:gridCol w="2202370">
                  <a:extLst>
                    <a:ext uri="{9D8B030D-6E8A-4147-A177-3AD203B41FA5}">
                      <a16:colId xmlns:a16="http://schemas.microsoft.com/office/drawing/2014/main" val="488449625"/>
                    </a:ext>
                  </a:extLst>
                </a:gridCol>
                <a:gridCol w="2202370">
                  <a:extLst>
                    <a:ext uri="{9D8B030D-6E8A-4147-A177-3AD203B41FA5}">
                      <a16:colId xmlns:a16="http://schemas.microsoft.com/office/drawing/2014/main" val="408085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유럽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북미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아태</a:t>
                      </a:r>
                      <a:r>
                        <a:rPr lang="en-US" altLang="ko-KR" sz="1600" dirty="0">
                          <a:latin typeface="Malgun Gothic Semilight (본문)"/>
                          <a:ea typeface="맑은 고딕" panose="020B0503020000020004" pitchFamily="50" charset="-127"/>
                        </a:rPr>
                        <a:t>〮</a:t>
                      </a:r>
                      <a:r>
                        <a:rPr lang="ko-KR" altLang="en-US" sz="1600" dirty="0">
                          <a:latin typeface="Malgun Gothic Semilight (본문)"/>
                          <a:ea typeface="맑은 고딕" panose="020B0503020000020004" pitchFamily="50" charset="-127"/>
                        </a:rPr>
                        <a:t>중동〮아프리카</a:t>
                      </a:r>
                      <a:endParaRPr lang="ko-KR" altLang="en-US" sz="1600" dirty="0">
                        <a:latin typeface="Malgun Gothic Semilight (본문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중화권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206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시장특성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성숙시장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비주거부문 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-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가장 큰 시장규모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노후화된 승강기 시장 기반이 모더니제이션의 구조적 성장 기회제공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유럽 외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주요 서비스 시장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비주거부문이 시장규모의 대부분을 차지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marR="0" lvl="0" indent="-1825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노후화된 승강기 시장 기반이 모더니제이션의 구조적 성장 기회제공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개발시장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+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성숙시장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인도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-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전세계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두번째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>
                          <a:latin typeface="Malgun Gothic Semilight (본문)"/>
                        </a:rPr>
                        <a:t>  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큰 신규시장규모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주택부분이 제일 큰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>
                          <a:latin typeface="Malgun Gothic Semilight (본문)"/>
                        </a:rPr>
                        <a:t>  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시장규모 형성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전세계 제일 큰 신규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>
                          <a:latin typeface="Malgun Gothic Semilight (본문)"/>
                        </a:rPr>
                        <a:t>  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시장 규모 보유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>
                          <a:latin typeface="Malgun Gothic Semilight (본문)"/>
                        </a:rPr>
                        <a:t>MOD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및 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SVC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시장의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>
                          <a:latin typeface="Malgun Gothic Semilight (본문)"/>
                        </a:rPr>
                        <a:t>  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가파른 성장세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182563" indent="-182563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latin typeface="Malgun Gothic Semilight (본문)"/>
                        </a:rPr>
                        <a:t>주택부분이 제일 큰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>
                          <a:latin typeface="Malgun Gothic Semilight (본문)"/>
                        </a:rPr>
                        <a:t>  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시장규모 형성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endParaRPr lang="ko-KR" altLang="en-US" sz="1600" dirty="0">
                        <a:latin typeface="Malgun Gothic Semilight (본문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6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경쟁환경</a:t>
                      </a:r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algn="ctr" latinLnBrk="1"/>
                      <a:endParaRPr lang="ko-KR" altLang="en-US" sz="1600" dirty="0">
                        <a:latin typeface="Malgun Gothic Semilight (본문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중국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&gt;,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미주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&lt;</a:t>
                      </a:r>
                      <a:endParaRPr lang="ko-KR" altLang="en-US" sz="1600" dirty="0">
                        <a:latin typeface="Malgun Gothic Semilight (본문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가장 낮음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중국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&gt;, </a:t>
                      </a:r>
                      <a:r>
                        <a:rPr lang="ko-KR" altLang="en-US" sz="1600" dirty="0">
                          <a:latin typeface="Malgun Gothic Semilight (본문)"/>
                        </a:rPr>
                        <a:t>미주</a:t>
                      </a:r>
                      <a:r>
                        <a:rPr lang="en-US" altLang="ko-KR" sz="1600" dirty="0">
                          <a:latin typeface="Malgun Gothic Semilight (본문)"/>
                        </a:rPr>
                        <a:t>&lt;</a:t>
                      </a:r>
                      <a:endParaRPr lang="ko-KR" altLang="en-US" sz="1600" dirty="0">
                        <a:latin typeface="Malgun Gothic Semilight (본문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Malgun Gothic Semilight (본문)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Malgun Gothic Semilight (본문)"/>
                        </a:rPr>
                        <a:t>가장 복잡한 경쟁환경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591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28AE76-D43C-4A49-A118-158CAB12BE64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BD9CB-BD78-4FD0-898A-E47B2847E353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5/19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6494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17B26827-D0FB-42BE-BA6D-E2616467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1C8E9-0387-4650-B404-BBBA2D12C5B3}"/>
              </a:ext>
            </a:extLst>
          </p:cNvPr>
          <p:cNvSpPr txBox="1"/>
          <p:nvPr/>
        </p:nvSpPr>
        <p:spPr>
          <a:xfrm>
            <a:off x="-2" y="266998"/>
            <a:ext cx="12192000" cy="461665"/>
          </a:xfrm>
          <a:prstGeom prst="rect">
            <a:avLst/>
          </a:prstGeom>
          <a:solidFill>
            <a:schemeClr val="accent1">
              <a:lumMod val="50000"/>
              <a:alpha val="3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ko-KR" altLang="en-US" sz="24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시장환경변화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D187583-6973-49FF-B329-EAD8A31E02C4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B812D0F4-4EBD-47A0-A2A5-027D49475E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F1CD4E73-4AED-4FDA-B0B9-AD8E872D84A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BD18FED-DDDB-405A-B7E6-AD45CFF1FADB}"/>
              </a:ext>
            </a:extLst>
          </p:cNvPr>
          <p:cNvSpPr/>
          <p:nvPr/>
        </p:nvSpPr>
        <p:spPr>
          <a:xfrm>
            <a:off x="1175884" y="2234520"/>
            <a:ext cx="9913257" cy="34138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2C07E-E2EE-4620-992C-284459841BEE}"/>
              </a:ext>
            </a:extLst>
          </p:cNvPr>
          <p:cNvSpPr txBox="1"/>
          <p:nvPr/>
        </p:nvSpPr>
        <p:spPr>
          <a:xfrm>
            <a:off x="1743075" y="2646418"/>
            <a:ext cx="2609850" cy="231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66FF"/>
                </a:solidFill>
              </a:rPr>
              <a:t>도시화</a:t>
            </a:r>
            <a:endParaRPr lang="en-US" altLang="ko-KR" sz="2400" dirty="0">
              <a:solidFill>
                <a:srgbClr val="0066FF"/>
              </a:solidFill>
            </a:endParaRPr>
          </a:p>
          <a:p>
            <a:endParaRPr lang="en-US" altLang="ko-KR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2050</a:t>
            </a:r>
            <a:r>
              <a:rPr lang="ko-KR" altLang="en-US" sz="1400" dirty="0"/>
              <a:t>년까지 인구의 </a:t>
            </a:r>
            <a:r>
              <a:rPr lang="en-US" altLang="ko-KR" sz="1400" dirty="0"/>
              <a:t>70%</a:t>
            </a:r>
            <a:r>
              <a:rPr lang="ko-KR" altLang="en-US" sz="1400" dirty="0"/>
              <a:t>가   도시에 거주할 것으로 예상</a:t>
            </a:r>
            <a:endParaRPr lang="en-US" altLang="ko-KR" sz="1400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가성비적 생활에 대한 필요성 대두</a:t>
            </a:r>
            <a:endParaRPr lang="en-US" altLang="ko-KR" sz="1400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도시 재개발의 역할 증가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E8309A-FE74-4D3F-9842-B84DEAE8F6DF}"/>
              </a:ext>
            </a:extLst>
          </p:cNvPr>
          <p:cNvSpPr txBox="1"/>
          <p:nvPr/>
        </p:nvSpPr>
        <p:spPr>
          <a:xfrm>
            <a:off x="4827588" y="2646363"/>
            <a:ext cx="2609850" cy="2636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66FF"/>
                </a:solidFill>
              </a:rPr>
              <a:t>디지털</a:t>
            </a:r>
            <a:endParaRPr lang="en-US" altLang="ko-KR" sz="2400" dirty="0">
              <a:solidFill>
                <a:srgbClr val="0066FF"/>
              </a:solidFill>
            </a:endParaRPr>
          </a:p>
          <a:p>
            <a:endParaRPr lang="en-US" altLang="ko-KR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효율성과 탁월한 고객 가치를 촉진시키는 디지털 기술</a:t>
            </a:r>
            <a:endParaRPr lang="en-US" altLang="ko-KR" sz="1400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AI</a:t>
            </a:r>
            <a:r>
              <a:rPr lang="ko-KR" altLang="en-US" sz="1400" dirty="0"/>
              <a:t>는 향후 </a:t>
            </a:r>
            <a:r>
              <a:rPr lang="en-US" altLang="ko-KR" sz="1400" dirty="0"/>
              <a:t>10</a:t>
            </a:r>
            <a:r>
              <a:rPr lang="ko-KR" altLang="en-US" sz="1400" dirty="0"/>
              <a:t>년간 노동생산성을 최대 </a:t>
            </a:r>
            <a:r>
              <a:rPr lang="en-US" altLang="ko-KR" sz="1400" dirty="0"/>
              <a:t>20%, GDP</a:t>
            </a:r>
            <a:r>
              <a:rPr lang="ko-KR" altLang="en-US" sz="1400" dirty="0"/>
              <a:t>성장률을 </a:t>
            </a:r>
            <a:r>
              <a:rPr lang="en-US" altLang="ko-KR" sz="1400" dirty="0"/>
              <a:t>10%</a:t>
            </a:r>
            <a:r>
              <a:rPr lang="ko-KR" altLang="en-US" sz="1400" dirty="0"/>
              <a:t>까지</a:t>
            </a:r>
            <a:r>
              <a:rPr lang="en-US" altLang="ko-KR" sz="1400" dirty="0"/>
              <a:t> </a:t>
            </a:r>
            <a:r>
              <a:rPr lang="ko-KR" altLang="en-US" sz="1400" dirty="0"/>
              <a:t>높일 수 있는 잠재력 보유</a:t>
            </a:r>
            <a:endParaRPr lang="en-US" altLang="ko-KR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494BBE-F4E5-42EA-987D-D71CCD6E9208}"/>
              </a:ext>
            </a:extLst>
          </p:cNvPr>
          <p:cNvSpPr txBox="1"/>
          <p:nvPr/>
        </p:nvSpPr>
        <p:spPr>
          <a:xfrm>
            <a:off x="8004629" y="2651973"/>
            <a:ext cx="2609850" cy="231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66FF"/>
                </a:solidFill>
              </a:rPr>
              <a:t>지속가능성</a:t>
            </a:r>
            <a:endParaRPr lang="en-US" altLang="ko-KR" sz="2400" dirty="0">
              <a:solidFill>
                <a:srgbClr val="0066FF"/>
              </a:solidFill>
            </a:endParaRPr>
          </a:p>
          <a:p>
            <a:endParaRPr lang="en-US" altLang="ko-KR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건축 환경은 전 세계 탄소 배출량의 약 </a:t>
            </a:r>
            <a:r>
              <a:rPr lang="en-US" altLang="ko-KR" sz="1400" dirty="0"/>
              <a:t>40%</a:t>
            </a:r>
            <a:r>
              <a:rPr lang="ko-KR" altLang="en-US" sz="1400" dirty="0"/>
              <a:t>를 차지</a:t>
            </a:r>
            <a:endParaRPr lang="en-US" altLang="ko-KR" sz="1400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수백 개 도시가 탄소 중립을 위해 노력</a:t>
            </a:r>
            <a:r>
              <a:rPr lang="en-US" altLang="ko-KR" sz="1400" dirty="0"/>
              <a:t>, </a:t>
            </a:r>
            <a:r>
              <a:rPr lang="ko-KR" altLang="en-US" sz="1400" dirty="0"/>
              <a:t>고객들은 야심찬 기후 목표를 설정</a:t>
            </a:r>
            <a:endParaRPr lang="en-US" altLang="ko-KR" sz="1400" dirty="0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86F2C78-D805-46D2-A6E3-8A3EA918C723}"/>
              </a:ext>
            </a:extLst>
          </p:cNvPr>
          <p:cNvCxnSpPr>
            <a:cxnSpLocks/>
          </p:cNvCxnSpPr>
          <p:nvPr/>
        </p:nvCxnSpPr>
        <p:spPr>
          <a:xfrm>
            <a:off x="4543425" y="2752725"/>
            <a:ext cx="0" cy="2476500"/>
          </a:xfrm>
          <a:prstGeom prst="lin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63C1E42-4343-462F-9DD6-D7B74CCE763F}"/>
              </a:ext>
            </a:extLst>
          </p:cNvPr>
          <p:cNvCxnSpPr>
            <a:cxnSpLocks/>
          </p:cNvCxnSpPr>
          <p:nvPr/>
        </p:nvCxnSpPr>
        <p:spPr>
          <a:xfrm>
            <a:off x="7734300" y="2722220"/>
            <a:ext cx="0" cy="2507005"/>
          </a:xfrm>
          <a:prstGeom prst="lin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07DD68C-7495-47D8-919B-BD74D36128B9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6/19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65A7E-1208-9921-5C9F-DC0BA282896B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Global E/L &amp; E/S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시장전망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78CB846-F790-C3E7-C3AF-860586228F87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58E18BAB-196D-25C9-B9D6-3F438E34B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520A188-F75E-0210-3929-A68A33F9090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object 9">
            <a:extLst>
              <a:ext uri="{FF2B5EF4-FFF2-40B4-BE49-F238E27FC236}">
                <a16:creationId xmlns:a16="http://schemas.microsoft.com/office/drawing/2014/main" id="{5740C1DB-F647-7BFD-F640-772D373DAB61}"/>
              </a:ext>
            </a:extLst>
          </p:cNvPr>
          <p:cNvGrpSpPr/>
          <p:nvPr/>
        </p:nvGrpSpPr>
        <p:grpSpPr>
          <a:xfrm>
            <a:off x="5796220" y="1166828"/>
            <a:ext cx="2208297" cy="4299047"/>
            <a:chOff x="499109" y="2594610"/>
            <a:chExt cx="2052956" cy="3258463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158DC934-319D-EF5A-4156-887549D5EA41}"/>
                </a:ext>
              </a:extLst>
            </p:cNvPr>
            <p:cNvSpPr/>
            <p:nvPr/>
          </p:nvSpPr>
          <p:spPr>
            <a:xfrm>
              <a:off x="1395984" y="5088636"/>
              <a:ext cx="429895" cy="151130"/>
            </a:xfrm>
            <a:custGeom>
              <a:avLst/>
              <a:gdLst/>
              <a:ahLst/>
              <a:cxnLst/>
              <a:rect l="l" t="t" r="r" b="b"/>
              <a:pathLst>
                <a:path w="429894" h="151129">
                  <a:moveTo>
                    <a:pt x="214884" y="0"/>
                  </a:moveTo>
                  <a:lnTo>
                    <a:pt x="0" y="150875"/>
                  </a:lnTo>
                  <a:lnTo>
                    <a:pt x="429767" y="150875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F3EDE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6506794F-6111-534A-B156-5096D951A3D7}"/>
                </a:ext>
              </a:extLst>
            </p:cNvPr>
            <p:cNvSpPr/>
            <p:nvPr/>
          </p:nvSpPr>
          <p:spPr>
            <a:xfrm>
              <a:off x="1395984" y="5088636"/>
              <a:ext cx="429895" cy="151130"/>
            </a:xfrm>
            <a:custGeom>
              <a:avLst/>
              <a:gdLst/>
              <a:ahLst/>
              <a:cxnLst/>
              <a:rect l="l" t="t" r="r" b="b"/>
              <a:pathLst>
                <a:path w="429894" h="151129">
                  <a:moveTo>
                    <a:pt x="0" y="150875"/>
                  </a:moveTo>
                  <a:lnTo>
                    <a:pt x="214884" y="0"/>
                  </a:lnTo>
                  <a:lnTo>
                    <a:pt x="429767" y="150875"/>
                  </a:lnTo>
                  <a:lnTo>
                    <a:pt x="0" y="150875"/>
                  </a:lnTo>
                  <a:close/>
                </a:path>
              </a:pathLst>
            </a:custGeom>
            <a:ln w="12699">
              <a:solidFill>
                <a:srgbClr val="F3ED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14657D01-C525-7A7E-B21E-49AD99F963B8}"/>
                </a:ext>
              </a:extLst>
            </p:cNvPr>
            <p:cNvSpPr/>
            <p:nvPr/>
          </p:nvSpPr>
          <p:spPr>
            <a:xfrm>
              <a:off x="499110" y="2594610"/>
              <a:ext cx="2052955" cy="3258461"/>
            </a:xfrm>
            <a:custGeom>
              <a:avLst/>
              <a:gdLst/>
              <a:ahLst/>
              <a:cxnLst/>
              <a:rect l="l" t="t" r="r" b="b"/>
              <a:pathLst>
                <a:path w="2417445" h="2449195">
                  <a:moveTo>
                    <a:pt x="2417064" y="0"/>
                  </a:moveTo>
                  <a:lnTo>
                    <a:pt x="0" y="0"/>
                  </a:lnTo>
                  <a:lnTo>
                    <a:pt x="0" y="2449068"/>
                  </a:lnTo>
                  <a:lnTo>
                    <a:pt x="2417064" y="2449068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1350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918C5B30-E319-663B-123E-726B23BABD6E}"/>
                </a:ext>
              </a:extLst>
            </p:cNvPr>
            <p:cNvSpPr/>
            <p:nvPr/>
          </p:nvSpPr>
          <p:spPr>
            <a:xfrm>
              <a:off x="499109" y="2594610"/>
              <a:ext cx="2052956" cy="3258463"/>
            </a:xfrm>
            <a:custGeom>
              <a:avLst/>
              <a:gdLst/>
              <a:ahLst/>
              <a:cxnLst/>
              <a:rect l="l" t="t" r="r" b="b"/>
              <a:pathLst>
                <a:path w="2417445" h="2449195">
                  <a:moveTo>
                    <a:pt x="0" y="2449068"/>
                  </a:moveTo>
                  <a:lnTo>
                    <a:pt x="2417064" y="2449068"/>
                  </a:lnTo>
                  <a:lnTo>
                    <a:pt x="2417064" y="0"/>
                  </a:lnTo>
                  <a:lnTo>
                    <a:pt x="0" y="0"/>
                  </a:lnTo>
                  <a:lnTo>
                    <a:pt x="0" y="2449068"/>
                  </a:lnTo>
                  <a:close/>
                </a:path>
              </a:pathLst>
            </a:custGeom>
            <a:ln w="28575">
              <a:solidFill>
                <a:srgbClr val="1350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</p:grpSp>
      <p:sp>
        <p:nvSpPr>
          <p:cNvPr id="11" name="object 19">
            <a:extLst>
              <a:ext uri="{FF2B5EF4-FFF2-40B4-BE49-F238E27FC236}">
                <a16:creationId xmlns:a16="http://schemas.microsoft.com/office/drawing/2014/main" id="{3A2C22F9-436E-E9FD-21D6-FD10E009F726}"/>
              </a:ext>
            </a:extLst>
          </p:cNvPr>
          <p:cNvSpPr txBox="1"/>
          <p:nvPr/>
        </p:nvSpPr>
        <p:spPr>
          <a:xfrm>
            <a:off x="5796219" y="2104451"/>
            <a:ext cx="2208297" cy="4905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전세계 승강기 설치댓수</a:t>
            </a:r>
            <a:endParaRPr kumimoji="0" lang="en-US" altLang="ko-KR" sz="1400" b="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&lt;2</a:t>
            </a:r>
            <a:r>
              <a:rPr lang="en-US" altLang="ko-KR" sz="1400" spc="-10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kumimoji="0" lang="en-US" sz="1400" b="0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,000,000</a:t>
            </a:r>
            <a:r>
              <a:rPr kumimoji="0" lang="ko-KR" altLang="en-US" sz="1400" b="0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대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2" name="object 20">
            <a:extLst>
              <a:ext uri="{FF2B5EF4-FFF2-40B4-BE49-F238E27FC236}">
                <a16:creationId xmlns:a16="http://schemas.microsoft.com/office/drawing/2014/main" id="{1F663BB1-9556-68A8-BF2E-BCFA44DD7141}"/>
              </a:ext>
            </a:extLst>
          </p:cNvPr>
          <p:cNvGrpSpPr/>
          <p:nvPr/>
        </p:nvGrpSpPr>
        <p:grpSpPr>
          <a:xfrm>
            <a:off x="5979590" y="3469203"/>
            <a:ext cx="1890605" cy="1735736"/>
            <a:chOff x="666178" y="3895534"/>
            <a:chExt cx="2081530" cy="1054735"/>
          </a:xfrm>
        </p:grpSpPr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D37C3E89-154F-6FD1-BD86-781B420636D7}"/>
                </a:ext>
              </a:extLst>
            </p:cNvPr>
            <p:cNvSpPr/>
            <p:nvPr/>
          </p:nvSpPr>
          <p:spPr>
            <a:xfrm>
              <a:off x="680466" y="3909821"/>
              <a:ext cx="2052955" cy="1026160"/>
            </a:xfrm>
            <a:custGeom>
              <a:avLst/>
              <a:gdLst/>
              <a:ahLst/>
              <a:cxnLst/>
              <a:rect l="l" t="t" r="r" b="b"/>
              <a:pathLst>
                <a:path w="2052955" h="1026160">
                  <a:moveTo>
                    <a:pt x="2052827" y="0"/>
                  </a:moveTo>
                  <a:lnTo>
                    <a:pt x="0" y="0"/>
                  </a:lnTo>
                  <a:lnTo>
                    <a:pt x="0" y="1025651"/>
                  </a:lnTo>
                  <a:lnTo>
                    <a:pt x="2052827" y="1025651"/>
                  </a:lnTo>
                  <a:lnTo>
                    <a:pt x="2052827" y="0"/>
                  </a:lnTo>
                  <a:close/>
                </a:path>
              </a:pathLst>
            </a:custGeom>
            <a:solidFill>
              <a:srgbClr val="FFCDD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704F5ADB-D584-0128-AF97-2412282F1BE1}"/>
                </a:ext>
              </a:extLst>
            </p:cNvPr>
            <p:cNvSpPr/>
            <p:nvPr/>
          </p:nvSpPr>
          <p:spPr>
            <a:xfrm>
              <a:off x="680466" y="3909821"/>
              <a:ext cx="2052955" cy="1026160"/>
            </a:xfrm>
            <a:custGeom>
              <a:avLst/>
              <a:gdLst/>
              <a:ahLst/>
              <a:cxnLst/>
              <a:rect l="l" t="t" r="r" b="b"/>
              <a:pathLst>
                <a:path w="2052955" h="1026160">
                  <a:moveTo>
                    <a:pt x="0" y="1025651"/>
                  </a:moveTo>
                  <a:lnTo>
                    <a:pt x="2052827" y="1025651"/>
                  </a:lnTo>
                  <a:lnTo>
                    <a:pt x="2052827" y="0"/>
                  </a:lnTo>
                  <a:lnTo>
                    <a:pt x="0" y="0"/>
                  </a:lnTo>
                  <a:lnTo>
                    <a:pt x="0" y="1025651"/>
                  </a:lnTo>
                  <a:close/>
                </a:path>
              </a:pathLst>
            </a:custGeom>
            <a:ln w="28574">
              <a:solidFill>
                <a:srgbClr val="1350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</p:grpSp>
      <p:sp>
        <p:nvSpPr>
          <p:cNvPr id="15" name="object 23">
            <a:extLst>
              <a:ext uri="{FF2B5EF4-FFF2-40B4-BE49-F238E27FC236}">
                <a16:creationId xmlns:a16="http://schemas.microsoft.com/office/drawing/2014/main" id="{4F86989C-BC01-88CF-B2A6-E8B1C2EBC301}"/>
              </a:ext>
            </a:extLst>
          </p:cNvPr>
          <p:cNvSpPr txBox="1"/>
          <p:nvPr/>
        </p:nvSpPr>
        <p:spPr>
          <a:xfrm>
            <a:off x="5923655" y="4194595"/>
            <a:ext cx="2137032" cy="513217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0" marR="454025" lvl="0" indent="0" algn="ctr" defTabSz="914400" rtl="0" eaLnBrk="1" fontAlgn="auto" latinLnBrk="1" hangingPunct="1">
              <a:lnSpc>
                <a:spcPct val="11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     </a:t>
            </a:r>
            <a:r>
              <a:rPr kumimoji="0" sz="1400" b="1" i="0" u="none" strike="noStrike" kern="1200" cap="none" spc="-1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~1</a:t>
            </a:r>
            <a:r>
              <a:rPr lang="en-US" altLang="ko-KR" sz="1400" b="1" spc="-170" dirty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kumimoji="0" lang="en-US" sz="1400" b="1" i="0" u="none" strike="noStrike" kern="1200" cap="none" spc="-1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,000,000</a:t>
            </a:r>
            <a:r>
              <a:rPr kumimoji="0" lang="ko-KR" altLang="en-US" sz="1400" b="1" i="0" u="none" strike="noStrike" kern="1200" cap="none" spc="-1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대</a:t>
            </a:r>
            <a:endParaRPr kumimoji="0" lang="en-US" altLang="ko-KR" sz="1400" b="1" i="0" u="none" strike="noStrike" kern="1200" cap="none" spc="-1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454025" lvl="0" indent="0" algn="ctr" defTabSz="914400" rtl="0" eaLnBrk="1" fontAlgn="auto" latinLnBrk="1" hangingPunct="1">
              <a:lnSpc>
                <a:spcPct val="11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     </a:t>
            </a:r>
            <a:r>
              <a:rPr kumimoji="0" sz="1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15+</a:t>
            </a:r>
            <a:r>
              <a:rPr kumimoji="0" lang="en-US" sz="1400" b="1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ko-KR" altLang="en-US" sz="1400" b="1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년 이상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object 24">
            <a:extLst>
              <a:ext uri="{FF2B5EF4-FFF2-40B4-BE49-F238E27FC236}">
                <a16:creationId xmlns:a16="http://schemas.microsoft.com/office/drawing/2014/main" id="{C0BD0E1D-6C22-9737-530D-FD59FF2A65A7}"/>
              </a:ext>
            </a:extLst>
          </p:cNvPr>
          <p:cNvSpPr txBox="1"/>
          <p:nvPr/>
        </p:nvSpPr>
        <p:spPr>
          <a:xfrm>
            <a:off x="8355810" y="1942782"/>
            <a:ext cx="1555750" cy="6470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2020-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2024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CAGR: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LSD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growth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2380E930-8F07-651B-9349-21538A36E3DB}"/>
              </a:ext>
            </a:extLst>
          </p:cNvPr>
          <p:cNvSpPr txBox="1"/>
          <p:nvPr/>
        </p:nvSpPr>
        <p:spPr>
          <a:xfrm>
            <a:off x="8382977" y="4345725"/>
            <a:ext cx="10458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HSD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growth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9737CA47-C920-5072-D603-98C133D68EFF}"/>
              </a:ext>
            </a:extLst>
          </p:cNvPr>
          <p:cNvSpPr txBox="1"/>
          <p:nvPr/>
        </p:nvSpPr>
        <p:spPr>
          <a:xfrm>
            <a:off x="8323387" y="5717216"/>
            <a:ext cx="250952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중국외지역</a:t>
            </a: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LSD</a:t>
            </a:r>
            <a:r>
              <a:rPr kumimoji="0" lang="ko-KR" altLang="en-US" sz="1400" b="0" i="0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growt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 </a:t>
            </a:r>
            <a:endParaRPr kumimoji="0" lang="en-US" sz="1400" b="0" i="0" u="none" strike="noStrike" kern="1200" cap="none" spc="-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508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중화권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HSD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decline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28">
            <a:extLst>
              <a:ext uri="{FF2B5EF4-FFF2-40B4-BE49-F238E27FC236}">
                <a16:creationId xmlns:a16="http://schemas.microsoft.com/office/drawing/2014/main" id="{C6F42DC9-DFE4-0AD8-ED6E-E5F0FCB41400}"/>
              </a:ext>
            </a:extLst>
          </p:cNvPr>
          <p:cNvSpPr txBox="1"/>
          <p:nvPr/>
        </p:nvSpPr>
        <p:spPr>
          <a:xfrm>
            <a:off x="8323387" y="1215541"/>
            <a:ext cx="250952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전체서비스시장규모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832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억유로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한화 약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125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0" name="object 75">
            <a:extLst>
              <a:ext uri="{FF2B5EF4-FFF2-40B4-BE49-F238E27FC236}">
                <a16:creationId xmlns:a16="http://schemas.microsoft.com/office/drawing/2014/main" id="{A3055F08-B7E4-F2C5-6C01-A3804FB7CBBE}"/>
              </a:ext>
            </a:extLst>
          </p:cNvPr>
          <p:cNvSpPr txBox="1"/>
          <p:nvPr/>
        </p:nvSpPr>
        <p:spPr>
          <a:xfrm>
            <a:off x="5796219" y="5644475"/>
            <a:ext cx="1038900" cy="603627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72390" rIns="0" bIns="0" rtlCol="0">
            <a:spAutoFit/>
          </a:bodyPr>
          <a:lstStyle/>
          <a:p>
            <a:pPr marL="211454" marR="108585" lvl="0" indent="-90170" algn="ctr" defTabSz="914400" rtl="0" eaLnBrk="1" fontAlgn="auto" latinLnBrk="1" hangingPunct="1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중국외</a:t>
            </a:r>
            <a:endParaRPr kumimoji="0" lang="en-US" altLang="ko-KR" sz="1400" b="0" i="0" u="none" strike="noStrike" kern="1200" cap="none" spc="-10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11454" marR="108585" lvl="0" indent="-90170" algn="ctr" defTabSz="914400" rtl="0" eaLnBrk="1" fontAlgn="auto" latinLnBrk="1" hangingPunct="1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lang="en-US" altLang="ko-KR" sz="1400" spc="-70" dirty="0">
                <a:solidFill>
                  <a:srgbClr val="131313"/>
                </a:solidFill>
                <a:latin typeface="Verdana"/>
                <a:cs typeface="Verdana"/>
              </a:rPr>
              <a:t>00</a:t>
            </a:r>
            <a:r>
              <a:rPr kumimoji="0" lang="ko-KR" altLang="en-US" sz="14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만대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" name="object 76">
            <a:extLst>
              <a:ext uri="{FF2B5EF4-FFF2-40B4-BE49-F238E27FC236}">
                <a16:creationId xmlns:a16="http://schemas.microsoft.com/office/drawing/2014/main" id="{4A07421C-DBE6-0092-E741-63AA2E887AB2}"/>
              </a:ext>
            </a:extLst>
          </p:cNvPr>
          <p:cNvSpPr txBox="1"/>
          <p:nvPr/>
        </p:nvSpPr>
        <p:spPr>
          <a:xfrm>
            <a:off x="6836953" y="5644472"/>
            <a:ext cx="1182536" cy="602024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72390" rIns="0" bIns="0" rtlCol="0">
            <a:spAutoFit/>
          </a:bodyPr>
          <a:lstStyle/>
          <a:p>
            <a:pPr marL="199390" marR="72390" lvl="0" indent="-132715" algn="ctr" defTabSz="914400" rtl="0" eaLnBrk="1" fontAlgn="auto" latinLnBrk="1" hangingPunct="1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중화권</a:t>
            </a:r>
            <a:endParaRPr kumimoji="0" lang="en-US" altLang="ko-KR" sz="1400" b="0" i="0" u="none" strike="noStrike" kern="1200" cap="none" spc="-7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99390" marR="72390" lvl="0" indent="-132715" algn="ctr" defTabSz="914400" rtl="0" eaLnBrk="1" fontAlgn="auto" latinLnBrk="1" hangingPunct="1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600</a:t>
            </a:r>
            <a:r>
              <a:rPr kumimoji="0" lang="ko-KR" altLang="en-US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만대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화살표: 오각형 21">
            <a:extLst>
              <a:ext uri="{FF2B5EF4-FFF2-40B4-BE49-F238E27FC236}">
                <a16:creationId xmlns:a16="http://schemas.microsoft.com/office/drawing/2014/main" id="{50D94BFB-7952-D85E-00C2-CB23588FFC5B}"/>
              </a:ext>
            </a:extLst>
          </p:cNvPr>
          <p:cNvSpPr/>
          <p:nvPr/>
        </p:nvSpPr>
        <p:spPr>
          <a:xfrm>
            <a:off x="1075856" y="2175073"/>
            <a:ext cx="3944288" cy="2635284"/>
          </a:xfrm>
          <a:prstGeom prst="homePlate">
            <a:avLst>
              <a:gd name="adj" fmla="val 2469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신규시장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서비스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/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현대화 시장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중국중심의 신규시장 성장에서 서비스 및 현대화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(Modernization)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시장으로의 급격한 이동이 진행중임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8D45EBFB-9FFF-8B35-6A03-50A27FF47D5E}"/>
              </a:ext>
            </a:extLst>
          </p:cNvPr>
          <p:cNvSpPr txBox="1"/>
          <p:nvPr/>
        </p:nvSpPr>
        <p:spPr>
          <a:xfrm>
            <a:off x="1075856" y="5423043"/>
            <a:ext cx="35447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LSD </a:t>
            </a:r>
            <a:r>
              <a:rPr kumimoji="0" sz="1000" b="0" i="0" u="none" strike="noStrike" kern="1200" cap="none" spc="-1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low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single-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digit;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HSD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1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high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single-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digit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2EA177-8C2E-40EA-B33C-97E8A14C2498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7/19</a:t>
            </a:r>
            <a:endParaRPr lang="ko-KR" alt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82E9C-46C6-497F-A8A7-B3BBCFBCE31C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3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71543D8-18C2-4CAC-AE7D-B4236DF58BE3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515A1674-CAB5-4D43-9186-304B0BBCA7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79590F2D-A861-4119-82B9-F4E2EE49548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FD7517FF-529A-4B5A-8FCC-1AF8BCB1A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488704"/>
              </p:ext>
            </p:extLst>
          </p:nvPr>
        </p:nvGraphicFramePr>
        <p:xfrm>
          <a:off x="407988" y="1193422"/>
          <a:ext cx="11376025" cy="278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5EC360BC-CC61-4FFC-8B81-BBB5A1E88620}"/>
              </a:ext>
            </a:extLst>
          </p:cNvPr>
          <p:cNvSpPr/>
          <p:nvPr/>
        </p:nvSpPr>
        <p:spPr>
          <a:xfrm>
            <a:off x="407988" y="4195270"/>
            <a:ext cx="11376024" cy="170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글로벌 엘리베이터 및 에스컬레이터 시장 규모는 </a:t>
            </a:r>
            <a:r>
              <a:rPr lang="en-US" altLang="ko-KR" dirty="0">
                <a:latin typeface="+mn-ea"/>
              </a:rPr>
              <a:t>2024</a:t>
            </a:r>
            <a:r>
              <a:rPr lang="ko-KR" altLang="en-US" dirty="0">
                <a:latin typeface="+mn-ea"/>
              </a:rPr>
              <a:t>년에 </a:t>
            </a:r>
            <a:r>
              <a:rPr lang="en-US" altLang="ko-KR" dirty="0">
                <a:latin typeface="+mn-ea"/>
              </a:rPr>
              <a:t>981</a:t>
            </a:r>
            <a:r>
              <a:rPr lang="ko-KR" altLang="en-US" dirty="0">
                <a:latin typeface="+mn-ea"/>
              </a:rPr>
              <a:t>억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천만 달러로 추산</a:t>
            </a:r>
            <a:endParaRPr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2034</a:t>
            </a:r>
            <a:r>
              <a:rPr lang="ko-KR" altLang="en-US" dirty="0">
                <a:latin typeface="+mn-ea"/>
              </a:rPr>
              <a:t>년에는 약 </a:t>
            </a:r>
            <a:r>
              <a:rPr lang="en-US" altLang="ko-KR" dirty="0">
                <a:latin typeface="+mn-ea"/>
              </a:rPr>
              <a:t>1,947</a:t>
            </a:r>
            <a:r>
              <a:rPr lang="ko-KR" altLang="en-US" dirty="0">
                <a:latin typeface="+mn-ea"/>
              </a:rPr>
              <a:t>억 </a:t>
            </a:r>
            <a:r>
              <a:rPr lang="en-US" altLang="ko-KR" dirty="0">
                <a:latin typeface="+mn-ea"/>
              </a:rPr>
              <a:t>7</a:t>
            </a:r>
            <a:r>
              <a:rPr lang="ko-KR" altLang="en-US" dirty="0">
                <a:latin typeface="+mn-ea"/>
              </a:rPr>
              <a:t>천만 달러에 이를 것으로 예상</a:t>
            </a:r>
            <a:endParaRPr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2025</a:t>
            </a:r>
            <a:r>
              <a:rPr lang="ko-KR" altLang="en-US" dirty="0">
                <a:latin typeface="+mn-ea"/>
              </a:rPr>
              <a:t>년부터 </a:t>
            </a:r>
            <a:r>
              <a:rPr lang="en-US" altLang="ko-KR" dirty="0">
                <a:latin typeface="+mn-ea"/>
              </a:rPr>
              <a:t>2034</a:t>
            </a:r>
            <a:r>
              <a:rPr lang="ko-KR" altLang="en-US" dirty="0">
                <a:latin typeface="+mn-ea"/>
              </a:rPr>
              <a:t>년까지 연평균 성장률</a:t>
            </a:r>
            <a:r>
              <a:rPr lang="en-US" altLang="ko-KR" dirty="0">
                <a:latin typeface="+mn-ea"/>
              </a:rPr>
              <a:t>(CAGR) 7.09%</a:t>
            </a:r>
            <a:r>
              <a:rPr lang="ko-KR" altLang="en-US" dirty="0">
                <a:latin typeface="+mn-ea"/>
              </a:rPr>
              <a:t>로 확대</a:t>
            </a:r>
            <a:endParaRPr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선진국과 신흥국에서 고층 빌딩과 상업 단지가 빠르게 개발됨에 따라 </a:t>
            </a:r>
            <a:r>
              <a:rPr lang="en-US" altLang="ko-KR" dirty="0">
                <a:latin typeface="+mn-ea"/>
              </a:rPr>
              <a:t>E/l &amp; E/S </a:t>
            </a:r>
            <a:r>
              <a:rPr lang="ko-KR" altLang="en-US" dirty="0">
                <a:latin typeface="+mn-ea"/>
              </a:rPr>
              <a:t>시장도 성장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3A7D5-BE1D-4603-8426-38A31D4AB58E}"/>
              </a:ext>
            </a:extLst>
          </p:cNvPr>
          <p:cNvSpPr txBox="1"/>
          <p:nvPr/>
        </p:nvSpPr>
        <p:spPr>
          <a:xfrm>
            <a:off x="354008" y="635737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:Precedence Research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55C73AB-7D73-49F4-BC69-60709F65A1EF}"/>
              </a:ext>
            </a:extLst>
          </p:cNvPr>
          <p:cNvCxnSpPr/>
          <p:nvPr/>
        </p:nvCxnSpPr>
        <p:spPr>
          <a:xfrm flipV="1">
            <a:off x="1066800" y="1409700"/>
            <a:ext cx="100076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8AAC479-4C3D-4E91-878E-97E36A1DE448}"/>
              </a:ext>
            </a:extLst>
          </p:cNvPr>
          <p:cNvSpPr/>
          <p:nvPr/>
        </p:nvSpPr>
        <p:spPr>
          <a:xfrm rot="21329647">
            <a:off x="5007938" y="1449694"/>
            <a:ext cx="2125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atin typeface="+mn-ea"/>
              </a:rPr>
              <a:t>연평균 성장률</a:t>
            </a:r>
            <a:r>
              <a:rPr lang="en-US" altLang="ko-KR" sz="1200" dirty="0">
                <a:latin typeface="+mn-ea"/>
              </a:rPr>
              <a:t>(CAGR) 7.09%</a:t>
            </a:r>
            <a:endParaRPr lang="ko-KR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C378D8-E696-4CD1-A27D-7501361CC37E}"/>
              </a:ext>
            </a:extLst>
          </p:cNvPr>
          <p:cNvSpPr txBox="1"/>
          <p:nvPr/>
        </p:nvSpPr>
        <p:spPr>
          <a:xfrm>
            <a:off x="647700" y="1409700"/>
            <a:ext cx="184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+mn-ea"/>
              </a:rPr>
              <a:t>단위</a:t>
            </a:r>
            <a:r>
              <a:rPr lang="en-US" altLang="ko-KR" sz="1100" dirty="0">
                <a:latin typeface="+mn-ea"/>
              </a:rPr>
              <a:t>: Bill.US$</a:t>
            </a:r>
            <a:endParaRPr lang="ko-KR" altLang="en-US" sz="110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DE1B0-B0D0-4273-96E4-49C9E9C32630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Global E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/L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&amp; E/S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신규설치시장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44377-5B89-4356-BD8B-56F82873AFE6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8/19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279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CBFA3-3073-6301-0B07-FD37E0A72E30}"/>
              </a:ext>
            </a:extLst>
          </p:cNvPr>
          <p:cNvSpPr txBox="1"/>
          <p:nvPr/>
        </p:nvSpPr>
        <p:spPr>
          <a:xfrm>
            <a:off x="-2" y="266998"/>
            <a:ext cx="8764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Global E/L &amp; E/S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서비스시장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614EAC4-E154-881F-B62B-7EC21B194240}"/>
              </a:ext>
            </a:extLst>
          </p:cNvPr>
          <p:cNvGrpSpPr/>
          <p:nvPr/>
        </p:nvGrpSpPr>
        <p:grpSpPr>
          <a:xfrm>
            <a:off x="0" y="847725"/>
            <a:ext cx="12192000" cy="19050"/>
            <a:chOff x="0" y="847725"/>
            <a:chExt cx="12192000" cy="19050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F1B79090-779F-DA2F-805A-71E1B007D5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847725"/>
              <a:ext cx="609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44FF8C82-4332-A02F-0E83-6E9D53FD371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866775"/>
              <a:ext cx="6096000" cy="0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5C1728-3FD4-3736-8972-3D6C8BF6A505}"/>
              </a:ext>
            </a:extLst>
          </p:cNvPr>
          <p:cNvSpPr txBox="1"/>
          <p:nvPr/>
        </p:nvSpPr>
        <p:spPr>
          <a:xfrm>
            <a:off x="654729" y="1068392"/>
            <a:ext cx="1141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서비스 시장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신규설치시장의 꾸준한 성장과 디지털화로 인한 성장기회</a:t>
            </a:r>
          </a:p>
        </p:txBody>
      </p:sp>
      <p:sp>
        <p:nvSpPr>
          <p:cNvPr id="70" name="object 35">
            <a:extLst>
              <a:ext uri="{FF2B5EF4-FFF2-40B4-BE49-F238E27FC236}">
                <a16:creationId xmlns:a16="http://schemas.microsoft.com/office/drawing/2014/main" id="{50D4FD6A-4CC9-4E6C-B4C8-3AA911400674}"/>
              </a:ext>
            </a:extLst>
          </p:cNvPr>
          <p:cNvSpPr txBox="1"/>
          <p:nvPr/>
        </p:nvSpPr>
        <p:spPr>
          <a:xfrm>
            <a:off x="9083801" y="-1460944"/>
            <a:ext cx="3674745" cy="1099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1" hangingPunct="1">
              <a:lnSpc>
                <a:spcPct val="110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Digi</a:t>
            </a:r>
            <a:r>
              <a:rPr kumimoji="0" lang="en-US" altLang="ko-KR" sz="1600" b="0" i="0" u="none" strike="noStrike" kern="1200" cap="none" spc="-1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industry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tal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transformation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redefining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Value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customers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(safety, 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transparency,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efficiency)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and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efficient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service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delivery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elevator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OEMs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B41426FF-BA3C-BE40-3A04-9CC9E998AEDD}"/>
              </a:ext>
            </a:extLst>
          </p:cNvPr>
          <p:cNvGrpSpPr/>
          <p:nvPr/>
        </p:nvGrpSpPr>
        <p:grpSpPr>
          <a:xfrm>
            <a:off x="654729" y="1599426"/>
            <a:ext cx="10698163" cy="4517350"/>
            <a:chOff x="407987" y="1845814"/>
            <a:chExt cx="10698163" cy="4517350"/>
          </a:xfrm>
        </p:grpSpPr>
        <p:grpSp>
          <p:nvGrpSpPr>
            <p:cNvPr id="47" name="object 12">
              <a:extLst>
                <a:ext uri="{FF2B5EF4-FFF2-40B4-BE49-F238E27FC236}">
                  <a16:creationId xmlns:a16="http://schemas.microsoft.com/office/drawing/2014/main" id="{C6897431-9C7C-C535-E150-92307915226F}"/>
                </a:ext>
              </a:extLst>
            </p:cNvPr>
            <p:cNvGrpSpPr/>
            <p:nvPr/>
          </p:nvGrpSpPr>
          <p:grpSpPr>
            <a:xfrm>
              <a:off x="6259067" y="4483608"/>
              <a:ext cx="4314825" cy="213867"/>
              <a:chOff x="6259067" y="4483608"/>
              <a:chExt cx="4314825" cy="213867"/>
            </a:xfrm>
          </p:grpSpPr>
          <p:sp>
            <p:nvSpPr>
              <p:cNvPr id="48" name="object 13">
                <a:extLst>
                  <a:ext uri="{FF2B5EF4-FFF2-40B4-BE49-F238E27FC236}">
                    <a16:creationId xmlns:a16="http://schemas.microsoft.com/office/drawing/2014/main" id="{B49EC71D-5A20-89A1-54DB-F64800E2C271}"/>
                  </a:ext>
                </a:extLst>
              </p:cNvPr>
              <p:cNvSpPr/>
              <p:nvPr/>
            </p:nvSpPr>
            <p:spPr>
              <a:xfrm>
                <a:off x="6499860" y="4547615"/>
                <a:ext cx="383286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832859" h="149860">
                    <a:moveTo>
                      <a:pt x="598932" y="0"/>
                    </a:moveTo>
                    <a:lnTo>
                      <a:pt x="0" y="0"/>
                    </a:lnTo>
                    <a:lnTo>
                      <a:pt x="0" y="149352"/>
                    </a:lnTo>
                    <a:lnTo>
                      <a:pt x="598932" y="149352"/>
                    </a:lnTo>
                    <a:lnTo>
                      <a:pt x="598932" y="0"/>
                    </a:lnTo>
                    <a:close/>
                  </a:path>
                  <a:path w="3832859" h="149860">
                    <a:moveTo>
                      <a:pt x="3832860" y="4572"/>
                    </a:moveTo>
                    <a:lnTo>
                      <a:pt x="3233928" y="4572"/>
                    </a:lnTo>
                    <a:lnTo>
                      <a:pt x="3233928" y="149352"/>
                    </a:lnTo>
                    <a:lnTo>
                      <a:pt x="3832860" y="149352"/>
                    </a:lnTo>
                    <a:lnTo>
                      <a:pt x="3832860" y="4572"/>
                    </a:lnTo>
                    <a:close/>
                  </a:path>
                </a:pathLst>
              </a:custGeom>
              <a:solidFill>
                <a:srgbClr val="1350F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 Semilight"/>
                  <a:ea typeface="+mn-ea"/>
                  <a:cs typeface="+mn-cs"/>
                </a:endParaRPr>
              </a:p>
            </p:txBody>
          </p:sp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A5547AC0-5EE6-5F9C-F46D-48C7D5B0F80A}"/>
                  </a:ext>
                </a:extLst>
              </p:cNvPr>
              <p:cNvSpPr/>
              <p:nvPr/>
            </p:nvSpPr>
            <p:spPr>
              <a:xfrm>
                <a:off x="6499859" y="4483608"/>
                <a:ext cx="599440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599440" h="64135">
                    <a:moveTo>
                      <a:pt x="598932" y="0"/>
                    </a:moveTo>
                    <a:lnTo>
                      <a:pt x="0" y="0"/>
                    </a:lnTo>
                    <a:lnTo>
                      <a:pt x="0" y="64008"/>
                    </a:lnTo>
                    <a:lnTo>
                      <a:pt x="598932" y="64008"/>
                    </a:lnTo>
                    <a:lnTo>
                      <a:pt x="598932" y="0"/>
                    </a:lnTo>
                    <a:close/>
                  </a:path>
                </a:pathLst>
              </a:custGeom>
              <a:solidFill>
                <a:srgbClr val="FFCDD6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 Semilight"/>
                  <a:ea typeface="+mn-ea"/>
                  <a:cs typeface="+mn-cs"/>
                </a:endParaRPr>
              </a:p>
            </p:txBody>
          </p:sp>
          <p:sp>
            <p:nvSpPr>
              <p:cNvPr id="50" name="object 15">
                <a:extLst>
                  <a:ext uri="{FF2B5EF4-FFF2-40B4-BE49-F238E27FC236}">
                    <a16:creationId xmlns:a16="http://schemas.microsoft.com/office/drawing/2014/main" id="{3302A735-003C-B330-639F-9E5F50C7500A}"/>
                  </a:ext>
                </a:extLst>
              </p:cNvPr>
              <p:cNvSpPr/>
              <p:nvPr/>
            </p:nvSpPr>
            <p:spPr>
              <a:xfrm>
                <a:off x="6259067" y="4696968"/>
                <a:ext cx="43148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14825">
                    <a:moveTo>
                      <a:pt x="0" y="0"/>
                    </a:moveTo>
                    <a:lnTo>
                      <a:pt x="335280" y="0"/>
                    </a:lnTo>
                  </a:path>
                  <a:path w="4314825">
                    <a:moveTo>
                      <a:pt x="743712" y="0"/>
                    </a:moveTo>
                    <a:lnTo>
                      <a:pt x="4314444" y="0"/>
                    </a:lnTo>
                  </a:path>
                </a:pathLst>
              </a:custGeom>
              <a:ln w="9525">
                <a:solidFill>
                  <a:srgbClr val="131313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 Semilight"/>
                  <a:ea typeface="+mn-ea"/>
                  <a:cs typeface="+mn-cs"/>
                </a:endParaRPr>
              </a:p>
            </p:txBody>
          </p:sp>
          <p:sp>
            <p:nvSpPr>
              <p:cNvPr id="51" name="object 16">
                <a:extLst>
                  <a:ext uri="{FF2B5EF4-FFF2-40B4-BE49-F238E27FC236}">
                    <a16:creationId xmlns:a16="http://schemas.microsoft.com/office/drawing/2014/main" id="{998D66D8-0847-168B-9065-D96C01DF9AA3}"/>
                  </a:ext>
                </a:extLst>
              </p:cNvPr>
              <p:cNvSpPr/>
              <p:nvPr/>
            </p:nvSpPr>
            <p:spPr>
              <a:xfrm>
                <a:off x="7021067" y="4515612"/>
                <a:ext cx="3334385" cy="109855"/>
              </a:xfrm>
              <a:custGeom>
                <a:avLst/>
                <a:gdLst/>
                <a:ahLst/>
                <a:cxnLst/>
                <a:rect l="l" t="t" r="r" b="b"/>
                <a:pathLst>
                  <a:path w="3334384" h="109854">
                    <a:moveTo>
                      <a:pt x="98425" y="0"/>
                    </a:moveTo>
                    <a:lnTo>
                      <a:pt x="0" y="0"/>
                    </a:lnTo>
                  </a:path>
                  <a:path w="3334384" h="109854">
                    <a:moveTo>
                      <a:pt x="3333877" y="39624"/>
                    </a:moveTo>
                    <a:lnTo>
                      <a:pt x="3235452" y="109474"/>
                    </a:lnTo>
                  </a:path>
                </a:pathLst>
              </a:custGeom>
              <a:ln w="6350">
                <a:solidFill>
                  <a:srgbClr val="131313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 Semilight"/>
                  <a:ea typeface="+mn-ea"/>
                  <a:cs typeface="+mn-cs"/>
                </a:endParaRPr>
              </a:p>
            </p:txBody>
          </p:sp>
        </p:grp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406D6EC8-EAD5-A9F4-CDF3-B00120D88806}"/>
                </a:ext>
              </a:extLst>
            </p:cNvPr>
            <p:cNvSpPr txBox="1"/>
            <p:nvPr/>
          </p:nvSpPr>
          <p:spPr>
            <a:xfrm>
              <a:off x="7133590" y="4392548"/>
              <a:ext cx="39497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114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30%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EC222D89-4F5E-BF51-0F5C-6651245C96D4}"/>
                </a:ext>
              </a:extLst>
            </p:cNvPr>
            <p:cNvSpPr/>
            <p:nvPr/>
          </p:nvSpPr>
          <p:spPr>
            <a:xfrm>
              <a:off x="6594347" y="4504944"/>
              <a:ext cx="408940" cy="234950"/>
            </a:xfrm>
            <a:custGeom>
              <a:avLst/>
              <a:gdLst/>
              <a:ahLst/>
              <a:cxnLst/>
              <a:rect l="l" t="t" r="r" b="b"/>
              <a:pathLst>
                <a:path w="408940" h="234950">
                  <a:moveTo>
                    <a:pt x="40843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408431" y="234695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350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314A5410-800E-D833-501F-77FB426796E5}"/>
                </a:ext>
              </a:extLst>
            </p:cNvPr>
            <p:cNvSpPr txBox="1"/>
            <p:nvPr/>
          </p:nvSpPr>
          <p:spPr>
            <a:xfrm>
              <a:off x="6608191" y="4500498"/>
              <a:ext cx="38417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1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70%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20641F81-9293-B718-1311-33DE47E44A56}"/>
                </a:ext>
              </a:extLst>
            </p:cNvPr>
            <p:cNvSpPr txBox="1"/>
            <p:nvPr/>
          </p:nvSpPr>
          <p:spPr>
            <a:xfrm>
              <a:off x="6395084" y="4786121"/>
              <a:ext cx="80772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미주지역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56" name="object 21">
              <a:extLst>
                <a:ext uri="{FF2B5EF4-FFF2-40B4-BE49-F238E27FC236}">
                  <a16:creationId xmlns:a16="http://schemas.microsoft.com/office/drawing/2014/main" id="{A211067C-62A2-5442-3C10-7B01E6BCDAAE}"/>
                </a:ext>
              </a:extLst>
            </p:cNvPr>
            <p:cNvSpPr txBox="1"/>
            <p:nvPr/>
          </p:nvSpPr>
          <p:spPr>
            <a:xfrm>
              <a:off x="7577328" y="3688079"/>
              <a:ext cx="599440" cy="504825"/>
            </a:xfrm>
            <a:prstGeom prst="rect">
              <a:avLst/>
            </a:prstGeom>
            <a:solidFill>
              <a:srgbClr val="FFCDD6"/>
            </a:solidFill>
          </p:spPr>
          <p:txBody>
            <a:bodyPr vert="horz" wrap="square" lIns="0" tIns="142875" rIns="0" bIns="0" rtlCol="0">
              <a:spAutoFit/>
            </a:bodyPr>
            <a:lstStyle/>
            <a:p>
              <a:pPr marL="11938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1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5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50%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57" name="object 22">
              <a:extLst>
                <a:ext uri="{FF2B5EF4-FFF2-40B4-BE49-F238E27FC236}">
                  <a16:creationId xmlns:a16="http://schemas.microsoft.com/office/drawing/2014/main" id="{555A681F-173C-04AF-03CE-DB55A3F0618D}"/>
                </a:ext>
              </a:extLst>
            </p:cNvPr>
            <p:cNvSpPr txBox="1"/>
            <p:nvPr/>
          </p:nvSpPr>
          <p:spPr>
            <a:xfrm>
              <a:off x="7577328" y="4192523"/>
              <a:ext cx="599440" cy="504825"/>
            </a:xfrm>
            <a:prstGeom prst="rect">
              <a:avLst/>
            </a:prstGeom>
            <a:solidFill>
              <a:srgbClr val="1350F5"/>
            </a:solidFill>
          </p:spPr>
          <p:txBody>
            <a:bodyPr vert="horz" wrap="square" lIns="0" tIns="142875" rIns="0" bIns="0" rtlCol="0">
              <a:spAutoFit/>
            </a:bodyPr>
            <a:lstStyle/>
            <a:p>
              <a:pPr marL="11938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1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50%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58" name="object 23">
              <a:extLst>
                <a:ext uri="{FF2B5EF4-FFF2-40B4-BE49-F238E27FC236}">
                  <a16:creationId xmlns:a16="http://schemas.microsoft.com/office/drawing/2014/main" id="{21FE586A-8F07-10D9-FC0E-C7D1B059695B}"/>
                </a:ext>
              </a:extLst>
            </p:cNvPr>
            <p:cNvSpPr txBox="1"/>
            <p:nvPr/>
          </p:nvSpPr>
          <p:spPr>
            <a:xfrm>
              <a:off x="7566786" y="4786121"/>
              <a:ext cx="6216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유럽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59" name="object 24">
              <a:extLst>
                <a:ext uri="{FF2B5EF4-FFF2-40B4-BE49-F238E27FC236}">
                  <a16:creationId xmlns:a16="http://schemas.microsoft.com/office/drawing/2014/main" id="{F1538432-5FBA-9F16-50F2-E4767ADB8983}"/>
                </a:ext>
              </a:extLst>
            </p:cNvPr>
            <p:cNvSpPr txBox="1"/>
            <p:nvPr/>
          </p:nvSpPr>
          <p:spPr>
            <a:xfrm>
              <a:off x="8656319" y="2999232"/>
              <a:ext cx="599440" cy="1358265"/>
            </a:xfrm>
            <a:prstGeom prst="rect">
              <a:avLst/>
            </a:prstGeom>
            <a:solidFill>
              <a:srgbClr val="FFCDD6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2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16839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5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80%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60" name="object 25">
              <a:extLst>
                <a:ext uri="{FF2B5EF4-FFF2-40B4-BE49-F238E27FC236}">
                  <a16:creationId xmlns:a16="http://schemas.microsoft.com/office/drawing/2014/main" id="{731F5901-B127-F680-1612-BFB748D9E6C8}"/>
                </a:ext>
              </a:extLst>
            </p:cNvPr>
            <p:cNvSpPr txBox="1"/>
            <p:nvPr/>
          </p:nvSpPr>
          <p:spPr>
            <a:xfrm>
              <a:off x="8656319" y="4357115"/>
              <a:ext cx="599440" cy="340360"/>
            </a:xfrm>
            <a:prstGeom prst="rect">
              <a:avLst/>
            </a:prstGeom>
            <a:solidFill>
              <a:srgbClr val="1350F5"/>
            </a:solidFill>
          </p:spPr>
          <p:txBody>
            <a:bodyPr vert="horz" wrap="square" lIns="0" tIns="60960" rIns="0" bIns="0" rtlCol="0">
              <a:spAutoFit/>
            </a:bodyPr>
            <a:lstStyle/>
            <a:p>
              <a:pPr marL="118745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20%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61" name="object 26">
              <a:extLst>
                <a:ext uri="{FF2B5EF4-FFF2-40B4-BE49-F238E27FC236}">
                  <a16:creationId xmlns:a16="http://schemas.microsoft.com/office/drawing/2014/main" id="{D1C1467E-B0EA-20F7-B5B4-74BADE493C47}"/>
                </a:ext>
              </a:extLst>
            </p:cNvPr>
            <p:cNvSpPr txBox="1"/>
            <p:nvPr/>
          </p:nvSpPr>
          <p:spPr>
            <a:xfrm>
              <a:off x="8624443" y="4765395"/>
              <a:ext cx="664210" cy="22781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1440" marR="5080" lvl="0" indent="-79375" algn="l" defTabSz="914400" rtl="0" eaLnBrk="1" fontAlgn="auto" latinLnBrk="1" hangingPunct="1">
                <a:lnSpc>
                  <a:spcPct val="11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중화권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62" name="object 27">
              <a:extLst>
                <a:ext uri="{FF2B5EF4-FFF2-40B4-BE49-F238E27FC236}">
                  <a16:creationId xmlns:a16="http://schemas.microsoft.com/office/drawing/2014/main" id="{526B36DC-01DC-D8F1-CA56-3DF7E29EED52}"/>
                </a:ext>
              </a:extLst>
            </p:cNvPr>
            <p:cNvSpPr txBox="1"/>
            <p:nvPr/>
          </p:nvSpPr>
          <p:spPr>
            <a:xfrm>
              <a:off x="9733788" y="4280915"/>
              <a:ext cx="599440" cy="253365"/>
            </a:xfrm>
            <a:prstGeom prst="rect">
              <a:avLst/>
            </a:prstGeom>
            <a:solidFill>
              <a:srgbClr val="FFCDD6"/>
            </a:solidFill>
          </p:spPr>
          <p:txBody>
            <a:bodyPr vert="horz" wrap="square" lIns="0" tIns="26034" rIns="0" bIns="0" rtlCol="0">
              <a:spAutoFit/>
            </a:bodyPr>
            <a:lstStyle/>
            <a:p>
              <a:pPr marL="11938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5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65%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63" name="object 28">
              <a:extLst>
                <a:ext uri="{FF2B5EF4-FFF2-40B4-BE49-F238E27FC236}">
                  <a16:creationId xmlns:a16="http://schemas.microsoft.com/office/drawing/2014/main" id="{130626A3-1BEF-0F97-2335-208B0479BDBC}"/>
                </a:ext>
              </a:extLst>
            </p:cNvPr>
            <p:cNvSpPr txBox="1"/>
            <p:nvPr/>
          </p:nvSpPr>
          <p:spPr>
            <a:xfrm>
              <a:off x="10369422" y="4432172"/>
              <a:ext cx="3917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125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35%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64" name="object 29">
              <a:extLst>
                <a:ext uri="{FF2B5EF4-FFF2-40B4-BE49-F238E27FC236}">
                  <a16:creationId xmlns:a16="http://schemas.microsoft.com/office/drawing/2014/main" id="{E79377AF-6106-5DE5-380B-762C7402EFAC}"/>
                </a:ext>
              </a:extLst>
            </p:cNvPr>
            <p:cNvSpPr txBox="1"/>
            <p:nvPr/>
          </p:nvSpPr>
          <p:spPr>
            <a:xfrm>
              <a:off x="9503791" y="4765395"/>
              <a:ext cx="1061085" cy="4664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lvl="0" indent="7620" algn="ctr" defTabSz="914400" rtl="0" eaLnBrk="1" fontAlgn="auto" latinLnBrk="1" hangingPunct="1">
                <a:lnSpc>
                  <a:spcPct val="11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아태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/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중동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/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아프리카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65" name="object 30">
              <a:extLst>
                <a:ext uri="{FF2B5EF4-FFF2-40B4-BE49-F238E27FC236}">
                  <a16:creationId xmlns:a16="http://schemas.microsoft.com/office/drawing/2014/main" id="{6025F704-A936-74D1-6398-D7F38F48A5D4}"/>
                </a:ext>
              </a:extLst>
            </p:cNvPr>
            <p:cNvSpPr/>
            <p:nvPr/>
          </p:nvSpPr>
          <p:spPr>
            <a:xfrm>
              <a:off x="6330696" y="3002279"/>
              <a:ext cx="251460" cy="187960"/>
            </a:xfrm>
            <a:custGeom>
              <a:avLst/>
              <a:gdLst/>
              <a:ahLst/>
              <a:cxnLst/>
              <a:rect l="l" t="t" r="r" b="b"/>
              <a:pathLst>
                <a:path w="251459" h="187960">
                  <a:moveTo>
                    <a:pt x="251459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51459" y="187451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FFCDD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66" name="object 31">
              <a:extLst>
                <a:ext uri="{FF2B5EF4-FFF2-40B4-BE49-F238E27FC236}">
                  <a16:creationId xmlns:a16="http://schemas.microsoft.com/office/drawing/2014/main" id="{A725A92E-1AAC-EF05-9B84-69AF9FB3F5DE}"/>
                </a:ext>
              </a:extLst>
            </p:cNvPr>
            <p:cNvSpPr/>
            <p:nvPr/>
          </p:nvSpPr>
          <p:spPr>
            <a:xfrm>
              <a:off x="6330696" y="3287267"/>
              <a:ext cx="251460" cy="187960"/>
            </a:xfrm>
            <a:custGeom>
              <a:avLst/>
              <a:gdLst/>
              <a:ahLst/>
              <a:cxnLst/>
              <a:rect l="l" t="t" r="r" b="b"/>
              <a:pathLst>
                <a:path w="251459" h="187960">
                  <a:moveTo>
                    <a:pt x="251459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51459" y="187451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1350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67" name="object 32">
              <a:extLst>
                <a:ext uri="{FF2B5EF4-FFF2-40B4-BE49-F238E27FC236}">
                  <a16:creationId xmlns:a16="http://schemas.microsoft.com/office/drawing/2014/main" id="{418EF8F6-3320-E5C7-DEB6-44DBCA12A0DF}"/>
                </a:ext>
              </a:extLst>
            </p:cNvPr>
            <p:cNvSpPr txBox="1"/>
            <p:nvPr/>
          </p:nvSpPr>
          <p:spPr>
            <a:xfrm>
              <a:off x="6620636" y="2904891"/>
              <a:ext cx="1097280" cy="596900"/>
            </a:xfrm>
            <a:prstGeom prst="rect">
              <a:avLst/>
            </a:prstGeom>
          </p:spPr>
          <p:txBody>
            <a:bodyPr vert="horz" wrap="square" lIns="0" tIns="84455" rIns="0" bIns="0" rtlCol="0">
              <a:spAutoFit/>
            </a:bodyPr>
            <a:lstStyle/>
            <a:p>
              <a:pPr marL="1270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6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나머지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1270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5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상위 </a:t>
              </a:r>
              <a:r>
                <a:rPr kumimoji="0" lang="en-US" altLang="ko-KR" sz="1400" b="0" i="0" u="none" strike="noStrike" kern="1200" cap="none" spc="-1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4</a:t>
              </a:r>
              <a:r>
                <a:rPr kumimoji="0" lang="ko-KR" altLang="en-US" sz="1400" b="0" i="0" u="none" strike="noStrike" kern="1200" cap="none" spc="-1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개사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69" name="object 34">
              <a:extLst>
                <a:ext uri="{FF2B5EF4-FFF2-40B4-BE49-F238E27FC236}">
                  <a16:creationId xmlns:a16="http://schemas.microsoft.com/office/drawing/2014/main" id="{186A2A1B-7106-CC87-CD71-DD83E1986B7F}"/>
                </a:ext>
              </a:extLst>
            </p:cNvPr>
            <p:cNvSpPr txBox="1"/>
            <p:nvPr/>
          </p:nvSpPr>
          <p:spPr>
            <a:xfrm>
              <a:off x="555141" y="1863769"/>
              <a:ext cx="1962975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i="0" u="none" strike="noStrike" kern="1200" cap="none" spc="-7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lang="ko-KR" altLang="en-US" sz="3200" i="0" u="none" strike="noStrike" kern="1200" cap="none" spc="-7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■</a:t>
              </a:r>
              <a:r>
                <a:rPr kumimoji="0" lang="ko-KR" altLang="en-US" sz="1800" i="0" u="none" strike="noStrike" kern="1200" cap="none" spc="-7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주요 사항</a:t>
              </a:r>
              <a:endParaRPr kumimoji="0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71" name="object 36">
              <a:extLst>
                <a:ext uri="{FF2B5EF4-FFF2-40B4-BE49-F238E27FC236}">
                  <a16:creationId xmlns:a16="http://schemas.microsoft.com/office/drawing/2014/main" id="{B51BA58E-F898-E1BA-C3D3-2E6BF1A56C12}"/>
                </a:ext>
              </a:extLst>
            </p:cNvPr>
            <p:cNvSpPr txBox="1"/>
            <p:nvPr/>
          </p:nvSpPr>
          <p:spPr>
            <a:xfrm>
              <a:off x="1629536" y="4289919"/>
              <a:ext cx="364362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b="1" i="0">
                  <a:solidFill>
                    <a:srgbClr val="FF0000"/>
                  </a:solidFill>
                  <a:effectLst/>
                  <a:latin typeface="+mj-lt"/>
                </a:defRPr>
              </a:lvl1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E51BE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향상된 서비스 유지력과 인수</a:t>
              </a:r>
              <a:r>
                <a: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를</a:t>
              </a:r>
              <a:r>
                <a: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통해 분산된 시장에서 통합 기회 확보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72" name="object 37">
              <a:extLst>
                <a:ext uri="{FF2B5EF4-FFF2-40B4-BE49-F238E27FC236}">
                  <a16:creationId xmlns:a16="http://schemas.microsoft.com/office/drawing/2014/main" id="{DA0A08A6-8976-267B-0E01-C87D12F6E6F1}"/>
                </a:ext>
              </a:extLst>
            </p:cNvPr>
            <p:cNvSpPr/>
            <p:nvPr/>
          </p:nvSpPr>
          <p:spPr>
            <a:xfrm>
              <a:off x="831172" y="2894605"/>
              <a:ext cx="208279" cy="716280"/>
            </a:xfrm>
            <a:custGeom>
              <a:avLst/>
              <a:gdLst/>
              <a:ahLst/>
              <a:cxnLst/>
              <a:rect l="l" t="t" r="r" b="b"/>
              <a:pathLst>
                <a:path w="208280" h="716279">
                  <a:moveTo>
                    <a:pt x="201133" y="0"/>
                  </a:moveTo>
                  <a:lnTo>
                    <a:pt x="193510" y="0"/>
                  </a:lnTo>
                  <a:lnTo>
                    <a:pt x="14237" y="14259"/>
                  </a:lnTo>
                  <a:lnTo>
                    <a:pt x="6542" y="14259"/>
                  </a:lnTo>
                  <a:lnTo>
                    <a:pt x="0" y="17585"/>
                  </a:lnTo>
                  <a:lnTo>
                    <a:pt x="0" y="85446"/>
                  </a:lnTo>
                  <a:lnTo>
                    <a:pt x="6609" y="87588"/>
                  </a:lnTo>
                  <a:lnTo>
                    <a:pt x="113693" y="87588"/>
                  </a:lnTo>
                  <a:lnTo>
                    <a:pt x="113693" y="712945"/>
                  </a:lnTo>
                  <a:lnTo>
                    <a:pt x="118075" y="716258"/>
                  </a:lnTo>
                  <a:lnTo>
                    <a:pt x="200052" y="716258"/>
                  </a:lnTo>
                  <a:lnTo>
                    <a:pt x="207748" y="712945"/>
                  </a:lnTo>
                  <a:lnTo>
                    <a:pt x="207748" y="700909"/>
                  </a:lnTo>
                  <a:lnTo>
                    <a:pt x="207748" y="3212"/>
                  </a:lnTo>
                  <a:lnTo>
                    <a:pt x="201133" y="0"/>
                  </a:lnTo>
                  <a:close/>
                </a:path>
              </a:pathLst>
            </a:custGeom>
            <a:solidFill>
              <a:srgbClr val="1350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73" name="object 38">
              <a:extLst>
                <a:ext uri="{FF2B5EF4-FFF2-40B4-BE49-F238E27FC236}">
                  <a16:creationId xmlns:a16="http://schemas.microsoft.com/office/drawing/2014/main" id="{DF6B5FB5-D300-9821-EB78-94C9388740D7}"/>
                </a:ext>
              </a:extLst>
            </p:cNvPr>
            <p:cNvSpPr/>
            <p:nvPr/>
          </p:nvSpPr>
          <p:spPr>
            <a:xfrm>
              <a:off x="749801" y="4329760"/>
              <a:ext cx="454659" cy="715645"/>
            </a:xfrm>
            <a:custGeom>
              <a:avLst/>
              <a:gdLst/>
              <a:ahLst/>
              <a:cxnLst/>
              <a:rect l="l" t="t" r="r" b="b"/>
              <a:pathLst>
                <a:path w="454659" h="715645">
                  <a:moveTo>
                    <a:pt x="233855" y="0"/>
                  </a:moveTo>
                  <a:lnTo>
                    <a:pt x="175585" y="2543"/>
                  </a:lnTo>
                  <a:lnTo>
                    <a:pt x="128326" y="10696"/>
                  </a:lnTo>
                  <a:lnTo>
                    <a:pt x="90912" y="25245"/>
                  </a:lnTo>
                  <a:lnTo>
                    <a:pt x="40958" y="76673"/>
                  </a:lnTo>
                  <a:lnTo>
                    <a:pt x="26084" y="115124"/>
                  </a:lnTo>
                  <a:lnTo>
                    <a:pt x="16392" y="163114"/>
                  </a:lnTo>
                  <a:lnTo>
                    <a:pt x="16570" y="172097"/>
                  </a:lnTo>
                  <a:lnTo>
                    <a:pt x="18815" y="179136"/>
                  </a:lnTo>
                  <a:lnTo>
                    <a:pt x="23120" y="183912"/>
                  </a:lnTo>
                  <a:lnTo>
                    <a:pt x="29482" y="186111"/>
                  </a:lnTo>
                  <a:lnTo>
                    <a:pt x="95067" y="192761"/>
                  </a:lnTo>
                  <a:lnTo>
                    <a:pt x="102757" y="187294"/>
                  </a:lnTo>
                  <a:lnTo>
                    <a:pt x="104917" y="178558"/>
                  </a:lnTo>
                  <a:lnTo>
                    <a:pt x="117243" y="129513"/>
                  </a:lnTo>
                  <a:lnTo>
                    <a:pt x="134698" y="98550"/>
                  </a:lnTo>
                  <a:lnTo>
                    <a:pt x="167321" y="82383"/>
                  </a:lnTo>
                  <a:lnTo>
                    <a:pt x="225153" y="77724"/>
                  </a:lnTo>
                  <a:lnTo>
                    <a:pt x="285441" y="84442"/>
                  </a:lnTo>
                  <a:lnTo>
                    <a:pt x="322161" y="105131"/>
                  </a:lnTo>
                  <a:lnTo>
                    <a:pt x="340435" y="140594"/>
                  </a:lnTo>
                  <a:lnTo>
                    <a:pt x="345388" y="191634"/>
                  </a:lnTo>
                  <a:lnTo>
                    <a:pt x="342015" y="222736"/>
                  </a:lnTo>
                  <a:lnTo>
                    <a:pt x="331564" y="253819"/>
                  </a:lnTo>
                  <a:lnTo>
                    <a:pt x="313535" y="285302"/>
                  </a:lnTo>
                  <a:lnTo>
                    <a:pt x="287430" y="317606"/>
                  </a:lnTo>
                  <a:lnTo>
                    <a:pt x="7855" y="628560"/>
                  </a:lnTo>
                  <a:lnTo>
                    <a:pt x="3423" y="635863"/>
                  </a:lnTo>
                  <a:lnTo>
                    <a:pt x="838" y="644192"/>
                  </a:lnTo>
                  <a:lnTo>
                    <a:pt x="0" y="654883"/>
                  </a:lnTo>
                  <a:lnTo>
                    <a:pt x="0" y="712956"/>
                  </a:lnTo>
                  <a:lnTo>
                    <a:pt x="4382" y="715119"/>
                  </a:lnTo>
                  <a:lnTo>
                    <a:pt x="451318" y="715119"/>
                  </a:lnTo>
                  <a:lnTo>
                    <a:pt x="454626" y="712956"/>
                  </a:lnTo>
                  <a:lnTo>
                    <a:pt x="454626" y="636294"/>
                  </a:lnTo>
                  <a:lnTo>
                    <a:pt x="451318" y="634130"/>
                  </a:lnTo>
                  <a:lnTo>
                    <a:pt x="114700" y="634130"/>
                  </a:lnTo>
                  <a:lnTo>
                    <a:pt x="349708" y="367972"/>
                  </a:lnTo>
                  <a:lnTo>
                    <a:pt x="385031" y="323858"/>
                  </a:lnTo>
                  <a:lnTo>
                    <a:pt x="412681" y="278006"/>
                  </a:lnTo>
                  <a:lnTo>
                    <a:pt x="430706" y="229487"/>
                  </a:lnTo>
                  <a:lnTo>
                    <a:pt x="437148" y="177374"/>
                  </a:lnTo>
                  <a:lnTo>
                    <a:pt x="433744" y="129286"/>
                  </a:lnTo>
                  <a:lnTo>
                    <a:pt x="423036" y="89067"/>
                  </a:lnTo>
                  <a:lnTo>
                    <a:pt x="376726" y="31549"/>
                  </a:lnTo>
                  <a:lnTo>
                    <a:pt x="339635" y="13907"/>
                  </a:lnTo>
                  <a:lnTo>
                    <a:pt x="292259" y="3448"/>
                  </a:lnTo>
                  <a:lnTo>
                    <a:pt x="233855" y="0"/>
                  </a:lnTo>
                  <a:close/>
                </a:path>
              </a:pathLst>
            </a:custGeom>
            <a:solidFill>
              <a:srgbClr val="1350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  <p:sp>
          <p:nvSpPr>
            <p:cNvPr id="74" name="object 39">
              <a:extLst>
                <a:ext uri="{FF2B5EF4-FFF2-40B4-BE49-F238E27FC236}">
                  <a16:creationId xmlns:a16="http://schemas.microsoft.com/office/drawing/2014/main" id="{FDE248FF-146E-B5B8-637B-6F56852917EB}"/>
                </a:ext>
              </a:extLst>
            </p:cNvPr>
            <p:cNvSpPr txBox="1"/>
            <p:nvPr/>
          </p:nvSpPr>
          <p:spPr>
            <a:xfrm>
              <a:off x="407987" y="5384050"/>
              <a:ext cx="10698163" cy="979114"/>
            </a:xfrm>
            <a:prstGeom prst="rect">
              <a:avLst/>
            </a:prstGeom>
            <a:solidFill>
              <a:srgbClr val="1350F5"/>
            </a:solidFill>
          </p:spPr>
          <p:txBody>
            <a:bodyPr vert="horz" wrap="square" lIns="0" tIns="45085" rIns="0" bIns="0" rtlCol="0">
              <a:spAutoFit/>
            </a:bodyPr>
            <a:lstStyle/>
            <a:p>
              <a:pPr marL="116586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3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  <a:p>
              <a:pPr marL="116586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3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성공을 위한 요소 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: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디지털 역량과 서비스 기반에서 숙련된 인력 밀도의 조합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  <a:p>
              <a:pPr marL="116586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3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+mn-ea"/>
                <a:cs typeface="Verdana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F951982-C90F-B44B-270A-1E1C5F1F9656}"/>
                </a:ext>
              </a:extLst>
            </p:cNvPr>
            <p:cNvSpPr txBox="1"/>
            <p:nvPr/>
          </p:nvSpPr>
          <p:spPr>
            <a:xfrm>
              <a:off x="1613977" y="2826838"/>
              <a:ext cx="37783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E51BE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디지털 혁신으로 산업 재정의 </a:t>
              </a:r>
              <a:endPara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E51BE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고객을 위한 가치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(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안전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,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투명성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,   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  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효율성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)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와 엘리베이터 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OEM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을 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  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위한 효율적인 서비스 제공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8EE822-F315-3B55-B4DE-766735ADEB97}"/>
                </a:ext>
              </a:extLst>
            </p:cNvPr>
            <p:cNvSpPr txBox="1"/>
            <p:nvPr/>
          </p:nvSpPr>
          <p:spPr>
            <a:xfrm>
              <a:off x="6202723" y="1872531"/>
              <a:ext cx="457468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0" i="0" u="none" strike="noStrike" kern="1200" cap="none" spc="-7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■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상위 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4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개사 시장 점유율</a:t>
              </a:r>
              <a:r>
                <a:rPr lang="en-US" altLang="ko-KR" dirty="0">
                  <a:solidFill>
                    <a:srgbClr val="000000"/>
                  </a:solidFill>
                  <a:latin typeface="Malgun Gothic"/>
                </a:rPr>
                <a:t>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rPr>
                <a:t>지표적 추정치</a:t>
              </a: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F7D53AA7-E7B3-44A3-CF38-43A5BFEADFD7}"/>
                </a:ext>
              </a:extLst>
            </p:cNvPr>
            <p:cNvSpPr/>
            <p:nvPr/>
          </p:nvSpPr>
          <p:spPr>
            <a:xfrm>
              <a:off x="407987" y="1845814"/>
              <a:ext cx="10698163" cy="4517350"/>
            </a:xfrm>
            <a:prstGeom prst="rect">
              <a:avLst/>
            </a:prstGeom>
            <a:noFill/>
            <a:ln>
              <a:solidFill>
                <a:srgbClr val="0E51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FA04983-5B4B-4053-BCD7-3061FDEB0816}"/>
              </a:ext>
            </a:extLst>
          </p:cNvPr>
          <p:cNvSpPr txBox="1"/>
          <p:nvPr/>
        </p:nvSpPr>
        <p:spPr>
          <a:xfrm>
            <a:off x="344087" y="6379916"/>
            <a:ext cx="6105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자료 및 출처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: Kone Market Data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및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Internal Assumption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498C15-9543-44DE-BD54-DF0010CC3889}"/>
              </a:ext>
            </a:extLst>
          </p:cNvPr>
          <p:cNvSpPr txBox="1"/>
          <p:nvPr/>
        </p:nvSpPr>
        <p:spPr>
          <a:xfrm>
            <a:off x="5803900" y="6596390"/>
            <a:ext cx="58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9/19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7238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1912</Words>
  <Application>Microsoft Office PowerPoint</Application>
  <PresentationFormat>와이드스크린</PresentationFormat>
  <Paragraphs>368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Malgun Gothic Semilight</vt:lpstr>
      <vt:lpstr>Malgun Gothic Semilight (본문)</vt:lpstr>
      <vt:lpstr>맑은 고딕</vt:lpstr>
      <vt:lpstr>맑은 고딕</vt:lpstr>
      <vt:lpstr>Arial</vt:lpstr>
      <vt:lpstr>Times New Roman</vt:lpstr>
      <vt:lpstr>Verdana</vt:lpstr>
      <vt:lpstr>Wingdings</vt:lpstr>
      <vt:lpstr>Office 테마</vt:lpstr>
      <vt:lpstr>PunchcardVTI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com</dc:creator>
  <cp:lastModifiedBy>com</cp:lastModifiedBy>
  <cp:revision>42</cp:revision>
  <dcterms:created xsi:type="dcterms:W3CDTF">2025-09-30T22:49:41Z</dcterms:created>
  <dcterms:modified xsi:type="dcterms:W3CDTF">2025-10-01T08:28:33Z</dcterms:modified>
</cp:coreProperties>
</file>