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sldIdLst>
    <p:sldId id="302" r:id="rId2"/>
    <p:sldId id="257" r:id="rId3"/>
    <p:sldId id="258" r:id="rId4"/>
    <p:sldId id="260" r:id="rId5"/>
    <p:sldId id="263" r:id="rId6"/>
    <p:sldId id="261" r:id="rId7"/>
    <p:sldId id="303" r:id="rId8"/>
    <p:sldId id="308" r:id="rId9"/>
    <p:sldId id="309" r:id="rId10"/>
    <p:sldId id="311" r:id="rId11"/>
    <p:sldId id="312" r:id="rId12"/>
    <p:sldId id="313" r:id="rId13"/>
    <p:sldId id="266" r:id="rId14"/>
    <p:sldId id="314" r:id="rId15"/>
    <p:sldId id="268" r:id="rId16"/>
    <p:sldId id="271" r:id="rId17"/>
    <p:sldId id="272" r:id="rId18"/>
    <p:sldId id="275" r:id="rId19"/>
    <p:sldId id="304" r:id="rId20"/>
    <p:sldId id="267" r:id="rId21"/>
    <p:sldId id="306" r:id="rId22"/>
    <p:sldId id="262" r:id="rId23"/>
    <p:sldId id="265" r:id="rId24"/>
    <p:sldId id="307" r:id="rId25"/>
    <p:sldId id="315" r:id="rId26"/>
    <p:sldId id="316" r:id="rId27"/>
    <p:sldId id="317" r:id="rId28"/>
    <p:sldId id="276" r:id="rId29"/>
    <p:sldId id="318" r:id="rId30"/>
    <p:sldId id="274" r:id="rId31"/>
    <p:sldId id="278" r:id="rId32"/>
    <p:sldId id="281" r:id="rId33"/>
    <p:sldId id="319" r:id="rId34"/>
    <p:sldId id="321" r:id="rId35"/>
    <p:sldId id="323" r:id="rId36"/>
    <p:sldId id="322" r:id="rId37"/>
    <p:sldId id="283" r:id="rId38"/>
  </p:sldIdLst>
  <p:sldSz cx="16268700" cy="9169400"/>
  <p:notesSz cx="6858000" cy="9144000"/>
  <p:embeddedFontLst>
    <p:embeddedFont>
      <p:font typeface="Gmarket Sans Bold" panose="020B0600000101010101" charset="-127"/>
      <p:bold r:id="rId40"/>
    </p:embeddedFont>
    <p:embeddedFont>
      <p:font typeface="Gmarket Sans Medium" panose="020B0600000101010101" charset="-127"/>
      <p:regular r:id="rId41"/>
    </p:embeddedFont>
    <p:embeddedFont>
      <p:font typeface="ADLaM Display" panose="02010000000000000000" pitchFamily="2" charset="0"/>
      <p:regular r:id="rId42"/>
    </p:embeddedFont>
    <p:embeddedFont>
      <p:font typeface="HY견고딕" panose="02030600000101010101" pitchFamily="18" charset="-127"/>
      <p:regular r:id="rId43"/>
    </p:embeddedFont>
    <p:embeddedFont>
      <p:font typeface="Noto Sans KR Black" panose="020B0200000000000000" pitchFamily="50" charset="-127"/>
      <p:bold r:id="rId44"/>
    </p:embeddedFont>
    <p:embeddedFont>
      <p:font typeface="맑은 고딕" panose="020B0503020000020004" pitchFamily="50" charset="-127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026" autoAdjust="0"/>
  </p:normalViewPr>
  <p:slideViewPr>
    <p:cSldViewPr>
      <p:cViewPr varScale="1">
        <p:scale>
          <a:sx n="62" d="100"/>
          <a:sy n="62" d="100"/>
        </p:scale>
        <p:origin x="66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0002-DFD2-4A01-8BC5-482FDC775364}" type="datetimeFigureOut">
              <a:rPr lang="ko-KR" altLang="en-US" smtClean="0"/>
              <a:t>2025-10-17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4070-3DD2-4655-98BB-A2D2548CCF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74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4070-3DD2-4655-98BB-A2D2548CCF3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15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4070-3DD2-4655-98BB-A2D2548CCF3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32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948D-19E7-4222-BFF0-AF623CEEDC23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EFD-728E-4285-B779-DDF0F18E4122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B6AA-C6D9-4B68-8106-50D384C01267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81EA-5307-4678-84DE-811994073E43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22228" y="879689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fld id="{B6F15528-21DE-4FAA-801E-634DDDAF4B2B}" type="slidenum">
              <a:rPr lang="en-US" smtClean="0">
                <a:ea typeface="ADLaM Display" panose="02010000000000000000" pitchFamily="2" charset="0"/>
              </a:rPr>
              <a:pPr/>
              <a:t>‹#›</a:t>
            </a:fld>
            <a:endParaRPr lang="en-US" dirty="0">
              <a:ea typeface="ADLaM Display" panose="02010000000000000000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C614-2C95-4F1D-BFA2-53E25354D4AF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B674-5D62-4C09-B9AB-53B9639F35F1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7C9D-2E83-422C-AF82-C19A9140172B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E0B-F770-418E-913B-659D80AB2DDF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FF674-4A80-4097-A069-9345FE6E4F1B}" type="datetime1">
              <a:rPr lang="en-US" altLang="ko-KR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9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105.png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03.png"/><Relationship Id="rId7" Type="http://schemas.openxmlformats.org/officeDocument/2006/relationships/image" Target="../media/image9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124.png"/><Relationship Id="rId4" Type="http://schemas.openxmlformats.org/officeDocument/2006/relationships/image" Target="../media/image94.png"/><Relationship Id="rId9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03.png"/><Relationship Id="rId7" Type="http://schemas.openxmlformats.org/officeDocument/2006/relationships/image" Target="../media/image9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96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jpeg"/><Relationship Id="rId10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44CA3DAD-316E-54DD-B9FB-A8E0123CFF70}"/>
              </a:ext>
            </a:extLst>
          </p:cNvPr>
          <p:cNvGrpSpPr/>
          <p:nvPr/>
        </p:nvGrpSpPr>
        <p:grpSpPr>
          <a:xfrm>
            <a:off x="10117698" y="6207122"/>
            <a:ext cx="4051076" cy="739778"/>
            <a:chOff x="911225" y="5297760"/>
            <a:chExt cx="3035935" cy="554400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330D8CC-794B-F58F-494A-1E6178E17891}"/>
                </a:ext>
              </a:extLst>
            </p:cNvPr>
            <p:cNvGrpSpPr/>
            <p:nvPr/>
          </p:nvGrpSpPr>
          <p:grpSpPr>
            <a:xfrm>
              <a:off x="911225" y="5297760"/>
              <a:ext cx="565124" cy="554400"/>
              <a:chOff x="802005" y="5499098"/>
              <a:chExt cx="565124" cy="554400"/>
            </a:xfrm>
          </p:grpSpPr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BD77E2B0-177B-4547-0CAD-6998AD583709}"/>
                  </a:ext>
                </a:extLst>
              </p:cNvPr>
              <p:cNvSpPr/>
              <p:nvPr/>
            </p:nvSpPr>
            <p:spPr>
              <a:xfrm>
                <a:off x="859155" y="5548628"/>
                <a:ext cx="450000" cy="45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2"/>
              </a:p>
            </p:txBody>
          </p:sp>
          <p:pic>
            <p:nvPicPr>
              <p:cNvPr id="6" name="그림 5" descr="상징, 원, 폰트, 로고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00B27C4A-EFD6-DE0D-86B3-7FE42F97D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05" y="5499098"/>
                <a:ext cx="565124" cy="55440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41ECA36-B6FC-0DE3-CCEF-32D2722A5E1E}"/>
                </a:ext>
              </a:extLst>
            </p:cNvPr>
            <p:cNvGrpSpPr/>
            <p:nvPr/>
          </p:nvGrpSpPr>
          <p:grpSpPr>
            <a:xfrm>
              <a:off x="1203960" y="5306068"/>
              <a:ext cx="2743200" cy="542282"/>
              <a:chOff x="1219200" y="5715000"/>
              <a:chExt cx="2743200" cy="542282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05B9E18E-014E-2538-653D-26BE2E50B6A3}"/>
                  </a:ext>
                </a:extLst>
              </p:cNvPr>
              <p:cNvSpPr/>
              <p:nvPr/>
            </p:nvSpPr>
            <p:spPr>
              <a:xfrm>
                <a:off x="1219200" y="5715000"/>
                <a:ext cx="2743200" cy="5422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2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33C55-17FF-A1FA-C3BD-1219AE0975B1}"/>
                  </a:ext>
                </a:extLst>
              </p:cNvPr>
              <p:cNvSpPr txBox="1"/>
              <p:nvPr/>
            </p:nvSpPr>
            <p:spPr>
              <a:xfrm>
                <a:off x="1371600" y="5715001"/>
                <a:ext cx="2562224" cy="50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68" dirty="0">
                    <a:solidFill>
                      <a:schemeClr val="bg1"/>
                    </a:solidFill>
                    <a:latin typeface="+mn-ea"/>
                  </a:rPr>
                  <a:t>(</a:t>
                </a:r>
                <a:r>
                  <a:rPr lang="ko-KR" altLang="en-US" sz="1868" dirty="0">
                    <a:solidFill>
                      <a:schemeClr val="bg1"/>
                    </a:solidFill>
                    <a:latin typeface="+mn-ea"/>
                  </a:rPr>
                  <a:t>재</a:t>
                </a:r>
                <a:r>
                  <a:rPr lang="en-US" altLang="ko-KR" sz="1868" dirty="0">
                    <a:solidFill>
                      <a:schemeClr val="bg1"/>
                    </a:solidFill>
                    <a:latin typeface="+mn-ea"/>
                  </a:rPr>
                  <a:t>)</a:t>
                </a:r>
                <a:r>
                  <a:rPr lang="ko-KR" altLang="en-US" sz="1868" dirty="0" err="1">
                    <a:solidFill>
                      <a:schemeClr val="bg1"/>
                    </a:solidFill>
                    <a:latin typeface="+mn-ea"/>
                  </a:rPr>
                  <a:t>한국승강기안전진흥원</a:t>
                </a:r>
                <a:endParaRPr lang="en-US" altLang="ko-KR" sz="1868" dirty="0">
                  <a:solidFill>
                    <a:schemeClr val="bg1"/>
                  </a:solidFill>
                  <a:latin typeface="+mn-ea"/>
                </a:endParaRPr>
              </a:p>
              <a:p>
                <a:r>
                  <a:rPr lang="en-US" altLang="ko-KR" sz="1868" dirty="0">
                    <a:solidFill>
                      <a:schemeClr val="bg1"/>
                    </a:solidFill>
                    <a:latin typeface="+mn-ea"/>
                  </a:rPr>
                  <a:t>Korea Elevator Safety </a:t>
                </a:r>
                <a:r>
                  <a:rPr lang="en-US" altLang="ko-KR" sz="1868" dirty="0" err="1">
                    <a:solidFill>
                      <a:schemeClr val="bg1"/>
                    </a:solidFill>
                    <a:latin typeface="+mn-ea"/>
                  </a:rPr>
                  <a:t>Institue</a:t>
                </a:r>
                <a:endParaRPr lang="ko-KR" altLang="en-US" sz="1868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C767CA9-0A46-7E82-6FFC-7333A74BBD7C}"/>
              </a:ext>
            </a:extLst>
          </p:cNvPr>
          <p:cNvGrpSpPr/>
          <p:nvPr/>
        </p:nvGrpSpPr>
        <p:grpSpPr>
          <a:xfrm>
            <a:off x="1466659" y="3379133"/>
            <a:ext cx="7315200" cy="5099994"/>
            <a:chOff x="7030137" y="3157790"/>
            <a:chExt cx="4826565" cy="3534393"/>
          </a:xfrm>
        </p:grpSpPr>
        <p:pic>
          <p:nvPicPr>
            <p:cNvPr id="12" name="그림 11" descr="컴퓨터, 스크린샷, 전자제품, 전자 기기이(가) 표시된 사진&#10;&#10;자동 생성된 설명">
              <a:extLst>
                <a:ext uri="{FF2B5EF4-FFF2-40B4-BE49-F238E27FC236}">
                  <a16:creationId xmlns:a16="http://schemas.microsoft.com/office/drawing/2014/main" id="{B76F18C8-A2DA-85D5-CA58-04EEF68B4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137" y="3388728"/>
              <a:ext cx="4826565" cy="3303455"/>
            </a:xfrm>
            <a:prstGeom prst="rect">
              <a:avLst/>
            </a:prstGeom>
          </p:spPr>
        </p:pic>
        <p:pic>
          <p:nvPicPr>
            <p:cNvPr id="13" name="그림 12" descr="스크린샷, 디자인이(가) 표시된 사진&#10;&#10;자동 생성된 설명">
              <a:extLst>
                <a:ext uri="{FF2B5EF4-FFF2-40B4-BE49-F238E27FC236}">
                  <a16:creationId xmlns:a16="http://schemas.microsoft.com/office/drawing/2014/main" id="{C70DDBA7-418E-75B0-E1F4-A0742A8D2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604" y="3550834"/>
              <a:ext cx="1246431" cy="928066"/>
            </a:xfrm>
            <a:prstGeom prst="rect">
              <a:avLst/>
            </a:prstGeom>
          </p:spPr>
        </p:pic>
        <p:pic>
          <p:nvPicPr>
            <p:cNvPr id="14" name="Picture 20" descr="Premium Vector | Two direction escalator icon isometric of two direction  escalator vector icon for web design isolated on white background">
              <a:extLst>
                <a:ext uri="{FF2B5EF4-FFF2-40B4-BE49-F238E27FC236}">
                  <a16:creationId xmlns:a16="http://schemas.microsoft.com/office/drawing/2014/main" id="{3742F850-D852-A853-B387-B8A7EEF5A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50" b="95048" l="9585" r="89617">
                          <a14:foregroundMark x1="42652" y1="10383" x2="41693" y2="6550"/>
                          <a14:foregroundMark x1="60383" y1="88818" x2="61182" y2="91853"/>
                          <a14:foregroundMark x1="60543" y1="94089" x2="60326" y2="94743"/>
                          <a14:backgroundMark x1="60543" y1="95527" x2="59265" y2="95048"/>
                          <a14:backgroundMark x1="60383" y1="95847" x2="61182" y2="95527"/>
                          <a14:backgroundMark x1="60703" y1="95527" x2="59265" y2="94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093" y="3157790"/>
              <a:ext cx="1190095" cy="1190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B33B9D-80E8-BA89-BF44-5A646D1A5D9A}"/>
              </a:ext>
            </a:extLst>
          </p:cNvPr>
          <p:cNvSpPr txBox="1"/>
          <p:nvPr/>
        </p:nvSpPr>
        <p:spPr>
          <a:xfrm>
            <a:off x="10237885" y="5448210"/>
            <a:ext cx="376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Gmarket Sans Medium" panose="020B0600000101010101" charset="-127"/>
                <a:ea typeface="Gmarket Sans Medium" panose="020B0600000101010101" charset="-127"/>
              </a:rPr>
              <a:t>일   시 </a:t>
            </a:r>
            <a:r>
              <a:rPr lang="en-US" altLang="ko-KR" sz="2000" dirty="0">
                <a:latin typeface="Gmarket Sans Medium" panose="020B0600000101010101" charset="-127"/>
                <a:ea typeface="Gmarket Sans Medium" panose="020B0600000101010101" charset="-127"/>
              </a:rPr>
              <a:t>: 2025</a:t>
            </a:r>
            <a:r>
              <a:rPr lang="ko-KR" altLang="en-US" sz="2000" dirty="0">
                <a:latin typeface="Gmarket Sans Medium" panose="020B0600000101010101" charset="-127"/>
                <a:ea typeface="Gmarket Sans Medium" panose="020B0600000101010101" charset="-127"/>
              </a:rPr>
              <a:t>년 </a:t>
            </a:r>
            <a:r>
              <a:rPr lang="en-US" altLang="ko-KR" sz="2000" dirty="0">
                <a:latin typeface="Gmarket Sans Medium" panose="020B0600000101010101" charset="-127"/>
                <a:ea typeface="Gmarket Sans Medium" panose="020B0600000101010101" charset="-127"/>
              </a:rPr>
              <a:t>11</a:t>
            </a:r>
            <a:r>
              <a:rPr lang="ko-KR" altLang="en-US" sz="2000" dirty="0">
                <a:latin typeface="Gmarket Sans Medium" panose="020B0600000101010101" charset="-127"/>
                <a:ea typeface="Gmarket Sans Medium" panose="020B0600000101010101" charset="-127"/>
              </a:rPr>
              <a:t>월 </a:t>
            </a:r>
            <a:r>
              <a:rPr lang="en-US" altLang="ko-KR" sz="2000" dirty="0">
                <a:latin typeface="Gmarket Sans Medium" panose="020B0600000101010101" charset="-127"/>
                <a:ea typeface="Gmarket Sans Medium" panose="020B0600000101010101" charset="-127"/>
              </a:rPr>
              <a:t>12</a:t>
            </a:r>
            <a:r>
              <a:rPr lang="ko-KR" altLang="en-US" sz="2000" dirty="0">
                <a:latin typeface="Gmarket Sans Medium" panose="020B0600000101010101" charset="-127"/>
                <a:ea typeface="Gmarket Sans Medium" panose="020B0600000101010101" charset="-127"/>
              </a:rPr>
              <a:t>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C86C6-68F8-3B3D-5DDA-8A8B42F981DD}"/>
              </a:ext>
            </a:extLst>
          </p:cNvPr>
          <p:cNvSpPr txBox="1"/>
          <p:nvPr/>
        </p:nvSpPr>
        <p:spPr>
          <a:xfrm>
            <a:off x="10237885" y="5859406"/>
            <a:ext cx="3052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Gmarket Sans Medium" panose="020B0600000101010101" charset="-127"/>
                <a:ea typeface="Gmarket Sans Medium" panose="020B0600000101010101" charset="-127"/>
              </a:rPr>
              <a:t>발표자 </a:t>
            </a:r>
            <a:r>
              <a:rPr lang="en-US" altLang="ko-KR" sz="2000" dirty="0">
                <a:latin typeface="Gmarket Sans Medium" panose="020B0600000101010101" charset="-127"/>
                <a:ea typeface="Gmarket Sans Medium" panose="020B0600000101010101" charset="-127"/>
              </a:rPr>
              <a:t>: </a:t>
            </a:r>
            <a:r>
              <a:rPr lang="ko-KR" altLang="en-US" sz="2000" dirty="0">
                <a:latin typeface="Gmarket Sans Medium" panose="020B0600000101010101" charset="-127"/>
                <a:ea typeface="Gmarket Sans Medium" panose="020B0600000101010101" charset="-127"/>
              </a:rPr>
              <a:t>이승호</a:t>
            </a:r>
          </a:p>
        </p:txBody>
      </p:sp>
      <p:sp>
        <p:nvSpPr>
          <p:cNvPr id="17" name="제목 16">
            <a:extLst>
              <a:ext uri="{FF2B5EF4-FFF2-40B4-BE49-F238E27FC236}">
                <a16:creationId xmlns:a16="http://schemas.microsoft.com/office/drawing/2014/main" id="{8F3A0577-9601-CB01-D78C-6A941572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651000"/>
            <a:ext cx="143827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5400" dirty="0">
                <a:solidFill>
                  <a:srgbClr val="FFFFFF"/>
                </a:solidFill>
                <a:ea typeface="Gmarket Sans Bold"/>
              </a:rPr>
              <a:t>역주행 사고 방지를 위한 에스컬레이터 및 예지보전 시스템 개발</a:t>
            </a:r>
            <a:br>
              <a:rPr lang="ko-KR" altLang="en-US" dirty="0">
                <a:solidFill>
                  <a:srgbClr val="FFFFFF"/>
                </a:solidFill>
                <a:ea typeface="Gmarket Sans Bold"/>
              </a:rPr>
            </a:br>
            <a:endParaRPr lang="ko-KR" altLang="en-US" dirty="0"/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C9339C11-99BA-5A8B-907D-426A27DF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900" y="1270000"/>
            <a:ext cx="4356100" cy="15748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30" b="0" i="0" u="none" strike="noStrike" spc="-222">
                <a:solidFill>
                  <a:srgbClr val="FFFFFF"/>
                </a:solidFill>
                <a:ea typeface="Gmarket Sans Medium"/>
              </a:rPr>
              <a:t>테스트용</a:t>
            </a:r>
            <a:r>
              <a:rPr lang="en-US" sz="4430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>
                <a:solidFill>
                  <a:srgbClr val="FFFFFF"/>
                </a:solidFill>
                <a:ea typeface="Gmarket Sans Medium"/>
              </a:rPr>
              <a:t>데이터셋</a:t>
            </a:r>
            <a:r>
              <a:rPr lang="en-US" sz="4430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>
                <a:solidFill>
                  <a:srgbClr val="FFFFFF"/>
                </a:solidFill>
                <a:ea typeface="Gmarket Sans Medium"/>
              </a:rPr>
              <a:t>소개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9900" y="2971800"/>
            <a:ext cx="3625850" cy="17272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결함진단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이상탐지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개발을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위해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다양한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테스트용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데이터셋을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활용하였습니다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각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데이터셋은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서로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다른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특성과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목적을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가지고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있어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성능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검증에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적합합니다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629150" y="215900"/>
            <a:ext cx="5359400" cy="42037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33950" y="1447800"/>
            <a:ext cx="4584700" cy="2641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Rotor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테스트베드를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통해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수집된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회전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설비의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고장을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진단하기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제조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AI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분석용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시계열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불균형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해소를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위해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인위적으로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생성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여러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개의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센서가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시간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순서대로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측정한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값으로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구성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설비의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정상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/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비정상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비정상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유형을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판단하는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다중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분류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문제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해결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목적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33950" y="876300"/>
            <a:ext cx="46101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회전기계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고장유형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AI Dataset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988550" y="215900"/>
            <a:ext cx="5359400" cy="42037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0650" y="1447800"/>
            <a:ext cx="5067300" cy="29718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Ford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사의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자동차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모터센서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오픈데이터소스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활용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시간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흐름에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따른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소음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변화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목적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엔진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내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여러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계측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센서의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시계열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설비의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정상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/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비정상을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판단하는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문제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해결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목적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자동차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엔진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상태와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연관된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500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센서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측정값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포함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소음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압력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온도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등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요소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측정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0650" y="876300"/>
            <a:ext cx="46101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Ford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엔진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진동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AI Dataset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629150" y="4749800"/>
            <a:ext cx="5359400" cy="42037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933950" y="5969000"/>
            <a:ext cx="4584700" cy="2641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Bearing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의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식별을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위해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수집된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Fan and bearing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과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drive and bearing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부위에서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수집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베어링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유형에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대한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레이블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존재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자연적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결함이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아닌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특정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부분이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고장난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bearing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을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설치하여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수집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유형에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대한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패턴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학습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가능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진단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개발에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적합한</a:t>
            </a:r>
            <a:r>
              <a:rPr lang="en-US" sz="1860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>
                <a:solidFill>
                  <a:srgbClr val="595959"/>
                </a:solidFill>
                <a:ea typeface="Gmarket Sans Medium"/>
              </a:rPr>
              <a:t>구조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33950" y="5397500"/>
            <a:ext cx="46101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" sz="2346" b="0" i="0" u="none" strike="noStrike">
                <a:solidFill>
                  <a:srgbClr val="527CFF"/>
                </a:solidFill>
                <a:latin typeface="Gmarket Sans Medium"/>
              </a:rPr>
              <a:t>CWRU Dataset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988550" y="4749800"/>
            <a:ext cx="5359400" cy="42037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80650" y="5969000"/>
            <a:ext cx="5118100" cy="2641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- 20kHz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샘플링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속도로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설정된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20,480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포인트로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구성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파일명은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시간으로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구성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인공데이터가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아닌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자연적으로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생성된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- 2000 Rpm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Bearing 4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개에서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측정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실제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환경에서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발생하는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패턴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포함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장기간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모니터링을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진행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과정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가능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0650" y="5397500"/>
            <a:ext cx="46101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" sz="2346" b="0" i="0" u="none" strike="noStrike">
                <a:solidFill>
                  <a:srgbClr val="527CFF"/>
                </a:solidFill>
                <a:latin typeface="Gmarket Sans Medium"/>
              </a:rPr>
              <a:t>NASA Bearing Dataset</a:t>
            </a: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B6CB1E05-6D65-20A4-CEA0-30049288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7779" y="2149732"/>
            <a:ext cx="4356100" cy="15748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테스트용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데이터셋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특성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분석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7779" y="4106562"/>
            <a:ext cx="3321050" cy="17272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각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데이터셋의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특성을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분석하여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결함진단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개발에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적합한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요소를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파악하였습니다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데이터셋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비교를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최적의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학습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방법과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구조를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설계할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있었습니다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419600" y="368300"/>
            <a:ext cx="5594350" cy="39497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4400" y="1600200"/>
            <a:ext cx="5162550" cy="2641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CWRU: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베어링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유형별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포함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NASA: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시간에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따른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베어링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상태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변화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기록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회전기계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4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센서의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 err="1">
                <a:solidFill>
                  <a:srgbClr val="595959"/>
                </a:solidFill>
                <a:ea typeface="Gmarket Sans Medium"/>
              </a:rPr>
              <a:t>다변량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시계열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Ford: 500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센서의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대규모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 err="1">
                <a:solidFill>
                  <a:srgbClr val="595959"/>
                </a:solidFill>
                <a:ea typeface="Gmarket Sans Medium"/>
              </a:rPr>
              <a:t>다변량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형식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모두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시계열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구조이나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차원과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샘플링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주기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상이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레이블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구조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이진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분류와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다중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혼합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24400" y="1028700"/>
            <a:ext cx="46101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데이터셋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구조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비교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083800" y="368300"/>
            <a:ext cx="5594350" cy="39497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375900" y="1600200"/>
            <a:ext cx="5149850" cy="23114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인위적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생성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CWRU,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회전기계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자연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발생적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NASA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베어링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테스트베드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활용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회전기계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, CWRU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실제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운영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환경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Ford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엔진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장기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모니터링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NASA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베어링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단기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측정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CWRU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75900" y="1028700"/>
            <a:ext cx="46101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데이터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수집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방식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419600" y="4368800"/>
            <a:ext cx="5594350" cy="39497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24400" y="5588000"/>
            <a:ext cx="5162550" cy="23114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정상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/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비정상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이진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Ford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유형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다중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CWRU,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회전기계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진행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단계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NASA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데이터셋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레이블링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방식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전문가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판단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vs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자동화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측정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불균형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정상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대부분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(98%)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희소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유형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특정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유형의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부족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24400" y="5016500"/>
            <a:ext cx="46101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결함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유형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분류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083800" y="4368800"/>
            <a:ext cx="5594350" cy="39497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375900" y="5588000"/>
            <a:ext cx="5073650" cy="2641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성능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비교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실험용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벤치마크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활용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증강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기법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개발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검증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전이학습을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적용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패턴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학습을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일반화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능력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향상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실제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유사성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아키텍처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최적화를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기초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자료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75900" y="5016500"/>
            <a:ext cx="46101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활용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방안</a:t>
            </a: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642F315A-DD08-5416-98BF-440FF65F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900" y="1689100"/>
            <a:ext cx="4356100" cy="15748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4430" b="0" i="0" u="none" strike="noStrike" spc="-222" dirty="0" err="1">
                <a:solidFill>
                  <a:srgbClr val="FFFFFF"/>
                </a:solidFill>
                <a:latin typeface="Gmarket Sans Medium"/>
              </a:rPr>
              <a:t>TranAD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구조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성능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7675" y="3543300"/>
            <a:ext cx="3625850" cy="20828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949" b="0" i="0" u="none" strike="noStrike" spc="-97" dirty="0" err="1">
                <a:solidFill>
                  <a:srgbClr val="FFFFFF"/>
                </a:solidFill>
                <a:latin typeface="Gmarket Sans Medium"/>
              </a:rPr>
              <a:t>TranAD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모델은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Transformer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Decoder 2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개를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활용하여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Encoder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multi-head attention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활성화하고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GAN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학습방법을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적용합니다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이를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범용성과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견고성을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향상시켰습니다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AB4CE46-F22E-A5D5-139A-BE2183018026}"/>
              </a:ext>
            </a:extLst>
          </p:cNvPr>
          <p:cNvGrpSpPr/>
          <p:nvPr/>
        </p:nvGrpSpPr>
        <p:grpSpPr>
          <a:xfrm>
            <a:off x="4933950" y="469900"/>
            <a:ext cx="10248900" cy="8242300"/>
            <a:chOff x="4933950" y="469900"/>
            <a:chExt cx="10248900" cy="82423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2550" y="469900"/>
              <a:ext cx="4940300" cy="35433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3950" y="469900"/>
              <a:ext cx="4940300" cy="35433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3950" y="3848100"/>
              <a:ext cx="4940300" cy="11049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alphaModFix amt="30000"/>
            </a:blip>
            <a:stretch>
              <a:fillRect/>
            </a:stretch>
          </p:blipFill>
          <p:spPr>
            <a:xfrm>
              <a:off x="4933950" y="4953000"/>
              <a:ext cx="4940300" cy="37592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5099050" y="4216400"/>
              <a:ext cx="4559300" cy="3810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ko-KR" sz="2126" b="0" i="0" u="none" strike="noStrike">
                  <a:solidFill>
                    <a:srgbClr val="FFFFFF"/>
                  </a:solidFill>
                  <a:ea typeface="Gmarket Sans Medium"/>
                </a:rPr>
                <a:t>모델</a:t>
              </a:r>
              <a:r>
                <a:rPr lang="en-US" sz="2126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126" b="0" i="0" u="none" strike="noStrike">
                  <a:solidFill>
                    <a:srgbClr val="FFFFFF"/>
                  </a:solidFill>
                  <a:ea typeface="Gmarket Sans Medium"/>
                </a:rPr>
                <a:t>구조</a:t>
              </a:r>
              <a:r>
                <a:rPr lang="en-US" sz="2126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126" b="0" i="0" u="none" strike="noStrike">
                  <a:solidFill>
                    <a:srgbClr val="FFFFFF"/>
                  </a:solidFill>
                  <a:ea typeface="Gmarket Sans Medium"/>
                </a:rPr>
                <a:t>특징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42550" y="3848100"/>
              <a:ext cx="4940300" cy="11049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alphaModFix amt="30000"/>
            </a:blip>
            <a:stretch>
              <a:fillRect/>
            </a:stretch>
          </p:blipFill>
          <p:spPr>
            <a:xfrm>
              <a:off x="10242550" y="4953000"/>
              <a:ext cx="4940300" cy="3759200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0433050" y="4216400"/>
              <a:ext cx="4559300" cy="3810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ko-KR" sz="2126" b="0" i="0" u="none" strike="noStrike">
                  <a:solidFill>
                    <a:srgbClr val="FFFFFF"/>
                  </a:solidFill>
                  <a:ea typeface="Gmarket Sans Medium"/>
                </a:rPr>
                <a:t>성능</a:t>
              </a:r>
              <a:r>
                <a:rPr lang="en-US" sz="2126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126" b="0" i="0" u="none" strike="noStrike">
                  <a:solidFill>
                    <a:srgbClr val="FFFFFF"/>
                  </a:solidFill>
                  <a:ea typeface="Gmarket Sans Medium"/>
                </a:rPr>
                <a:t>비교</a:t>
              </a:r>
              <a:r>
                <a:rPr lang="en-US" sz="2126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126" b="0" i="0" u="none" strike="noStrike">
                  <a:solidFill>
                    <a:srgbClr val="FFFFFF"/>
                  </a:solidFill>
                  <a:ea typeface="Gmarket Sans Medium"/>
                </a:rPr>
                <a:t>실험</a:t>
              </a:r>
              <a:r>
                <a:rPr lang="en-US" sz="2126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126" b="0" i="0" u="none" strike="noStrike">
                  <a:solidFill>
                    <a:srgbClr val="FFFFFF"/>
                  </a:solidFill>
                  <a:ea typeface="Gmarket Sans Medium"/>
                </a:rPr>
                <a:t>결과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674350" y="5207000"/>
              <a:ext cx="4076700" cy="28321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모터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진동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AI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데이터셋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활용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총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50,094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개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데이터</a:t>
              </a:r>
            </a:p>
            <a:p>
              <a:pPr lvl="0" algn="ctr">
                <a:lnSpc>
                  <a:spcPct val="138609"/>
                </a:lnSpc>
              </a:pPr>
              <a:r>
                <a:rPr lang="en" sz="1949" b="0" i="0" u="none" strike="noStrike">
                  <a:solidFill>
                    <a:srgbClr val="595959"/>
                  </a:solidFill>
                  <a:latin typeface="Gmarket Sans Medium"/>
                </a:rPr>
                <a:t>- TranAD: 88% precision</a:t>
              </a:r>
            </a:p>
            <a:p>
              <a:pPr lvl="0" algn="ctr">
                <a:lnSpc>
                  <a:spcPct val="138609"/>
                </a:lnSpc>
              </a:pPr>
              <a:r>
                <a:rPr lang="en" sz="1949" b="0" i="0" u="none" strike="noStrike">
                  <a:solidFill>
                    <a:srgbClr val="595959"/>
                  </a:solidFill>
                  <a:latin typeface="Gmarket Sans Medium"/>
                </a:rPr>
                <a:t>- TranAD: 87.6% recall</a:t>
              </a:r>
            </a:p>
            <a:p>
              <a:pPr lvl="0" algn="ctr">
                <a:lnSpc>
                  <a:spcPct val="138609"/>
                </a:lnSpc>
              </a:pPr>
              <a:r>
                <a:rPr lang="en" sz="1949" b="0" i="0" u="none" strike="noStrike">
                  <a:solidFill>
                    <a:srgbClr val="595959"/>
                  </a:solidFill>
                  <a:latin typeface="Gmarket Sans Medium"/>
                </a:rPr>
                <a:t>- TranAD: 74.7% F1-score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LSTM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대비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3%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성능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향상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기존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ML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대비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우수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4050" y="5207000"/>
              <a:ext cx="1041400" cy="10414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12350" y="5448300"/>
              <a:ext cx="558800" cy="5588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9632950" y="5448300"/>
              <a:ext cx="558800" cy="5588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365750" y="5207000"/>
              <a:ext cx="4076700" cy="32385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Transformer Decoder 2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개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활용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Encoder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의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multi-head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 attention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활성화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GAN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학습방법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적용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이상치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S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생성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- S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가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threshold T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보다</a:t>
              </a:r>
            </a:p>
            <a:p>
              <a:pPr lvl="0" algn="ctr">
                <a:lnSpc>
                  <a:spcPct val="138609"/>
                </a:lnSpc>
              </a:pP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크면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이상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데이터로</a:t>
              </a:r>
              <a:r>
                <a:rPr lang="en-US" sz="1949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>
                  <a:solidFill>
                    <a:srgbClr val="595959"/>
                  </a:solidFill>
                  <a:ea typeface="Gmarket Sans Medium"/>
                </a:rPr>
                <a:t>판단</a:t>
              </a:r>
            </a:p>
          </p:txBody>
        </p:sp>
      </p:grp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539E50EB-2D58-74D3-D433-BECCDE8C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23275" y="1536700"/>
            <a:ext cx="4356100" cy="15748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이상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감지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설계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구축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3275" y="3416300"/>
            <a:ext cx="3549650" cy="17272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에스컬레이터의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안전은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인명과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직결되므로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사전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유지보수가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중요합니다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그러나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고장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데이터가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희박하여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인공지능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개발에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어려움이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있어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다양한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접근법을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시도했습니다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949428E-3152-0032-691D-9B9E4F7C1113}"/>
              </a:ext>
            </a:extLst>
          </p:cNvPr>
          <p:cNvGrpSpPr/>
          <p:nvPr/>
        </p:nvGrpSpPr>
        <p:grpSpPr>
          <a:xfrm>
            <a:off x="4781550" y="939800"/>
            <a:ext cx="10744200" cy="6388100"/>
            <a:chOff x="5359400" y="939800"/>
            <a:chExt cx="10744200" cy="62992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0" y="939800"/>
              <a:ext cx="2374900" cy="23749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33100" y="939800"/>
              <a:ext cx="2374900" cy="23749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12800" y="939800"/>
              <a:ext cx="2374900" cy="23749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3400" y="939800"/>
              <a:ext cx="2374900" cy="23749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5359400" y="4470400"/>
              <a:ext cx="2794000" cy="2768600"/>
            </a:xfrm>
            <a:prstGeom prst="rect">
              <a:avLst/>
            </a:prstGeom>
          </p:spPr>
          <p:txBody>
            <a:bodyPr rtlCol="0" anchor="t"/>
            <a:lstStyle/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승강기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특성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정상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유형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98%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이상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희박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인명피해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위험성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사전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유지보수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중요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자연발생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수집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어려움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359400" y="3721100"/>
              <a:ext cx="2578100" cy="3810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ko-KR" sz="2126" b="0" i="0" u="none" strike="noStrike" spc="-106">
                  <a:solidFill>
                    <a:srgbClr val="527CFF"/>
                  </a:solidFill>
                  <a:ea typeface="Gmarket Sans Medium"/>
                </a:rPr>
                <a:t>데이터</a:t>
              </a:r>
              <a:r>
                <a:rPr lang="en-US" sz="2126" b="0" i="0" u="none" strike="noStrike" spc="-106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126" b="0" i="0" u="none" strike="noStrike" spc="-106">
                  <a:solidFill>
                    <a:srgbClr val="527CFF"/>
                  </a:solidFill>
                  <a:ea typeface="Gmarket Sans Medium"/>
                </a:rPr>
                <a:t>특성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039100" y="4470400"/>
              <a:ext cx="2590800" cy="2768600"/>
            </a:xfrm>
            <a:prstGeom prst="rect">
              <a:avLst/>
            </a:prstGeom>
          </p:spPr>
          <p:txBody>
            <a:bodyPr rtlCol="0" anchor="t"/>
            <a:lstStyle/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회전기계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공통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기능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인위적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생성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다양한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상태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측정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가속도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센서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활용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진동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수집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정상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/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비정상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균형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확보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051800" y="3721100"/>
              <a:ext cx="2578100" cy="3810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-US" sz="2126" b="0" i="0" u="none" strike="noStrike" spc="-106">
                  <a:solidFill>
                    <a:srgbClr val="527CFF"/>
                  </a:solidFill>
                  <a:latin typeface="Gmarket Sans Medium"/>
                </a:rPr>
                <a:t>Rotor </a:t>
              </a:r>
              <a:r>
                <a:rPr lang="ko-KR" sz="2126" b="0" i="0" u="none" strike="noStrike" spc="-106">
                  <a:solidFill>
                    <a:srgbClr val="527CFF"/>
                  </a:solidFill>
                  <a:ea typeface="Gmarket Sans Medium"/>
                </a:rPr>
                <a:t>테스트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718800" y="4470400"/>
              <a:ext cx="2590800" cy="2768600"/>
            </a:xfrm>
            <a:prstGeom prst="rect">
              <a:avLst/>
            </a:prstGeom>
          </p:spPr>
          <p:txBody>
            <a:bodyPr rtlCol="0" anchor="t"/>
            <a:lstStyle/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- 4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센서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활용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시계열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수집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정상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상태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유형별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인위적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결함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생성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불균형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해소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다양한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결함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패턴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731500" y="3721100"/>
              <a:ext cx="2578100" cy="3810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ko-KR" sz="2126" b="0" i="0" u="none" strike="noStrike" spc="-106">
                  <a:solidFill>
                    <a:srgbClr val="527CFF"/>
                  </a:solidFill>
                  <a:ea typeface="Gmarket Sans Medium"/>
                </a:rPr>
                <a:t>데이터</a:t>
              </a:r>
              <a:r>
                <a:rPr lang="en-US" sz="2126" b="0" i="0" u="none" strike="noStrike" spc="-106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126" b="0" i="0" u="none" strike="noStrike" spc="-106">
                  <a:solidFill>
                    <a:srgbClr val="527CFF"/>
                  </a:solidFill>
                  <a:ea typeface="Gmarket Sans Medium"/>
                </a:rPr>
                <a:t>구축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411200" y="4470400"/>
              <a:ext cx="2692400" cy="2768600"/>
            </a:xfrm>
            <a:prstGeom prst="rect">
              <a:avLst/>
            </a:prstGeom>
          </p:spPr>
          <p:txBody>
            <a:bodyPr rtlCol="0" anchor="t"/>
            <a:lstStyle/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다양한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ML/DL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기법</a:t>
              </a:r>
            </a:p>
            <a:p>
              <a:pPr lvl="0">
                <a:lnSpc>
                  <a:spcPct val="135289"/>
                </a:lnSpc>
              </a:pPr>
              <a:r>
                <a:rPr lang="en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Random Forest</a:t>
              </a:r>
            </a:p>
            <a:p>
              <a:pPr lvl="0">
                <a:lnSpc>
                  <a:spcPct val="135289"/>
                </a:lnSpc>
              </a:pPr>
              <a:r>
                <a:rPr lang="en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K-neighbors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SVM, XGB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모델</a:t>
              </a:r>
            </a:p>
            <a:p>
              <a:pPr lvl="0">
                <a:lnSpc>
                  <a:spcPct val="135289"/>
                </a:lnSpc>
              </a:pPr>
              <a:r>
                <a:rPr lang="en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CNN, DNN, RNN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다중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분류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모델</a:t>
              </a:r>
            </a:p>
            <a:p>
              <a:pPr lvl="0">
                <a:lnSpc>
                  <a:spcPct val="13528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정상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/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이상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판별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411200" y="3721100"/>
              <a:ext cx="2578100" cy="3810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ko-KR" sz="2126" b="0" i="0" u="none" strike="noStrike" spc="-106">
                  <a:solidFill>
                    <a:srgbClr val="527CFF"/>
                  </a:solidFill>
                  <a:ea typeface="Gmarket Sans Medium"/>
                </a:rPr>
                <a:t>모델</a:t>
              </a:r>
              <a:r>
                <a:rPr lang="en-US" sz="2126" b="0" i="0" u="none" strike="noStrike" spc="-106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126" b="0" i="0" u="none" strike="noStrike" spc="-106">
                  <a:solidFill>
                    <a:srgbClr val="527CFF"/>
                  </a:solidFill>
                  <a:ea typeface="Gmarket Sans Medium"/>
                </a:rPr>
                <a:t>설계</a:t>
              </a:r>
            </a:p>
          </p:txBody>
        </p:sp>
      </p:grpSp>
      <p:sp>
        <p:nvSpPr>
          <p:cNvPr id="19" name="슬라이드 번호 개체 틀 18">
            <a:extLst>
              <a:ext uri="{FF2B5EF4-FFF2-40B4-BE49-F238E27FC236}">
                <a16:creationId xmlns:a16="http://schemas.microsoft.com/office/drawing/2014/main" id="{619B84B3-7C7B-6464-AA41-3E883EFA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69900" y="2098589"/>
            <a:ext cx="3888200" cy="15748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30" b="0" i="0" u="none" strike="noStrike" spc="-222" dirty="0" err="1">
                <a:solidFill>
                  <a:srgbClr val="FFFFFF"/>
                </a:solidFill>
                <a:ea typeface="Gmarket Sans Medium"/>
              </a:rPr>
              <a:t>머신러닝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딥러닝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구축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9900" y="3987800"/>
            <a:ext cx="3702050" cy="13843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결함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진단을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위해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다양한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 err="1">
                <a:solidFill>
                  <a:srgbClr val="FFFFFF"/>
                </a:solidFill>
                <a:ea typeface="Gmarket Sans Medium"/>
              </a:rPr>
              <a:t>머신러닝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딥러닝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구축하고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성능을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비교하였습니다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각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장단점을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분석하여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최적의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접근법을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도출하였습니다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8312431-9D43-9925-9C3F-95C842837E85}"/>
              </a:ext>
            </a:extLst>
          </p:cNvPr>
          <p:cNvGrpSpPr/>
          <p:nvPr/>
        </p:nvGrpSpPr>
        <p:grpSpPr>
          <a:xfrm>
            <a:off x="4933950" y="609600"/>
            <a:ext cx="10515600" cy="8128000"/>
            <a:chOff x="5651500" y="609600"/>
            <a:chExt cx="10515600" cy="812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7700" y="2667000"/>
              <a:ext cx="9791700" cy="19431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tretch>
              <a:fillRect/>
            </a:stretch>
          </p:blipFill>
          <p:spPr>
            <a:xfrm>
              <a:off x="5715000" y="4724400"/>
              <a:ext cx="9791700" cy="19431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6794500"/>
              <a:ext cx="9791700" cy="19431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2959100"/>
              <a:ext cx="1346200" cy="13462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9734550" y="2654300"/>
              <a:ext cx="5048250" cy="20828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" b="0" i="0" u="none" strike="noStrike" dirty="0">
                  <a:solidFill>
                    <a:srgbClr val="FFFFFF"/>
                  </a:solidFill>
                  <a:latin typeface="Gmarket Sans Medium"/>
                </a:rPr>
                <a:t>- Random Forest Classifier</a:t>
              </a:r>
            </a:p>
            <a:p>
              <a:pPr lvl="0" algn="l">
                <a:lnSpc>
                  <a:spcPct val="116199"/>
                </a:lnSpc>
              </a:pPr>
              <a:r>
                <a:rPr lang="en" b="0" i="0" u="none" strike="noStrike" dirty="0">
                  <a:solidFill>
                    <a:srgbClr val="FFFFFF"/>
                  </a:solidFill>
                  <a:latin typeface="Gmarket Sans Medium"/>
                </a:rPr>
                <a:t>- KNeighbors Classifier</a:t>
              </a:r>
            </a:p>
            <a:p>
              <a:pPr lvl="0" algn="l">
                <a:lnSpc>
                  <a:spcPct val="116199"/>
                </a:lnSpc>
              </a:pPr>
              <a:r>
                <a:rPr lang="en" b="0" i="0" u="none" strike="noStrike" dirty="0">
                  <a:solidFill>
                    <a:srgbClr val="FFFFFF"/>
                  </a:solidFill>
                  <a:latin typeface="Gmarket Sans Medium"/>
                </a:rPr>
                <a:t>- SVM Classifier</a:t>
              </a:r>
            </a:p>
            <a:p>
              <a:pPr lvl="0" algn="l">
                <a:lnSpc>
                  <a:spcPct val="116199"/>
                </a:lnSpc>
              </a:pPr>
              <a:r>
                <a:rPr lang="en" b="0" i="0" u="none" strike="noStrike" dirty="0">
                  <a:solidFill>
                    <a:srgbClr val="FFFFFF"/>
                  </a:solidFill>
                  <a:latin typeface="Gmarket Sans Medium"/>
                </a:rPr>
                <a:t>- XGB Classifier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전통적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기계학습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기법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해석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가능성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높음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96200" y="34163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머신러닝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모델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96200" y="54737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딥러닝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모델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96200" y="75438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성능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비교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결과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159500" y="32639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1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8700" y="5016500"/>
              <a:ext cx="1346200" cy="13462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6172200" y="53213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2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7099300"/>
              <a:ext cx="1346200" cy="13462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159500" y="73914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734550" y="4851400"/>
              <a:ext cx="5486400" cy="16637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DNN (Deep Neural Network)</a:t>
              </a:r>
            </a:p>
            <a:p>
              <a:pPr lvl="0" algn="l">
                <a:lnSpc>
                  <a:spcPct val="116199"/>
                </a:lnSpc>
              </a:pPr>
              <a:r>
                <a:rPr lang="en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CNN (Convolutional Neural Network)</a:t>
              </a:r>
            </a:p>
            <a:p>
              <a:pPr lvl="0" algn="l">
                <a:lnSpc>
                  <a:spcPct val="116199"/>
                </a:lnSpc>
              </a:pPr>
              <a:r>
                <a:rPr lang="en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RNN (Recurrent Neural Network)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복잡한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인식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가능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대용량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처리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적합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734550" y="6921500"/>
              <a:ext cx="5486400" cy="15494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XGB Classifier: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정확도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0.779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최고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성능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RNN: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정확도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0.770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으로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2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CNN: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정확도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0.745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SVM: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정확도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0.313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으로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최저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성능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앙상블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기법의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우수성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확인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651500" y="609600"/>
              <a:ext cx="10109200" cy="546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sz="3101" b="0" i="0" u="none" strike="noStrike">
                  <a:solidFill>
                    <a:srgbClr val="527CFF"/>
                  </a:solidFill>
                  <a:ea typeface="Gmarket Sans Bold"/>
                </a:rPr>
                <a:t>다양한</a:t>
              </a:r>
              <a:r>
                <a:rPr lang="en-US" sz="3101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01" b="0" i="0" u="none" strike="noStrike">
                  <a:solidFill>
                    <a:srgbClr val="527CFF"/>
                  </a:solidFill>
                  <a:ea typeface="Gmarket Sans Bold"/>
                </a:rPr>
                <a:t>모델</a:t>
              </a:r>
              <a:r>
                <a:rPr lang="en-US" sz="3101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01" b="0" i="0" u="none" strike="noStrike">
                  <a:solidFill>
                    <a:srgbClr val="527CFF"/>
                  </a:solidFill>
                  <a:ea typeface="Gmarket Sans Bold"/>
                </a:rPr>
                <a:t>구축</a:t>
              </a:r>
              <a:r>
                <a:rPr lang="en-US" sz="3101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01" b="0" i="0" u="none" strike="noStrike">
                  <a:solidFill>
                    <a:srgbClr val="527CFF"/>
                  </a:solidFill>
                  <a:ea typeface="Gmarket Sans Bold"/>
                </a:rPr>
                <a:t>및</a:t>
              </a:r>
              <a:r>
                <a:rPr lang="en-US" sz="3101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01" b="0" i="0" u="none" strike="noStrike">
                  <a:solidFill>
                    <a:srgbClr val="527CFF"/>
                  </a:solidFill>
                  <a:ea typeface="Gmarket Sans Bold"/>
                </a:rPr>
                <a:t>성능</a:t>
              </a:r>
              <a:r>
                <a:rPr lang="en-US" sz="3101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01" b="0" i="0" u="none" strike="noStrike">
                  <a:solidFill>
                    <a:srgbClr val="527CFF"/>
                  </a:solidFill>
                  <a:ea typeface="Gmarket Sans Bold"/>
                </a:rPr>
                <a:t>비교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096000" y="1346200"/>
              <a:ext cx="10071100" cy="1041400"/>
            </a:xfrm>
            <a:prstGeom prst="rect">
              <a:avLst/>
            </a:prstGeom>
          </p:spPr>
          <p:txBody>
            <a:bodyPr rtlCol="0" anchor="t"/>
            <a:lstStyle/>
            <a:p>
              <a:pPr lvl="0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KAMP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회전기계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고장유형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AI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데이터셋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활용</a:t>
              </a:r>
            </a:p>
            <a:p>
              <a:pPr lvl="0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전체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크기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400,000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(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학습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320,000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테스트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80,000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개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)</a:t>
              </a:r>
            </a:p>
            <a:p>
              <a:pPr lvl="0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정상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(Normal)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과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이상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(type1, type2, type3) 4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가지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유형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분류</a:t>
              </a:r>
              <a:r>
                <a:rPr lang="en-US" sz="1949" b="0" i="0" u="none" strike="noStrike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595959"/>
                  </a:solidFill>
                  <a:ea typeface="Gmarket Sans Medium"/>
                </a:rPr>
                <a:t>문제</a:t>
              </a:r>
            </a:p>
          </p:txBody>
        </p:sp>
      </p:grp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E93F81B7-121E-8D17-D3C7-3D5F3669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9550" y="1231900"/>
            <a:ext cx="4356100" cy="23622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KAMP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회전기계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고장유형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AI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데이터셋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4586" y="3866635"/>
            <a:ext cx="3702050" cy="17272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산업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현장에서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사용되는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기계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구조물은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대부분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정상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상태로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가동되며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수집되는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역시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정상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유형이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90%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이상을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차지합니다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이로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인해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고장유형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데이터는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자연적으로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취득하기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매우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어렵습니다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93FCF4D-8B72-5C22-23B9-7989D532478F}"/>
              </a:ext>
            </a:extLst>
          </p:cNvPr>
          <p:cNvGrpSpPr/>
          <p:nvPr/>
        </p:nvGrpSpPr>
        <p:grpSpPr>
          <a:xfrm>
            <a:off x="4705350" y="393700"/>
            <a:ext cx="10452100" cy="8216900"/>
            <a:chOff x="4705350" y="393700"/>
            <a:chExt cx="10452100" cy="82169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8050" y="393700"/>
              <a:ext cx="10439400" cy="19431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tretch>
              <a:fillRect/>
            </a:stretch>
          </p:blipFill>
          <p:spPr>
            <a:xfrm>
              <a:off x="4705350" y="2451100"/>
              <a:ext cx="10439400" cy="19431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5350" y="4533900"/>
              <a:ext cx="10439400" cy="19431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6350" y="685800"/>
              <a:ext cx="1346200" cy="13462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9391650" y="673100"/>
              <a:ext cx="5181600" cy="1727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정상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데이터가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90%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이상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고장유형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희박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실제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구조물에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인위적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고장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부여는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비효율적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불균형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문제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발생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86550" y="11430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데이터셋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특성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686550" y="2997200"/>
              <a:ext cx="2628900" cy="8509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Rotor test bed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활용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686550" y="52832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인위적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생성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149850" y="9906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1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9050" y="2755900"/>
              <a:ext cx="1346200" cy="13462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5162550" y="30480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2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6350" y="4826000"/>
              <a:ext cx="1346200" cy="13462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149850" y="51308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391650" y="2730500"/>
              <a:ext cx="4381500" cy="1384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회전기계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공통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기능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테스트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다양한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상황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시뮬레이션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정상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및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데이터셋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인위적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생성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불균형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문제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해결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391650" y="4813300"/>
              <a:ext cx="4381500" cy="1384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자연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발생적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부족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인위적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상황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재현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다양한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유형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확보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균형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잡힌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데이터셋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구축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alphaModFix amt="54000"/>
            </a:blip>
            <a:stretch>
              <a:fillRect/>
            </a:stretch>
          </p:blipFill>
          <p:spPr>
            <a:xfrm>
              <a:off x="4705350" y="6604000"/>
              <a:ext cx="10439400" cy="194310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6686550" y="7150100"/>
              <a:ext cx="2628900" cy="8509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4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개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센서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시계열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데이터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9050" y="6908800"/>
              <a:ext cx="1346200" cy="134620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5162550" y="72009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391650" y="6883400"/>
              <a:ext cx="5346700" cy="1727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- 4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개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센서로부터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취득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Rotor test bed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상태에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따른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시계열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다양한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고장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유형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분류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가능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 err="1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머신러닝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/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딥러닝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모델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학습용</a:t>
              </a:r>
            </a:p>
          </p:txBody>
        </p:sp>
      </p:grp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0CCCC1FB-BD21-B3C3-28EF-7D8B7E07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2100" y="1474916"/>
            <a:ext cx="4320000" cy="23622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결함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원인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분석을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인공지능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기술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연구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6364" y="4127500"/>
            <a:ext cx="3888200" cy="20828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결함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원인을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분석하기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위해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다양한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인공지능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기술을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연구하고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있습니다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특히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연관성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규칙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발견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기법을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공정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변수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이상치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간의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빈번하게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발생하는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패턴을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분석하고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이를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결함의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원인을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파악할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있습니다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839416B-9D60-3E24-7857-3B1B6529D629}"/>
              </a:ext>
            </a:extLst>
          </p:cNvPr>
          <p:cNvGrpSpPr/>
          <p:nvPr/>
        </p:nvGrpSpPr>
        <p:grpSpPr>
          <a:xfrm>
            <a:off x="4933950" y="2667000"/>
            <a:ext cx="9804400" cy="6070600"/>
            <a:chOff x="5715000" y="2667000"/>
            <a:chExt cx="9804400" cy="6070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7700" y="2667000"/>
              <a:ext cx="9791700" cy="19431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tretch>
              <a:fillRect/>
            </a:stretch>
          </p:blipFill>
          <p:spPr>
            <a:xfrm>
              <a:off x="5715000" y="4724400"/>
              <a:ext cx="9791700" cy="19431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6794500"/>
              <a:ext cx="9791700" cy="19431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2959100"/>
              <a:ext cx="1346200" cy="13462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0401300" y="2946400"/>
              <a:ext cx="4381500" cy="1727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사용자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설정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최소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지지도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(</a:t>
              </a:r>
              <a:r>
                <a:rPr lang="en-US" b="0" i="0" u="none" strike="noStrike" dirty="0" err="1">
                  <a:solidFill>
                    <a:srgbClr val="FFFFFF"/>
                  </a:solidFill>
                  <a:latin typeface="Gmarket Sans Medium"/>
                </a:rPr>
                <a:t>minsup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)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기준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내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자주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발생하는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패턴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식별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공정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변수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이상치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패턴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분석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빈번하게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발생하는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패턴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도출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96200" y="34163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빈번한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패턴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분석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96200" y="54737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연관성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규칙의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형태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96200" y="75438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주요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알고리즘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활용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159500" y="32639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1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8700" y="5016500"/>
              <a:ext cx="1346200" cy="13462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6172200" y="53213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2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7099300"/>
              <a:ext cx="1346200" cy="13462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159500" y="73914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401300" y="5003800"/>
              <a:ext cx="4743450" cy="1727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{X, Y} ⇒ {Z}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형태로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표현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X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와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Y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가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동시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발생하면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Z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도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빈번하게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발생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아이템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간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연관성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표현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결함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원인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분석에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활용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401300" y="7073900"/>
              <a:ext cx="4381500" cy="1384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데이터에서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빈번한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패턴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도출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아이템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간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연관성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분석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대표적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알고리즘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활용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결함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원인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규명에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기여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612100" y="658855"/>
            <a:ext cx="10109200" cy="546100"/>
          </a:xfrm>
          <a:prstGeom prst="rect">
            <a:avLst/>
          </a:prstGeom>
        </p:spPr>
        <p:txBody>
          <a:bodyPr rtlCol="0" anchor="b"/>
          <a:lstStyle/>
          <a:p>
            <a:pPr lvl="0" algn="ctr">
              <a:lnSpc>
                <a:spcPct val="116199"/>
              </a:lnSpc>
            </a:pPr>
            <a:r>
              <a:rPr lang="ko-KR" sz="3101" b="0" i="0" u="none" strike="noStrike" dirty="0">
                <a:solidFill>
                  <a:srgbClr val="527CFF"/>
                </a:solidFill>
                <a:ea typeface="Gmarket Sans Bold"/>
              </a:rPr>
              <a:t>연관성</a:t>
            </a:r>
            <a:r>
              <a:rPr lang="en-US" sz="3101" b="0" i="0" u="none" strike="noStrike" dirty="0">
                <a:solidFill>
                  <a:srgbClr val="527CFF"/>
                </a:solidFill>
                <a:latin typeface="Gmarket Sans Bold"/>
              </a:rPr>
              <a:t> </a:t>
            </a:r>
            <a:r>
              <a:rPr lang="ko-KR" sz="3101" b="0" i="0" u="none" strike="noStrike" dirty="0">
                <a:solidFill>
                  <a:srgbClr val="527CFF"/>
                </a:solidFill>
                <a:ea typeface="Gmarket Sans Bold"/>
              </a:rPr>
              <a:t>규칙</a:t>
            </a:r>
            <a:r>
              <a:rPr lang="en-US" sz="3101" b="0" i="0" u="none" strike="noStrike" dirty="0">
                <a:solidFill>
                  <a:srgbClr val="527CFF"/>
                </a:solidFill>
                <a:latin typeface="Gmarket Sans Bold"/>
              </a:rPr>
              <a:t> </a:t>
            </a:r>
            <a:r>
              <a:rPr lang="ko-KR" sz="3101" b="0" i="0" u="none" strike="noStrike" dirty="0">
                <a:solidFill>
                  <a:srgbClr val="527CFF"/>
                </a:solidFill>
                <a:ea typeface="Gmarket Sans Bold"/>
              </a:rPr>
              <a:t>발견</a:t>
            </a:r>
            <a:r>
              <a:rPr lang="en-US" sz="3101" b="0" i="0" u="none" strike="noStrike" dirty="0">
                <a:solidFill>
                  <a:srgbClr val="527CFF"/>
                </a:solidFill>
                <a:latin typeface="Gmarket Sans Bold"/>
              </a:rPr>
              <a:t> </a:t>
            </a:r>
            <a:r>
              <a:rPr lang="ko-KR" sz="3101" b="0" i="0" u="none" strike="noStrike" dirty="0">
                <a:solidFill>
                  <a:srgbClr val="527CFF"/>
                </a:solidFill>
                <a:ea typeface="Gmarket Sans Bold"/>
              </a:rPr>
              <a:t>기법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4991" y="1320800"/>
            <a:ext cx="10382250" cy="1041400"/>
          </a:xfrm>
          <a:prstGeom prst="rect">
            <a:avLst/>
          </a:prstGeom>
        </p:spPr>
        <p:txBody>
          <a:bodyPr rtlCol="0" anchor="t"/>
          <a:lstStyle/>
          <a:p>
            <a:pPr lvl="0">
              <a:lnSpc>
                <a:spcPct val="116199"/>
              </a:lnSpc>
            </a:pP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연관성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규칙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발견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기법은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공정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변수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이상치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간의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빈번하게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발생하는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패턴을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분석하기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방법입니다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.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입력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데이터는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Symbol baskets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형식을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사용하며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사용자가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설정한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최소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지지도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(</a:t>
            </a:r>
            <a:r>
              <a:rPr lang="en-US" sz="1949" b="0" i="0" u="none" strike="noStrike" dirty="0" err="1">
                <a:solidFill>
                  <a:srgbClr val="595959"/>
                </a:solidFill>
                <a:latin typeface="Gmarket Sans Medium"/>
              </a:rPr>
              <a:t>minsup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)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를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초과하여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내에서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자주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발생하는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패턴을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빈번한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패턴으로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49" b="0" i="0" u="none" strike="noStrike" dirty="0">
                <a:solidFill>
                  <a:srgbClr val="595959"/>
                </a:solidFill>
                <a:ea typeface="Gmarket Sans Medium"/>
              </a:rPr>
              <a:t>정의합니다</a:t>
            </a:r>
            <a:r>
              <a:rPr lang="en-US" sz="1949" b="0" i="0" u="none" strike="noStrike" dirty="0">
                <a:solidFill>
                  <a:srgbClr val="595959"/>
                </a:solidFill>
                <a:latin typeface="Gmarket Sans Medium"/>
              </a:rPr>
              <a:t>.</a:t>
            </a: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CD5E2B6A-CE1D-B5E8-5DE4-7CF5F866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900" y="1270000"/>
            <a:ext cx="3964400" cy="15748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순차적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규칙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발견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기법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9900" y="2971800"/>
            <a:ext cx="3778250" cy="20828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순차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규칙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발견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기법은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공정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변수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이상치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간의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순차적으로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빈번하게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발생하는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패턴을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분석하기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방법입니다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이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기법은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Symbol Sequence Baskets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를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입력으로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사용하여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시간에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따른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이상치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발생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패턴을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spc="-97" dirty="0">
                <a:solidFill>
                  <a:srgbClr val="FFFFFF"/>
                </a:solidFill>
                <a:ea typeface="Gmarket Sans Medium"/>
              </a:rPr>
              <a:t>파악합니다</a:t>
            </a:r>
            <a:r>
              <a:rPr lang="en-US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CFCC9E2-D9DB-CE0F-16C2-18A470EB45F7}"/>
              </a:ext>
            </a:extLst>
          </p:cNvPr>
          <p:cNvGrpSpPr/>
          <p:nvPr/>
        </p:nvGrpSpPr>
        <p:grpSpPr>
          <a:xfrm>
            <a:off x="4857750" y="508000"/>
            <a:ext cx="9804400" cy="8216900"/>
            <a:chOff x="5715000" y="508000"/>
            <a:chExt cx="9804400" cy="82169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7700" y="508000"/>
              <a:ext cx="9791700" cy="19431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tretch>
              <a:fillRect/>
            </a:stretch>
          </p:blipFill>
          <p:spPr>
            <a:xfrm>
              <a:off x="5715000" y="2565400"/>
              <a:ext cx="9791700" cy="19431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4648200"/>
              <a:ext cx="9791700" cy="19431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800100"/>
              <a:ext cx="1346200" cy="13462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0401300" y="787400"/>
              <a:ext cx="4381500" cy="1384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순차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규칙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발견의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입력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형태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시간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순서가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있는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이벤트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시퀀스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표현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순차적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패턴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분석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가능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96200" y="850900"/>
              <a:ext cx="2628900" cy="12573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en" sz="2484" b="0" i="0" u="none" strike="noStrike" spc="-75">
                  <a:solidFill>
                    <a:srgbClr val="FFFFFF"/>
                  </a:solidFill>
                  <a:latin typeface="Gmarket Sans Medium"/>
                </a:rPr>
                <a:t>Symbol Sequence Baskets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96200" y="33147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빈번한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순차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패턴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96200" y="53975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순차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규칙의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형태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159500" y="11049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1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8700" y="2870200"/>
              <a:ext cx="1346200" cy="13462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172200" y="31623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2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4940300"/>
              <a:ext cx="1346200" cy="13462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6159500" y="52451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401300" y="2844800"/>
              <a:ext cx="4381500" cy="1384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시간에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따른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이상치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발생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사건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발생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순서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중요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최소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지지도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초과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빈번한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순차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패턴으로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간주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401300" y="4927600"/>
              <a:ext cx="4381500" cy="1384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&lt;{A}, {B, C}, {E}&gt;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형태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A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발생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후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B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와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C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동시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발생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이후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E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발생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의미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시간적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순서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포함</a:t>
              </a:r>
              <a:r>
                <a:rPr lang="en-US" sz="1949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rgbClr val="FFFFFF"/>
                  </a:solidFill>
                  <a:ea typeface="Gmarket Sans Medium"/>
                </a:rPr>
                <a:t>규칙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alphaModFix amt="54000"/>
            </a:blip>
            <a:stretch>
              <a:fillRect/>
            </a:stretch>
          </p:blipFill>
          <p:spPr>
            <a:xfrm>
              <a:off x="5715000" y="6718300"/>
              <a:ext cx="9791700" cy="194310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7696200" y="7467600"/>
              <a:ext cx="26289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규칙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평가</a:t>
              </a:r>
              <a:r>
                <a:rPr lang="en-US" sz="248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84" b="0" i="0" u="none" strike="noStrike" spc="-75">
                  <a:solidFill>
                    <a:srgbClr val="FFFFFF"/>
                  </a:solidFill>
                  <a:ea typeface="Gmarket Sans Medium"/>
                </a:rPr>
                <a:t>척도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8700" y="7023100"/>
              <a:ext cx="1346200" cy="134620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6172200" y="73152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49" b="0" i="0" u="none" strike="noStrike" spc="-194">
                  <a:solidFill>
                    <a:srgbClr val="527CFF"/>
                  </a:solidFill>
                  <a:latin typeface="Gmarket Sans Bold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401300" y="6997700"/>
              <a:ext cx="4972050" cy="1727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지지도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기준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평가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발생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빈도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측정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en-US" sz="1949" b="0" i="0" u="none" strike="noStrike" dirty="0" err="1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AprioriAll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, GSP, SPADE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등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알고리즘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빈번한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순차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</a:t>
              </a:r>
              <a:r>
                <a:rPr lang="en-US" sz="1949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49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발견</a:t>
              </a:r>
            </a:p>
          </p:txBody>
        </p:sp>
      </p:grp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7A1C7E35-E4C7-9911-CB83-CB5952C5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800100"/>
            <a:ext cx="14249400" cy="7581900"/>
          </a:xfrm>
          <a:prstGeom prst="rect">
            <a:avLst/>
          </a:prstGeom>
          <a:effectLst>
            <a:outerShdw blurRad="303155" dist="699588" dir="2700000">
              <a:srgbClr val="000000">
                <a:alpha val="22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647700" y="984250"/>
            <a:ext cx="8077200" cy="977900"/>
          </a:xfrm>
          <a:prstGeom prst="rect">
            <a:avLst/>
          </a:prstGeom>
        </p:spPr>
        <p:txBody>
          <a:bodyPr lIns="0" tIns="36829" rIns="0" bIns="36829" rtlCol="0" anchor="ctr"/>
          <a:lstStyle/>
          <a:p>
            <a:pPr lvl="0" algn="ctr">
              <a:lnSpc>
                <a:spcPct val="110390"/>
              </a:lnSpc>
            </a:pPr>
            <a:r>
              <a:rPr lang="ko-KR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결론</a:t>
            </a:r>
            <a:r>
              <a:rPr lang="en-US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향후</a:t>
            </a:r>
            <a:r>
              <a:rPr lang="en-US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연구</a:t>
            </a:r>
            <a:r>
              <a:rPr lang="en-US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4800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방향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0150" y="1917700"/>
            <a:ext cx="13500100" cy="6019800"/>
          </a:xfrm>
          <a:prstGeom prst="rect">
            <a:avLst/>
          </a:prstGeom>
        </p:spPr>
        <p:txBody>
          <a:bodyPr rtlCol="0" anchor="t"/>
          <a:lstStyle/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본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연구에서는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에스컬레이터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안전을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위한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IoT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센서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결함진단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예측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인공지능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   </a:t>
            </a:r>
          </a:p>
          <a:p>
            <a:pPr lvl="0">
              <a:lnSpc>
                <a:spcPct val="116199"/>
              </a:lnSpc>
            </a:pPr>
            <a:r>
              <a:rPr lang="en-US" alt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모델을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개발하였습니다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.</a:t>
            </a:r>
          </a:p>
          <a:p>
            <a:pPr lvl="0">
              <a:lnSpc>
                <a:spcPct val="116199"/>
              </a:lnSpc>
            </a:pPr>
            <a:endParaRPr lang="en-US" sz="2400" b="0" i="0" u="none" strike="noStrike" dirty="0">
              <a:solidFill>
                <a:srgbClr val="595959"/>
              </a:solidFill>
              <a:latin typeface="Gmarket Sans Medium" panose="020B0600000101010101" charset="-127"/>
              <a:ea typeface="Gmarket Sans Medium" panose="020B0600000101010101" charset="-127"/>
            </a:endParaRP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주요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연구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성과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: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증강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기술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Re-sampling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기법을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통한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불균형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해소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- </a:t>
            </a:r>
            <a:r>
              <a:rPr lang="en-US" sz="2400" b="0" i="0" u="none" strike="noStrike" dirty="0" err="1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TranAD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예측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모델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개발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우수한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성능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검증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(F1-score 74.7%)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다양한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 err="1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머신러닝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딥러닝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모델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비교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분석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(XGB Classifier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최고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성능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)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- Meta-Learning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Few-Shot learning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적용으로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부족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문제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해결</a:t>
            </a:r>
          </a:p>
          <a:p>
            <a:pPr lvl="0">
              <a:lnSpc>
                <a:spcPct val="116199"/>
              </a:lnSpc>
            </a:pPr>
            <a:endParaRPr lang="ko-KR" sz="2400" b="0" i="0" u="none" strike="noStrike" dirty="0">
              <a:solidFill>
                <a:srgbClr val="595959"/>
              </a:solidFill>
              <a:latin typeface="Gmarket Sans Medium" panose="020B0600000101010101" charset="-127"/>
              <a:ea typeface="Gmarket Sans Medium" panose="020B0600000101010101" charset="-127"/>
            </a:endParaRP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향후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연구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방향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: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실제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에스컬레이터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환경에서의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모델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검증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최적화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인과추론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기법을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활용한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결함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원인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분석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고도화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역주행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방지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제어시스템과의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통합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실시간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모니터링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체계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구축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 -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에스컬레이터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안전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표준에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부합하는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AI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모델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인증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상용화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A28B6B-FD9E-950A-D1B2-9BF803D7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4500" y="914400"/>
            <a:ext cx="4368800" cy="23749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부품별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수집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정의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4500" y="3416300"/>
            <a:ext cx="3727450" cy="20828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안정적인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운영과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예방적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유지보수를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주요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부품별로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다양한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센서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수집합니다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부품의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특성에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맞는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정의하고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적합한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센서를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선정하여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효과적인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모니터링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구축합니다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754B7E0-88FC-F530-B749-22BEC76F09E9}"/>
              </a:ext>
            </a:extLst>
          </p:cNvPr>
          <p:cNvGrpSpPr/>
          <p:nvPr/>
        </p:nvGrpSpPr>
        <p:grpSpPr>
          <a:xfrm>
            <a:off x="4933950" y="508000"/>
            <a:ext cx="10274300" cy="8140700"/>
            <a:chOff x="4933950" y="508000"/>
            <a:chExt cx="10274300" cy="81407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933950" y="508000"/>
              <a:ext cx="10274300" cy="251460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5207000" y="1282700"/>
              <a:ext cx="9728200" cy="1016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속도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모터의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회전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속도와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구동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 err="1">
                  <a:solidFill>
                    <a:srgbClr val="595959"/>
                  </a:solidFill>
                  <a:ea typeface="Gmarket Sans Medium"/>
                </a:rPr>
                <a:t>휠의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속도를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측정하여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에스컬레이터의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전체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속도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안정성을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평가</a:t>
              </a:r>
            </a:p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진동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모터와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기어박스에서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발생하는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진동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데이터를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수집하여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구동부의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결함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마모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상태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진단</a:t>
              </a:r>
            </a:p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온도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모터와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기어박스의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온도를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모니터링하여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과열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상태를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감지하고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고장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예방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264150" y="756203"/>
              <a:ext cx="97409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 dirty="0" err="1">
                  <a:solidFill>
                    <a:srgbClr val="000000"/>
                  </a:solidFill>
                  <a:ea typeface="Gmarket Sans Medium"/>
                </a:rPr>
                <a:t>구동부</a:t>
              </a:r>
              <a:r>
                <a:rPr lang="en-US" sz="2355" b="0" i="0" u="none" strike="noStrike" dirty="0">
                  <a:solidFill>
                    <a:srgbClr val="000000"/>
                  </a:solidFill>
                  <a:latin typeface="Gmarket Sans Medium"/>
                </a:rPr>
                <a:t> </a:t>
              </a:r>
              <a:r>
                <a:rPr lang="ko-KR" sz="2355" b="0" i="0" u="none" strike="noStrike" dirty="0">
                  <a:solidFill>
                    <a:srgbClr val="000000"/>
                  </a:solidFill>
                  <a:ea typeface="Gmarket Sans Medium"/>
                </a:rPr>
                <a:t>데이터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4933950" y="3327400"/>
              <a:ext cx="10274300" cy="25146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5264150" y="3961295"/>
              <a:ext cx="9728200" cy="1080605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진동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체인과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스텝이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귀환부를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지나갈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때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발생하는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진동을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모니터링하여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마모나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기계적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손상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진단</a:t>
              </a:r>
            </a:p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소음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소음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수준을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측정하여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이물질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유입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또는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기계적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충격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여부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파악</a:t>
              </a:r>
            </a:p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이상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징후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감지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비정상적인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진동이나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소음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패턴을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분석하여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잠재적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문제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조기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발견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289550" y="3542195"/>
              <a:ext cx="97409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 dirty="0" err="1">
                  <a:solidFill>
                    <a:srgbClr val="000000"/>
                  </a:solidFill>
                  <a:ea typeface="Gmarket Sans Medium"/>
                </a:rPr>
                <a:t>귀환부</a:t>
              </a:r>
              <a:r>
                <a:rPr lang="en-US" sz="2355" b="0" i="0" u="none" strike="noStrike" dirty="0">
                  <a:solidFill>
                    <a:srgbClr val="000000"/>
                  </a:solidFill>
                  <a:latin typeface="Gmarket Sans Medium"/>
                </a:rPr>
                <a:t> </a:t>
              </a:r>
              <a:r>
                <a:rPr lang="ko-KR" sz="2355" b="0" i="0" u="none" strike="noStrike" dirty="0">
                  <a:solidFill>
                    <a:srgbClr val="000000"/>
                  </a:solidFill>
                  <a:ea typeface="Gmarket Sans Medium"/>
                </a:rPr>
                <a:t>데이터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alphaModFix amt="30000"/>
            </a:blip>
            <a:stretch>
              <a:fillRect/>
            </a:stretch>
          </p:blipFill>
          <p:spPr>
            <a:xfrm>
              <a:off x="4933950" y="6134100"/>
              <a:ext cx="10274300" cy="2514600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251450" y="6946900"/>
              <a:ext cx="9728200" cy="10668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스텝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위치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스텝의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위치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데이터를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수집하여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정상적인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이동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경로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유지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여부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모니터링</a:t>
              </a:r>
            </a:p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진동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충격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스텝이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움직이는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동안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발생하는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진동과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충격을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측정하여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균열이나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구조적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손상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감지</a:t>
              </a:r>
            </a:p>
            <a:p>
              <a:pPr lvl="0" algn="l">
                <a:lnSpc>
                  <a:spcPct val="150000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체인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장력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체인의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장력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변화를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모니터링하여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체인의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늘어짐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또는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 err="1">
                  <a:solidFill>
                    <a:srgbClr val="595959"/>
                  </a:solidFill>
                  <a:ea typeface="Gmarket Sans Medium"/>
                </a:rPr>
                <a:t>느슨해짐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감지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파손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예방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289550" y="6463195"/>
              <a:ext cx="97409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 dirty="0">
                  <a:solidFill>
                    <a:srgbClr val="000000"/>
                  </a:solidFill>
                  <a:ea typeface="Gmarket Sans Medium"/>
                </a:rPr>
                <a:t>스텝</a:t>
              </a:r>
              <a:r>
                <a:rPr lang="en-US" sz="2355" b="0" i="0" u="none" strike="noStrike" dirty="0">
                  <a:solidFill>
                    <a:srgbClr val="000000"/>
                  </a:solidFill>
                  <a:latin typeface="Gmarket Sans Medium"/>
                </a:rPr>
                <a:t> </a:t>
              </a:r>
              <a:r>
                <a:rPr lang="ko-KR" sz="2355" b="0" i="0" u="none" strike="noStrike" dirty="0">
                  <a:solidFill>
                    <a:srgbClr val="000000"/>
                  </a:solidFill>
                  <a:ea typeface="Gmarket Sans Medium"/>
                </a:rPr>
                <a:t>및</a:t>
              </a:r>
              <a:r>
                <a:rPr lang="en-US" sz="2355" b="0" i="0" u="none" strike="noStrike" dirty="0">
                  <a:solidFill>
                    <a:srgbClr val="000000"/>
                  </a:solidFill>
                  <a:latin typeface="Gmarket Sans Medium"/>
                </a:rPr>
                <a:t> </a:t>
              </a:r>
              <a:r>
                <a:rPr lang="ko-KR" sz="2355" b="0" i="0" u="none" strike="noStrike" dirty="0">
                  <a:solidFill>
                    <a:srgbClr val="000000"/>
                  </a:solidFill>
                  <a:ea typeface="Gmarket Sans Medium"/>
                </a:rPr>
                <a:t>체인</a:t>
              </a:r>
              <a:r>
                <a:rPr lang="en-US" sz="2355" b="0" i="0" u="none" strike="noStrike" dirty="0">
                  <a:solidFill>
                    <a:srgbClr val="000000"/>
                  </a:solidFill>
                  <a:latin typeface="Gmarket Sans Medium"/>
                </a:rPr>
                <a:t> </a:t>
              </a:r>
              <a:r>
                <a:rPr lang="ko-KR" sz="2355" b="0" i="0" u="none" strike="noStrike" dirty="0">
                  <a:solidFill>
                    <a:srgbClr val="000000"/>
                  </a:solidFill>
                  <a:ea typeface="Gmarket Sans Medium"/>
                </a:rPr>
                <a:t>데이터</a:t>
              </a:r>
            </a:p>
          </p:txBody>
        </p:sp>
      </p:grp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53A340F-9A4A-E674-BE5D-5D038570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4500" y="2044700"/>
            <a:ext cx="4368800" cy="7874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" sz="4447" b="0" i="0" u="none" strike="noStrike" spc="-222">
                <a:solidFill>
                  <a:srgbClr val="FFFFFF"/>
                </a:solidFill>
                <a:ea typeface="Gmarket Sans Medium"/>
              </a:rPr>
              <a:t>목차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8809FD5-55AF-8684-A713-AB46A9BC5600}"/>
              </a:ext>
            </a:extLst>
          </p:cNvPr>
          <p:cNvGrpSpPr/>
          <p:nvPr/>
        </p:nvGrpSpPr>
        <p:grpSpPr>
          <a:xfrm>
            <a:off x="4629150" y="393700"/>
            <a:ext cx="10944225" cy="8267700"/>
            <a:chOff x="5038725" y="393700"/>
            <a:chExt cx="10944225" cy="82677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>
              <a:off x="7131050" y="406400"/>
              <a:ext cx="1130300" cy="49530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5086350" y="1117600"/>
              <a:ext cx="52705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altLang="en-US" sz="2355" b="0" i="0" u="none" strike="noStrike" dirty="0">
                  <a:solidFill>
                    <a:srgbClr val="96AFFF"/>
                  </a:solidFill>
                  <a:ea typeface="Gmarket Sans Medium"/>
                </a:rPr>
                <a:t>배경 및 추진 필요성</a:t>
              </a:r>
              <a:endParaRPr lang="ko-KR" sz="2355" b="0" i="0" u="none" strike="noStrike" dirty="0">
                <a:solidFill>
                  <a:srgbClr val="96AFFF"/>
                </a:solidFill>
                <a:ea typeface="Gmarket Sans Medi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270750" y="495300"/>
              <a:ext cx="838200" cy="3683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" sz="2053" b="0" i="0" u="none" strike="noStrike">
                  <a:solidFill>
                    <a:srgbClr val="FFFFFF"/>
                  </a:solidFill>
                  <a:latin typeface="Gmarket Sans Bold"/>
                </a:rPr>
                <a:t>01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38725" y="1727200"/>
              <a:ext cx="5257800" cy="1092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/>
                </a:rPr>
                <a:t>- </a:t>
              </a:r>
              <a:r>
                <a:rPr lang="ko-KR" sz="2048" b="0" i="0" u="none" strike="noStrike" dirty="0">
                  <a:solidFill>
                    <a:srgbClr val="96AFFF"/>
                  </a:solidFill>
                  <a:ea typeface="Gmarket Sans Medium"/>
                </a:rPr>
                <a:t>노후</a:t>
              </a: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/>
                </a:rPr>
                <a:t> </a:t>
              </a:r>
              <a:r>
                <a:rPr lang="ko-KR" sz="2048" b="0" i="0" u="none" strike="noStrike" dirty="0">
                  <a:solidFill>
                    <a:srgbClr val="96AFFF"/>
                  </a:solidFill>
                  <a:ea typeface="Gmarket Sans Medium"/>
                </a:rPr>
                <a:t>에스컬레이터</a:t>
              </a: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/>
                </a:rPr>
                <a:t> </a:t>
              </a:r>
              <a:r>
                <a:rPr lang="ko-KR" sz="2048" b="0" i="0" u="none" strike="noStrike" dirty="0">
                  <a:solidFill>
                    <a:srgbClr val="96AFFF"/>
                  </a:solidFill>
                  <a:ea typeface="Gmarket Sans Medium"/>
                </a:rPr>
                <a:t>현황</a:t>
              </a: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96AFFF"/>
                  </a:solidFill>
                  <a:ea typeface="Gmarket Sans Medium"/>
                </a:rPr>
                <a:t>기존 점검 체계의 구조적 한계</a:t>
              </a:r>
              <a:endParaRPr lang="ko-KR" sz="2048" b="0" i="0" u="none" strike="noStrike" dirty="0">
                <a:solidFill>
                  <a:srgbClr val="96AFFF"/>
                </a:solidFill>
                <a:ea typeface="Gmarket Sans Medium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en-US" sz="2048" dirty="0">
                  <a:solidFill>
                    <a:srgbClr val="96AF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AI, IoT </a:t>
              </a:r>
              <a:r>
                <a:rPr lang="ko-KR" altLang="en-US" sz="2048" dirty="0">
                  <a:solidFill>
                    <a:srgbClr val="96AF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기반 예방적 관리체계 필요</a:t>
              </a:r>
              <a:endParaRPr lang="ko-KR" sz="2048" b="0" i="0" u="none" strike="noStrike" dirty="0">
                <a:solidFill>
                  <a:srgbClr val="96AF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7131050" y="3314700"/>
              <a:ext cx="1130300" cy="4953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5086350" y="4025900"/>
              <a:ext cx="52705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altLang="en-US" sz="2355" dirty="0">
                  <a:solidFill>
                    <a:srgbClr val="527CFF"/>
                  </a:solidFill>
                  <a:ea typeface="Gmarket Sans Medium"/>
                </a:rPr>
                <a:t>연구 개요 및 목표</a:t>
              </a:r>
              <a:endParaRPr lang="ko-KR" sz="2355" b="0" i="0" u="none" strike="noStrike" dirty="0">
                <a:solidFill>
                  <a:srgbClr val="527CFF"/>
                </a:solidFill>
                <a:ea typeface="Gmarket Sans Medium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270750" y="3416300"/>
              <a:ext cx="838200" cy="3683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" sz="2053" b="0" i="0" u="none" strike="noStrike">
                  <a:solidFill>
                    <a:srgbClr val="FFFFFF"/>
                  </a:solidFill>
                  <a:latin typeface="Gmarket Sans Bold"/>
                </a:rPr>
                <a:t>02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86350" y="4660900"/>
              <a:ext cx="5257800" cy="1092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과제 개요 및 추진체계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주요 개발 목표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상용화 가능한 안전관리 솔루션 구축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156450" y="6235700"/>
              <a:ext cx="1130300" cy="4953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099050" y="6946900"/>
              <a:ext cx="52705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en-US" altLang="ko-KR" sz="2355" b="0" i="0" u="none" strike="noStrike" dirty="0">
                  <a:solidFill>
                    <a:srgbClr val="96AFFF"/>
                  </a:solidFill>
                  <a:ea typeface="Gmarket Sans Medium"/>
                </a:rPr>
                <a:t>AI </a:t>
              </a:r>
              <a:r>
                <a:rPr lang="ko-KR" altLang="en-US" sz="2355" b="0" i="0" u="none" strike="noStrike" dirty="0">
                  <a:solidFill>
                    <a:srgbClr val="96AFFF"/>
                  </a:solidFill>
                  <a:ea typeface="Gmarket Sans Medium"/>
                </a:rPr>
                <a:t>기반 예지보전 기술 개발</a:t>
              </a:r>
              <a:endParaRPr lang="ko-KR" sz="2355" b="0" i="0" u="none" strike="noStrike" dirty="0">
                <a:solidFill>
                  <a:srgbClr val="96AFFF"/>
                </a:solidFill>
                <a:ea typeface="Gmarket Sans Medium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296150" y="6324600"/>
              <a:ext cx="838200" cy="3683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" sz="2053" b="0" i="0" u="none" strike="noStrike">
                  <a:solidFill>
                    <a:srgbClr val="FFFFFF"/>
                  </a:solidFill>
                  <a:latin typeface="Gmarket Sans Bold"/>
                </a:rPr>
                <a:t>03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111750" y="7569200"/>
              <a:ext cx="5257800" cy="1092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96AFFF"/>
                  </a:solidFill>
                  <a:ea typeface="Gmarket Sans Medium"/>
                </a:rPr>
                <a:t>데이터 증강 및 불균형 데이터 해결</a:t>
              </a:r>
              <a:endParaRPr lang="ko-KR" sz="2048" b="0" i="0" u="none" strike="noStrike" dirty="0">
                <a:solidFill>
                  <a:srgbClr val="96AFFF"/>
                </a:solidFill>
                <a:ea typeface="Gmarket Sans Medium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96AFFF"/>
                  </a:solidFill>
                  <a:ea typeface="Gmarket Sans Medium"/>
                </a:rPr>
                <a:t>이상탐지</a:t>
              </a:r>
              <a:r>
                <a:rPr lang="en-US" altLang="ko-KR" sz="2048" dirty="0">
                  <a:solidFill>
                    <a:srgbClr val="96AFFF"/>
                  </a:solidFill>
                  <a:ea typeface="Gmarket Sans Medium"/>
                </a:rPr>
                <a:t> </a:t>
              </a:r>
              <a:r>
                <a:rPr lang="ko-KR" altLang="en-US" sz="2048" dirty="0">
                  <a:solidFill>
                    <a:srgbClr val="96AFFF"/>
                  </a:solidFill>
                  <a:ea typeface="Gmarket Sans Medium"/>
                </a:rPr>
                <a:t>및 결함예측 </a:t>
              </a:r>
              <a:r>
                <a:rPr lang="en-US" altLang="ko-KR" sz="2048" dirty="0">
                  <a:solidFill>
                    <a:srgbClr val="96AFFF"/>
                  </a:solidFill>
                  <a:ea typeface="Gmarket Sans Medium"/>
                </a:rPr>
                <a:t>AI </a:t>
              </a:r>
              <a:r>
                <a:rPr lang="ko-KR" altLang="en-US" sz="2048" dirty="0">
                  <a:solidFill>
                    <a:srgbClr val="96AFFF"/>
                  </a:solidFill>
                  <a:ea typeface="Gmarket Sans Medium"/>
                </a:rPr>
                <a:t>모델 설계</a:t>
              </a:r>
              <a:endParaRPr lang="ko-KR" sz="2048" b="0" i="0" u="none" strike="noStrike" dirty="0">
                <a:solidFill>
                  <a:srgbClr val="96AFFF"/>
                </a:solidFill>
                <a:ea typeface="Gmarket Sans Medium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96AFFF"/>
                  </a:solidFill>
                  <a:ea typeface="Gmarket Sans Medium"/>
                </a:rPr>
                <a:t>성능 검증 및 고도화 연구 추진</a:t>
              </a:r>
              <a:endParaRPr lang="ko-KR" sz="2048" b="0" i="0" u="none" strike="noStrike" dirty="0">
                <a:solidFill>
                  <a:srgbClr val="96AFFF"/>
                </a:solidFill>
                <a:ea typeface="Gmarket Sans Medium"/>
              </a:endParaRP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>
              <a:alphaModFix amt="90000"/>
            </a:blip>
            <a:stretch>
              <a:fillRect/>
            </a:stretch>
          </p:blipFill>
          <p:spPr>
            <a:xfrm>
              <a:off x="12566650" y="393700"/>
              <a:ext cx="1130300" cy="4953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0521950" y="1104900"/>
              <a:ext cx="52705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IoT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데이터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수집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및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품질관리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19050" y="482600"/>
              <a:ext cx="838200" cy="3683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" sz="2053" b="0" i="0" u="none" strike="noStrike">
                  <a:solidFill>
                    <a:srgbClr val="FFFFFF"/>
                  </a:solidFill>
                  <a:latin typeface="Gmarket Sans Bold"/>
                </a:rPr>
                <a:t>04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521950" y="1727200"/>
              <a:ext cx="5461000" cy="1092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센서 구성 및 데이터 파이프라인 설계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MQTT-</a:t>
              </a:r>
              <a:r>
                <a:rPr lang="en-US" sz="2048" b="0" i="0" u="none" strike="noStrike" dirty="0" err="1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TimescaleDB</a:t>
              </a: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 </a:t>
              </a:r>
              <a:r>
                <a:rPr lang="ko-KR" altLang="en-US" sz="2048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기반 실시간 처리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품질관리 및 보안 체계 구축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12566650" y="3302000"/>
              <a:ext cx="1130300" cy="49530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521950" y="4025900"/>
              <a:ext cx="52705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altLang="en-US" sz="2355" b="0" i="0" u="none" strike="noStrike" dirty="0">
                  <a:solidFill>
                    <a:srgbClr val="96AF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역주행 방지 안전장치 개발</a:t>
              </a:r>
              <a:endParaRPr lang="ko-KR" sz="2355" b="0" i="0" u="none" strike="noStrike" dirty="0">
                <a:solidFill>
                  <a:srgbClr val="96AF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719050" y="3403600"/>
              <a:ext cx="838200" cy="3683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" sz="2053" b="0" i="0" u="none" strike="noStrike">
                  <a:solidFill>
                    <a:srgbClr val="FFFFFF"/>
                  </a:solidFill>
                  <a:latin typeface="Gmarket Sans Bold"/>
                </a:rPr>
                <a:t>05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521950" y="4648200"/>
              <a:ext cx="5257800" cy="1092200"/>
            </a:xfrm>
            <a:prstGeom prst="rect">
              <a:avLst/>
            </a:prstGeom>
          </p:spPr>
          <p:txBody>
            <a:bodyPr rtlCol="0" anchor="t"/>
            <a:lstStyle/>
            <a:p>
              <a:pPr marL="342900" lvl="0" indent="-342900" algn="ctr">
                <a:lnSpc>
                  <a:spcPct val="116199"/>
                </a:lnSpc>
                <a:buFontTx/>
                <a:buChar char="-"/>
              </a:pPr>
              <a:r>
                <a:rPr lang="ko-KR" altLang="en-US" sz="2048" dirty="0">
                  <a:solidFill>
                    <a:srgbClr val="96AF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이중 안전회로 및 보조브레이크 설계</a:t>
              </a:r>
              <a:endParaRPr lang="en-US" altLang="ko-KR" sz="2048" dirty="0">
                <a:solidFill>
                  <a:srgbClr val="96AF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  <a:p>
              <a:pPr marL="342900" lvl="0" indent="-342900" algn="ctr">
                <a:lnSpc>
                  <a:spcPct val="116199"/>
                </a:lnSpc>
                <a:buFontTx/>
                <a:buChar char="-"/>
              </a:pPr>
              <a:r>
                <a:rPr lang="ko-KR" altLang="en-US" sz="2048" b="0" i="0" u="none" strike="noStrike" dirty="0">
                  <a:solidFill>
                    <a:srgbClr val="96AF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고해상도 속도센서 기반 제어 로직</a:t>
              </a:r>
              <a:endParaRPr lang="ko-KR" sz="2048" b="0" i="0" u="none" strike="noStrike" dirty="0">
                <a:solidFill>
                  <a:srgbClr val="96AF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96AF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96AF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테스트베드 실증 및 안전성 검증</a:t>
              </a:r>
              <a:endParaRPr lang="ko-KR" sz="2048" b="0" i="0" u="none" strike="noStrike" dirty="0">
                <a:solidFill>
                  <a:srgbClr val="96AF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>
              <a:alphaModFix amt="90000"/>
            </a:blip>
            <a:stretch>
              <a:fillRect/>
            </a:stretch>
          </p:blipFill>
          <p:spPr>
            <a:xfrm>
              <a:off x="12592050" y="6223000"/>
              <a:ext cx="1130300" cy="495300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10547350" y="6934200"/>
              <a:ext cx="52705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altLang="en-US" sz="2355" b="0" i="0" u="none" strike="noStrike" dirty="0">
                  <a:solidFill>
                    <a:srgbClr val="527CFF"/>
                  </a:solidFill>
                  <a:ea typeface="Gmarket Sans Medium"/>
                </a:rPr>
                <a:t>향후 계획</a:t>
              </a:r>
              <a:endParaRPr lang="ko-KR" sz="2355" b="0" i="0" u="none" strike="noStrike" dirty="0">
                <a:solidFill>
                  <a:srgbClr val="527CFF"/>
                </a:solidFill>
                <a:ea typeface="Gmarket Sans Medium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731750" y="6324600"/>
              <a:ext cx="838200" cy="36830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en" sz="2053" b="0" i="0" u="none" strike="noStrike">
                  <a:solidFill>
                    <a:srgbClr val="FFFFFF"/>
                  </a:solidFill>
                  <a:latin typeface="Gmarket Sans Bold"/>
                </a:rPr>
                <a:t>06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547350" y="7556500"/>
              <a:ext cx="5257800" cy="1092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통합 예지보전 시스템 개발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모델 경량화 및 컨테이너 기반 서빙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- </a:t>
              </a:r>
              <a:r>
                <a:rPr lang="ko-KR" altLang="en-US" sz="2048" b="0" i="0" u="none" strike="noStrike" dirty="0" err="1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실증∙인증∙표준화</a:t>
              </a:r>
              <a:r>
                <a:rPr lang="ko-KR" altLang="en-US" sz="2048" b="0" i="0" u="none" strike="noStrike" dirty="0">
                  <a:solidFill>
                    <a:srgbClr val="527CFF"/>
                  </a:solidFill>
                  <a:latin typeface="Gmarket Sans Medium" panose="020B0600000101010101" charset="-127"/>
                  <a:ea typeface="Gmarket Sans Medium" panose="020B0600000101010101" charset="-127"/>
                </a:rPr>
                <a:t> 추진 및 기술 확산</a:t>
              </a:r>
              <a:endParaRPr lang="ko-KR" sz="2048" b="0" i="0" u="none" strike="noStrike" dirty="0">
                <a:solidFill>
                  <a:srgbClr val="527CFF"/>
                </a:solidFill>
                <a:latin typeface="Gmarket Sans Medium" panose="020B0600000101010101" charset="-127"/>
                <a:ea typeface="Gmarket Sans Medium" panose="020B0600000101010101" charset="-127"/>
              </a:endParaRPr>
            </a:p>
          </p:txBody>
        </p:sp>
      </p:grp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8843BB1-B970-D1D5-5082-1F6EAF7A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0" y="12700"/>
            <a:ext cx="11880850" cy="469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450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47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품질</a:t>
            </a:r>
            <a:r>
              <a:rPr lang="en-US" sz="4447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확보의</a:t>
            </a:r>
            <a:r>
              <a:rPr lang="en-US" sz="4447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의미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4500" y="2959100"/>
            <a:ext cx="349885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품질은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AI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예지보전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성패를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좌우하는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핵심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요소입니다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품질이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낮은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잘못된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예측과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판단을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초래하여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전체의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신뢰도를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저하시킵니다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05350" y="5740400"/>
            <a:ext cx="10312400" cy="2133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AI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결과의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신뢰도를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직접적으로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좌우합니다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.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AI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학습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과정에서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잘못된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자동으로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필터링되어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학습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향상시킵니다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.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분리하여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정확도를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높입니다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.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관리된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AI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정확한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근거에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기반한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판단이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가능해집니다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.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점수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(Q-score)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낮은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센서는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자동으로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점검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대상이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되어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신뢰성을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유지합니다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.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지속적인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모니터링으로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성능이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시간에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따라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향상됩니다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05350" y="5162550"/>
            <a:ext cx="10337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AI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분석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신뢰도와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데이터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품질의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상관관계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8FAF7C9-5B47-B966-2E61-077319CB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9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4375" y="1714500"/>
            <a:ext cx="365125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센서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특성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분류</a:t>
            </a:r>
            <a:endParaRPr lang="en-US" sz="4447" b="0" i="0" u="none" strike="noStrike" spc="-222" dirty="0">
              <a:solidFill>
                <a:srgbClr val="FFFFFF"/>
              </a:solidFill>
              <a:latin typeface="Gmarket Sa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4177" y="3502111"/>
            <a:ext cx="387550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상태를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정확히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진단하기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위해서는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다양한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특성을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종합적으로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분석해야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페이지에서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소개한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특성들과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함께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다음의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특성들도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중요한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진단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지표로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활용됩니다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F57AFDD-98EB-38E7-0241-1C31B871D46D}"/>
              </a:ext>
            </a:extLst>
          </p:cNvPr>
          <p:cNvGrpSpPr/>
          <p:nvPr/>
        </p:nvGrpSpPr>
        <p:grpSpPr>
          <a:xfrm>
            <a:off x="4476750" y="317500"/>
            <a:ext cx="11091275" cy="8191500"/>
            <a:chOff x="4857749" y="495300"/>
            <a:chExt cx="11091275" cy="81915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0449" y="495300"/>
              <a:ext cx="11078575" cy="19558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tretch>
              <a:fillRect/>
            </a:stretch>
          </p:blipFill>
          <p:spPr>
            <a:xfrm>
              <a:off x="4857749" y="2565400"/>
              <a:ext cx="11078575" cy="19558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7749" y="4648200"/>
              <a:ext cx="11078575" cy="1955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1450" y="787400"/>
              <a:ext cx="1346200" cy="13462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9347200" y="698500"/>
              <a:ext cx="5949950" cy="1511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회전기계의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충격을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나타내는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특징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충돌이나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불규칙적인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진동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발생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값이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증가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결함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가능성을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조기에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파악하는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유용함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충격센서를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통해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측정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가능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51650" y="1041400"/>
              <a:ext cx="2641600" cy="8509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en-US" sz="2494" b="0" i="0" u="none" strike="noStrike" spc="-75" dirty="0">
                  <a:solidFill>
                    <a:srgbClr val="FFFFFF"/>
                  </a:solidFill>
                  <a:latin typeface="Gmarket Sans Medium"/>
                </a:rPr>
                <a:t>Impulse Factor (</a:t>
              </a:r>
              <a:r>
                <a:rPr lang="ko-KR" sz="2494" b="0" i="0" u="none" strike="noStrike" spc="-75" dirty="0">
                  <a:solidFill>
                    <a:srgbClr val="FFFFFF"/>
                  </a:solidFill>
                  <a:ea typeface="Gmarket Sans Medium"/>
                </a:rPr>
                <a:t>충격</a:t>
              </a:r>
              <a:r>
                <a:rPr lang="en-US" sz="2494" b="0" i="0" u="none" strike="noStrike" spc="-75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 dirty="0">
                  <a:solidFill>
                    <a:srgbClr val="FFFFFF"/>
                  </a:solidFill>
                  <a:ea typeface="Gmarket Sans Medium"/>
                </a:rPr>
                <a:t>계수</a:t>
              </a:r>
              <a:r>
                <a:rPr lang="en-US" sz="2494" b="0" i="0" u="none" strike="noStrike" spc="-75" dirty="0">
                  <a:solidFill>
                    <a:srgbClr val="FFFFFF"/>
                  </a:solidFill>
                  <a:latin typeface="Gmarket Sans Medium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851650" y="3111500"/>
              <a:ext cx="2641600" cy="8509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Shape Factor (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형상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계수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851650" y="53975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적합한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센서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유형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314950" y="10922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1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1450" y="2857500"/>
              <a:ext cx="1346200" cy="13462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5314950" y="31623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2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8750" y="4940300"/>
              <a:ext cx="1346200" cy="13462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302250" y="52451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239250" y="2857500"/>
              <a:ext cx="5905500" cy="1346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회전기계의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불균형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및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정렬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불량을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나타내는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특징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진동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신호의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형태를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분석하여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불규칙한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진동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감지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기계적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정렬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상태를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평가하는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중요한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지표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진동센서를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통해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측정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가능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302750" y="4851400"/>
              <a:ext cx="5918200" cy="1511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진동센서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: </a:t>
              </a:r>
              <a:r>
                <a:rPr lang="ko-KR" b="0" i="0" u="none" strike="noStrike" dirty="0" err="1">
                  <a:solidFill>
                    <a:srgbClr val="FFFFFF"/>
                  </a:solidFill>
                  <a:ea typeface="Gmarket Sans Medium"/>
                </a:rPr>
                <a:t>구동부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, </a:t>
              </a:r>
              <a:r>
                <a:rPr lang="ko-KR" b="0" i="0" u="none" strike="noStrike" dirty="0" err="1">
                  <a:solidFill>
                    <a:srgbClr val="FFFFFF"/>
                  </a:solidFill>
                  <a:ea typeface="Gmarket Sans Medium"/>
                </a:rPr>
                <a:t>귀환부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,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스텝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,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체인의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진동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측정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소음센서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: </a:t>
              </a:r>
              <a:r>
                <a:rPr lang="ko-KR" b="0" i="0" u="none" strike="noStrike" dirty="0" err="1">
                  <a:solidFill>
                    <a:srgbClr val="FFFFFF"/>
                  </a:solidFill>
                  <a:ea typeface="Gmarket Sans Medium"/>
                </a:rPr>
                <a:t>귀환부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및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전체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시스템의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소음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수준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측정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충격센서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: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스텝의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충격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및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비정상적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움직임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감지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온도센서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: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모터와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기어박스의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온도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모니터링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alphaModFix amt="54000"/>
            </a:blip>
            <a:stretch>
              <a:fillRect/>
            </a:stretch>
          </p:blipFill>
          <p:spPr>
            <a:xfrm>
              <a:off x="4857749" y="6731000"/>
              <a:ext cx="11078575" cy="195580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6851650" y="74803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활용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방안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1450" y="7023100"/>
              <a:ext cx="1346200" cy="134620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5314950" y="73279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340850" y="6934200"/>
              <a:ext cx="6413500" cy="16764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실시간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모니터링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: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센서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데이터를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실시간으로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분석하여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이상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  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징후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조기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발견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예방적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유지보수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: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분석을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통한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고장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예측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및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예방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성능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최적화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: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수집된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데이터를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기반으로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 err="1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에스컬이터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운영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최적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안전성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향상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: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잠재적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위험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요소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사전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감지</a:t>
              </a:r>
            </a:p>
          </p:txBody>
        </p:sp>
      </p:grp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97BAF81B-D39E-7797-08DC-0D721C5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2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12700"/>
            <a:ext cx="11226800" cy="469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195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수집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파이프라인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설계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1950" y="2959100"/>
            <a:ext cx="3575050" cy="13970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상태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모니터링을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수집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파이프라인은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센서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효율적인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수집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처리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저장을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체계적인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구조로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설계되었습니다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11800" y="6096000"/>
            <a:ext cx="4991100" cy="26543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센서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장착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위치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구동부에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센서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설치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구동부는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에스컬레이터에서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진동이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 </a:t>
            </a:r>
          </a:p>
          <a:p>
            <a:pPr lvl="0" algn="l">
              <a:lnSpc>
                <a:spcPct val="116199"/>
              </a:lnSpc>
            </a:pPr>
            <a:r>
              <a:rPr lang="en-US" alt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  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집중되는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부위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구동부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부품의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상태도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</a:p>
          <a:p>
            <a:pPr lvl="0" algn="l">
              <a:lnSpc>
                <a:spcPct val="116199"/>
              </a:lnSpc>
            </a:pPr>
            <a:r>
              <a:rPr lang="en-US" alt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   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간접적으로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반영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주기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1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간격으로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수집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충분한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해상도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확보를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주기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모니터링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적합한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주기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11800" y="5435600"/>
            <a:ext cx="5003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진동</a:t>
            </a:r>
            <a:r>
              <a:rPr lang="en-US" sz="2355" b="0" i="0" u="none" strike="noStrike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센서를</a:t>
            </a:r>
            <a:r>
              <a:rPr lang="en-US" sz="2355" b="0" i="0" u="none" strike="noStrike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통한</a:t>
            </a:r>
            <a:r>
              <a:rPr lang="en-US" sz="2355" b="0" i="0" u="none" strike="noStrike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데이터</a:t>
            </a:r>
            <a:r>
              <a:rPr lang="en-US" sz="2355" b="0" i="0" u="none" strike="noStrike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수집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34700" y="6096000"/>
            <a:ext cx="4991100" cy="1993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형식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: JSON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형식으로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변환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처리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저장이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용이한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표준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형식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사용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센서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모듈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: ADC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포함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아날로그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신호를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디지털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신호로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변환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필터링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전처리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기능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포함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전송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프로토콜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: MQTT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사용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34700" y="5435600"/>
            <a:ext cx="5003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데이터</a:t>
            </a:r>
            <a:r>
              <a:rPr lang="en-US" sz="2355" b="0" i="0" u="none" strike="noStrike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수집</a:t>
            </a:r>
            <a:r>
              <a:rPr lang="en-US" sz="2355" b="0" i="0" u="none" strike="noStrike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구성</a:t>
            </a:r>
            <a:r>
              <a:rPr lang="en-US" sz="2355" b="0" i="0" u="none" strike="noStrike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000000"/>
                </a:solidFill>
                <a:ea typeface="Gmarket Sans Medium"/>
              </a:rPr>
              <a:t>요소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94B660C5-7E96-A6AC-56AF-43CF604A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575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IoT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처리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체계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5750" y="2959100"/>
            <a:ext cx="3346450" cy="13970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IoT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센서에서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수집된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실시간으로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처리하고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저장합니다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과정에서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신속한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처리와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정확한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저장이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핵심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요소입니다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495300"/>
            <a:ext cx="9829800" cy="2082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4857750" y="2565400"/>
            <a:ext cx="9829800" cy="208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4648200"/>
            <a:ext cx="9829800" cy="2082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450" y="787400"/>
            <a:ext cx="1346200" cy="13462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575800" y="609599"/>
            <a:ext cx="4197350" cy="1622961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현장에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설치된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게이트웨이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원시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필터링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노이즈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제거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알고리즘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이상치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자동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검출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압축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최적화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실시간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 err="1">
                <a:solidFill>
                  <a:srgbClr val="FFFFFF"/>
                </a:solidFill>
                <a:ea typeface="Gmarket Sans Medium"/>
              </a:rPr>
              <a:t>전처리</a:t>
            </a:r>
            <a:endParaRPr lang="ko-KR" b="0" i="0" u="none" strike="noStrike" dirty="0">
              <a:solidFill>
                <a:srgbClr val="FFFFFF"/>
              </a:solidFill>
              <a:ea typeface="Gmarket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1650" y="1041400"/>
            <a:ext cx="2641600" cy="850900"/>
          </a:xfrm>
          <a:prstGeom prst="rect">
            <a:avLst/>
          </a:prstGeom>
        </p:spPr>
        <p:txBody>
          <a:bodyPr lIns="0" tIns="26111" rIns="0" bIns="26111" rtlCol="0" anchor="ctr"/>
          <a:lstStyle/>
          <a:p>
            <a:pPr lvl="0" algn="l">
              <a:lnSpc>
                <a:spcPct val="107070"/>
              </a:lnSpc>
            </a:pP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게이트웨이</a:t>
            </a:r>
            <a:r>
              <a:rPr lang="en-US" sz="2494" b="0" i="0" u="none" strike="noStrike" spc="-75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2494" b="0" i="0" u="none" strike="noStrike" spc="-75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가공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1650" y="3111500"/>
            <a:ext cx="2641600" cy="850900"/>
          </a:xfrm>
          <a:prstGeom prst="rect">
            <a:avLst/>
          </a:prstGeom>
        </p:spPr>
        <p:txBody>
          <a:bodyPr lIns="0" tIns="26111" rIns="0" bIns="26111" rtlCol="0" anchor="ctr"/>
          <a:lstStyle/>
          <a:p>
            <a:pPr lvl="0" algn="l">
              <a:lnSpc>
                <a:spcPct val="107070"/>
              </a:lnSpc>
            </a:pP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시계열</a:t>
            </a:r>
            <a:r>
              <a:rPr lang="en-US" sz="2494" b="0" i="0" u="none" strike="noStrike" spc="-75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데이터베이스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1650" y="5397500"/>
            <a:ext cx="2641600" cy="444500"/>
          </a:xfrm>
          <a:prstGeom prst="rect">
            <a:avLst/>
          </a:prstGeom>
        </p:spPr>
        <p:txBody>
          <a:bodyPr lIns="0" tIns="26111" rIns="0" bIns="26111" rtlCol="0" anchor="ctr"/>
          <a:lstStyle/>
          <a:p>
            <a:pPr lvl="0" algn="l">
              <a:lnSpc>
                <a:spcPct val="107070"/>
              </a:lnSpc>
            </a:pP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2494" b="0" i="0" u="none" strike="noStrike" spc="-75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갱신</a:t>
            </a:r>
            <a:r>
              <a:rPr lang="en-US" sz="2494" b="0" i="0" u="none" strike="noStrike" spc="-75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주기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14950" y="1092200"/>
            <a:ext cx="1219200" cy="863600"/>
          </a:xfrm>
          <a:prstGeom prst="rect">
            <a:avLst/>
          </a:prstGeom>
        </p:spPr>
        <p:txBody>
          <a:bodyPr lIns="0" tIns="50969" rIns="0" bIns="50969" rtlCol="0" anchor="ctr"/>
          <a:lstStyle/>
          <a:p>
            <a:pPr lvl="0" algn="ctr">
              <a:lnSpc>
                <a:spcPct val="107070"/>
              </a:lnSpc>
            </a:pPr>
            <a:r>
              <a:rPr lang="en" sz="4868" b="0" i="0" u="none" strike="noStrike" spc="-195">
                <a:solidFill>
                  <a:srgbClr val="527CFF"/>
                </a:solidFill>
                <a:latin typeface="Gmarket Sans Bold"/>
              </a:rPr>
              <a:t>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450" y="2857500"/>
            <a:ext cx="1346200" cy="1346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314950" y="3162300"/>
            <a:ext cx="1219200" cy="863600"/>
          </a:xfrm>
          <a:prstGeom prst="rect">
            <a:avLst/>
          </a:prstGeom>
        </p:spPr>
        <p:txBody>
          <a:bodyPr lIns="0" tIns="50969" rIns="0" bIns="50969" rtlCol="0" anchor="ctr"/>
          <a:lstStyle/>
          <a:p>
            <a:pPr lvl="0" algn="ctr">
              <a:lnSpc>
                <a:spcPct val="107070"/>
              </a:lnSpc>
            </a:pPr>
            <a:r>
              <a:rPr lang="en" sz="4868" b="0" i="0" u="none" strike="noStrike" spc="-195">
                <a:solidFill>
                  <a:srgbClr val="527CFF"/>
                </a:solidFill>
                <a:latin typeface="Gmarket Sans Bold"/>
              </a:rPr>
              <a:t>2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50" y="4940300"/>
            <a:ext cx="1346200" cy="13462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302250" y="5245100"/>
            <a:ext cx="1219200" cy="863600"/>
          </a:xfrm>
          <a:prstGeom prst="rect">
            <a:avLst/>
          </a:prstGeom>
        </p:spPr>
        <p:txBody>
          <a:bodyPr lIns="0" tIns="50969" rIns="0" bIns="50969" rtlCol="0" anchor="ctr"/>
          <a:lstStyle/>
          <a:p>
            <a:pPr lvl="0" algn="ctr">
              <a:lnSpc>
                <a:spcPct val="107070"/>
              </a:lnSpc>
            </a:pPr>
            <a:r>
              <a:rPr lang="en" sz="4868" b="0" i="0" u="none" strike="noStrike" spc="-195">
                <a:solidFill>
                  <a:srgbClr val="527CFF"/>
                </a:solidFill>
                <a:latin typeface="Gmarket Sans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69450" y="2626260"/>
            <a:ext cx="4394200" cy="16764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클라우드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기반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en-US" b="0" i="0" u="none" strike="noStrike" dirty="0" err="1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TimescaleDB</a:t>
            </a:r>
            <a:endParaRPr lang="en-US" b="0" i="0" u="none" strike="noStrike" dirty="0">
              <a:solidFill>
                <a:schemeClr val="tx2">
                  <a:lumMod val="50000"/>
                </a:schemeClr>
              </a:solidFill>
              <a:latin typeface="Gmarket Sans Medium"/>
            </a:endParaRP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시계열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최적화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구조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대용량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고속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처리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효율적인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압축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장기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보관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기능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쿼리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성능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최적화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00096" y="4660900"/>
            <a:ext cx="4394200" cy="20828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초당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1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회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이상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갱신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중요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지표는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더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높은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빈도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이상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감지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시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갱신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주기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자동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조정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네트워크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상태에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따른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최적화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배터리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효율성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고려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중요도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기반</a:t>
            </a:r>
            <a:r>
              <a:rPr lang="en-US" b="0" i="0" u="none" strike="noStrike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rgbClr val="FFFFFF"/>
                </a:solidFill>
                <a:ea typeface="Gmarket Sans Medium"/>
              </a:rPr>
              <a:t>우선순위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alphaModFix amt="54000"/>
          </a:blip>
          <a:stretch>
            <a:fillRect/>
          </a:stretch>
        </p:blipFill>
        <p:spPr>
          <a:xfrm>
            <a:off x="4857750" y="6731000"/>
            <a:ext cx="9829800" cy="20828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6851650" y="7480300"/>
            <a:ext cx="2641600" cy="444500"/>
          </a:xfrm>
          <a:prstGeom prst="rect">
            <a:avLst/>
          </a:prstGeom>
        </p:spPr>
        <p:txBody>
          <a:bodyPr lIns="0" tIns="26111" rIns="0" bIns="26111" rtlCol="0" anchor="ctr"/>
          <a:lstStyle/>
          <a:p>
            <a:pPr lvl="0" algn="l">
              <a:lnSpc>
                <a:spcPct val="107070"/>
              </a:lnSpc>
            </a:pP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지연시간</a:t>
            </a:r>
            <a:r>
              <a:rPr lang="en-US" sz="2494" b="0" i="0" u="none" strike="noStrike" spc="-75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94" b="0" i="0" u="none" strike="noStrike" spc="-75">
                <a:solidFill>
                  <a:srgbClr val="FFFFFF"/>
                </a:solidFill>
                <a:ea typeface="Gmarket Sans Medium"/>
              </a:rPr>
              <a:t>관리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450" y="7023100"/>
            <a:ext cx="1346200" cy="13462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314950" y="7327900"/>
            <a:ext cx="1219200" cy="863600"/>
          </a:xfrm>
          <a:prstGeom prst="rect">
            <a:avLst/>
          </a:prstGeom>
        </p:spPr>
        <p:txBody>
          <a:bodyPr lIns="0" tIns="50969" rIns="0" bIns="50969" rtlCol="0" anchor="ctr"/>
          <a:lstStyle/>
          <a:p>
            <a:pPr lvl="0" algn="ctr">
              <a:lnSpc>
                <a:spcPct val="107070"/>
              </a:lnSpc>
            </a:pPr>
            <a:r>
              <a:rPr lang="en" sz="4868" b="0" i="0" u="none" strike="noStrike" spc="-195">
                <a:solidFill>
                  <a:srgbClr val="527CFF"/>
                </a:solidFill>
                <a:latin typeface="Gmarket Sans Bold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69450" y="6731000"/>
            <a:ext cx="4394200" cy="20828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수집부터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저장까지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0.5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초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이하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실시간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모니터링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가능한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수준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네트워크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지연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최소화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기술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처리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파이프라인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최적화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병목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현상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자동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감지</a:t>
            </a:r>
          </a:p>
          <a:p>
            <a:pPr lvl="0" algn="l">
              <a:lnSpc>
                <a:spcPct val="116199"/>
              </a:lnSpc>
            </a:pP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-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중요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데이터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우선</a:t>
            </a:r>
            <a:r>
              <a:rPr lang="en-US" b="0" i="0" u="none" strike="noStrike" dirty="0">
                <a:solidFill>
                  <a:schemeClr val="tx2">
                    <a:lumMod val="50000"/>
                  </a:schemeClr>
                </a:solidFill>
                <a:latin typeface="Gmarket Sans Medium"/>
              </a:rPr>
              <a:t> </a:t>
            </a:r>
            <a:r>
              <a:rPr lang="ko-KR" b="0" i="0" u="none" strike="noStrike" dirty="0">
                <a:solidFill>
                  <a:schemeClr val="tx2">
                    <a:lumMod val="50000"/>
                  </a:schemeClr>
                </a:solidFill>
                <a:ea typeface="Gmarket Sans Medium"/>
              </a:rPr>
              <a:t>처리</a:t>
            </a:r>
          </a:p>
        </p:txBody>
      </p:sp>
      <p:sp>
        <p:nvSpPr>
          <p:cNvPr id="26" name="슬라이드 번호 개체 틀 25">
            <a:extLst>
              <a:ext uri="{FF2B5EF4-FFF2-40B4-BE49-F238E27FC236}">
                <a16:creationId xmlns:a16="http://schemas.microsoft.com/office/drawing/2014/main" id="{9110CE26-3C19-E167-DB61-CC5318EB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50" y="12700"/>
            <a:ext cx="11840750" cy="469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575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IoT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센서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공유방법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50" y="2959100"/>
            <a:ext cx="436880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네트워크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부하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감소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처리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</a:p>
          <a:p>
            <a:pPr lvl="0" algn="l">
              <a:lnSpc>
                <a:spcPct val="116199"/>
              </a:lnSpc>
            </a:pPr>
            <a:r>
              <a:rPr lang="en-US" alt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  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효율성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향상</a:t>
            </a:r>
          </a:p>
          <a:p>
            <a:pPr lvl="0" algn="l">
              <a:lnSpc>
                <a:spcPct val="116199"/>
              </a:lnSpc>
            </a:pP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- JSON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포맷의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MQTT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프로토콜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활용</a:t>
            </a:r>
          </a:p>
          <a:p>
            <a:pPr lvl="0" algn="l">
              <a:lnSpc>
                <a:spcPct val="116199"/>
              </a:lnSpc>
            </a:pP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실시간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공유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모니터링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가능</a:t>
            </a:r>
          </a:p>
          <a:p>
            <a:pPr lvl="0" algn="l">
              <a:lnSpc>
                <a:spcPct val="116199"/>
              </a:lnSpc>
            </a:pP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-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확장성과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유연성을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갖춘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아키텍처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설계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56150" y="5403850"/>
            <a:ext cx="10312400" cy="33147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현장에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설치된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엣지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컴퓨터는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센서로부터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수집된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효율적으로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처리하고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공유하는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핵심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역할을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담당합니다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.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네트워크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부하를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최소화하기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위해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현장에서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1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차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처리된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JSON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포맷으로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변환되어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MQTT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프로토콜을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전송됩니다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en-US" sz="1868" b="0" i="0" u="none" strike="noStrike" spc="-93" dirty="0">
              <a:solidFill>
                <a:srgbClr val="595959"/>
              </a:solidFill>
              <a:latin typeface="Gmarket Sans Medium"/>
            </a:endParaRP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엣지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컴퓨팅으로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처리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필터링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중앙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서버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네트워크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트래픽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감소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손실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최소화를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로컬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저장소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활용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필요한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데이터만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선별적으로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전송하여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효율성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증대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QoS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설정을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전송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신뢰성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확보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확장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가능한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구조로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다수의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모니터링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지원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29150" y="4984750"/>
            <a:ext cx="10337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현장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 err="1">
                <a:solidFill>
                  <a:srgbClr val="527CFF"/>
                </a:solidFill>
                <a:ea typeface="Gmarket Sans Medium"/>
              </a:rPr>
              <a:t>엣지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컴퓨팅을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활용한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효율적인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데이터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공유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시스템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EC2789F-4907-5443-4A2D-4A6A9B08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450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47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보안</a:t>
            </a:r>
            <a:r>
              <a:rPr lang="en-US" sz="4447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447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접근</a:t>
            </a:r>
            <a:r>
              <a:rPr lang="en-US" sz="4447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제어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4500" y="2959100"/>
            <a:ext cx="372745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외부에서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인가되지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않은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사용자나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컴퓨터의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접근을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제어하기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MQTT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공유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다양한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보안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기술을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적용합니다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기밀성과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무결성을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보장합니다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AA0D1D4-7C9B-C97E-892D-89C4228C5066}"/>
              </a:ext>
            </a:extLst>
          </p:cNvPr>
          <p:cNvGrpSpPr/>
          <p:nvPr/>
        </p:nvGrpSpPr>
        <p:grpSpPr>
          <a:xfrm>
            <a:off x="4857750" y="495300"/>
            <a:ext cx="9842500" cy="8191500"/>
            <a:chOff x="5702300" y="495300"/>
            <a:chExt cx="9842500" cy="81915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495300"/>
              <a:ext cx="9829800" cy="19558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tretch>
              <a:fillRect/>
            </a:stretch>
          </p:blipFill>
          <p:spPr>
            <a:xfrm>
              <a:off x="5702300" y="2565400"/>
              <a:ext cx="9829800" cy="19558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2300" y="4648200"/>
              <a:ext cx="9829800" cy="1955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787400"/>
              <a:ext cx="1346200" cy="13462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0414000" y="774700"/>
              <a:ext cx="4394200" cy="17399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MQTT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데이터를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TLS/SSL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암호화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전송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중인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보호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중간자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공격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방지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기밀성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확보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96200" y="12446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암호화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96200" y="33147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인증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및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권한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관리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96200" y="53975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토픽별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접근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제어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159500" y="10922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1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2857500"/>
              <a:ext cx="1346200" cy="13462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159500" y="31623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2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3300" y="4940300"/>
              <a:ext cx="1346200" cy="13462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6146800" y="52451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414000" y="2844800"/>
              <a:ext cx="4394200" cy="17399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사용자나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애플리케이션에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접근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권한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부여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MQTT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브로커에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사용자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인증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설정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사용자마다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다른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권한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부여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민감한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접근</a:t>
              </a:r>
              <a:r>
                <a:rPr lang="en-US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제어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414000" y="4927600"/>
              <a:ext cx="4654550" cy="17399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MQTT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브로커에서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토픽별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접근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제어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설정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특정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토픽에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대해서만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구독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권한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부여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특정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토픽에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대해서만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게시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권한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부여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데이터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흐름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세밀하게</a:t>
              </a:r>
              <a:r>
                <a:rPr lang="en-US" b="0" i="0" u="none" strike="noStrike" dirty="0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b="0" i="0" u="none" strike="noStrike" dirty="0">
                  <a:solidFill>
                    <a:srgbClr val="FFFFFF"/>
                  </a:solidFill>
                  <a:ea typeface="Gmarket Sans Medium"/>
                </a:rPr>
                <a:t>제어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alphaModFix amt="54000"/>
            </a:blip>
            <a:stretch>
              <a:fillRect/>
            </a:stretch>
          </p:blipFill>
          <p:spPr>
            <a:xfrm>
              <a:off x="5702300" y="6731000"/>
              <a:ext cx="9829800" cy="195580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7696200" y="74803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보안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모니터링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7023100"/>
              <a:ext cx="1346200" cy="134620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6159500" y="73279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414000" y="70104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접근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시도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로그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기록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비정상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접근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감지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실시간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보안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알림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설정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정기적인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보안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감사</a:t>
              </a:r>
              <a:r>
                <a:rPr lang="en-US" b="0" i="0" u="none" strike="noStrike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b="0" i="0" u="none" strike="noStrike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수행</a:t>
              </a:r>
            </a:p>
          </p:txBody>
        </p:sp>
      </p:grp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D821F578-5BB9-9183-F416-591E4486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4500" y="2044700"/>
            <a:ext cx="3875500" cy="7874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오류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처리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시스템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4500" y="2959100"/>
            <a:ext cx="342265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엣지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컴퓨터에서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실시간으로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모니터링하고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문제가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발생할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경우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신속하게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대응할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있는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오류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처리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구현합니다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안정성과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신뢰성을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확보합니다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DD14F5A-3CA2-BFAD-4BDD-E1B1C1FC7521}"/>
              </a:ext>
            </a:extLst>
          </p:cNvPr>
          <p:cNvGrpSpPr/>
          <p:nvPr/>
        </p:nvGrpSpPr>
        <p:grpSpPr>
          <a:xfrm>
            <a:off x="4781550" y="203200"/>
            <a:ext cx="10515600" cy="8763000"/>
            <a:chOff x="5473700" y="203200"/>
            <a:chExt cx="10515600" cy="8763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473700" y="203200"/>
              <a:ext cx="5143500" cy="421640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5778500" y="1435100"/>
              <a:ext cx="4610100" cy="23241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센서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데이터를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실시간으로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모니터링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흐름과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품질을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지속적으로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정상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범위를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벗어나는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값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감지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시스템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성능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지표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모니터링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네트워크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상태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연결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상태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수집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주기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준수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여부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이상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징후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조기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발견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가능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78500" y="863600"/>
              <a:ext cx="46228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실시간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데이터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모니터링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0845800" y="203200"/>
              <a:ext cx="5143500" cy="42164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150600" y="1435100"/>
              <a:ext cx="4610100" cy="26543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발생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상세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로그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기록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유형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시간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영향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범위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등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기록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시스템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관리자에게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알림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발송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이메일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, SMS,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앱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푸시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등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다양한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알림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채널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활용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심각도에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따른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알림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수준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차등화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반복적인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패턴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분석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가능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문제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해결을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위한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기초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자료로</a:t>
              </a:r>
              <a:r>
                <a:rPr lang="en-US" sz="1868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 dirty="0">
                  <a:solidFill>
                    <a:srgbClr val="595959"/>
                  </a:solidFill>
                  <a:ea typeface="Gmarket Sans Medium"/>
                </a:rPr>
                <a:t>활용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150600" y="863600"/>
              <a:ext cx="46228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로그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기록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및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알림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발송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473700" y="4749800"/>
              <a:ext cx="5143500" cy="4216400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778500" y="5969000"/>
              <a:ext cx="4610100" cy="23241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특정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발생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자동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대응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사전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정의된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유형별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대응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방안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실행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시스템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자가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복구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메커니즘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구현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백업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시스템으로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자동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전환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상황에서도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최소한의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기능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유지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반복적인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오류에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대한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학습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기능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발생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빈도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감소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효과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78500" y="5410200"/>
              <a:ext cx="46228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자동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대응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시스템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0845800" y="4749800"/>
              <a:ext cx="5143500" cy="42164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1150600" y="5969000"/>
              <a:ext cx="4610100" cy="23241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전송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발생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재시도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점진적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재시도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간격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증가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전략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적용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최대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재시도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횟수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설정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네트워크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불안정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상황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대비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일시적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연결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문제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극복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손실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최소화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지속적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오류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대체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경로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활용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150600" y="5410200"/>
              <a:ext cx="46228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재시도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로직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구현</a:t>
              </a:r>
            </a:p>
          </p:txBody>
        </p:sp>
      </p:grpSp>
      <p:sp>
        <p:nvSpPr>
          <p:cNvPr id="19" name="슬라이드 번호 개체 틀 18">
            <a:extLst>
              <a:ext uri="{FF2B5EF4-FFF2-40B4-BE49-F238E27FC236}">
                <a16:creationId xmlns:a16="http://schemas.microsoft.com/office/drawing/2014/main" id="{B51A3421-8C83-96E3-8EED-17387ED8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774700"/>
            <a:ext cx="14312900" cy="7607300"/>
          </a:xfrm>
          <a:prstGeom prst="rect">
            <a:avLst/>
          </a:prstGeom>
          <a:effectLst>
            <a:outerShdw blurRad="304366" dist="702382" dir="2700000">
              <a:srgbClr val="000000">
                <a:alpha val="22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1143000" y="1473200"/>
            <a:ext cx="6457950" cy="977900"/>
          </a:xfrm>
          <a:prstGeom prst="rect">
            <a:avLst/>
          </a:prstGeom>
        </p:spPr>
        <p:txBody>
          <a:bodyPr lIns="0" tIns="36829" rIns="0" bIns="36829" rtlCol="0" anchor="ctr"/>
          <a:lstStyle/>
          <a:p>
            <a:pPr lvl="0" algn="ctr">
              <a:lnSpc>
                <a:spcPct val="110390"/>
              </a:lnSpc>
            </a:pPr>
            <a:r>
              <a:rPr lang="ko-KR" sz="5527" b="0" i="0" u="none" strike="noStrike" dirty="0">
                <a:solidFill>
                  <a:srgbClr val="527CFF"/>
                </a:solidFill>
                <a:ea typeface="Gmarket Sans Bold"/>
              </a:rPr>
              <a:t>결론</a:t>
            </a:r>
            <a:r>
              <a:rPr lang="en-US" sz="5527" b="0" i="0" u="none" strike="noStrike" dirty="0">
                <a:solidFill>
                  <a:srgbClr val="527CFF"/>
                </a:solidFill>
                <a:latin typeface="Gmarket Sans Bold"/>
              </a:rPr>
              <a:t> </a:t>
            </a:r>
            <a:r>
              <a:rPr lang="ko-KR" sz="5527" b="0" i="0" u="none" strike="noStrike" dirty="0">
                <a:solidFill>
                  <a:srgbClr val="527CFF"/>
                </a:solidFill>
                <a:ea typeface="Gmarket Sans Bold"/>
              </a:rPr>
              <a:t>및</a:t>
            </a:r>
            <a:r>
              <a:rPr lang="en-US" sz="5527" b="0" i="0" u="none" strike="noStrike" dirty="0">
                <a:solidFill>
                  <a:srgbClr val="527CFF"/>
                </a:solidFill>
                <a:latin typeface="Gmarket Sans Bold"/>
              </a:rPr>
              <a:t> </a:t>
            </a:r>
            <a:r>
              <a:rPr lang="ko-KR" sz="5527" b="0" i="0" u="none" strike="noStrike" dirty="0">
                <a:solidFill>
                  <a:srgbClr val="527CFF"/>
                </a:solidFill>
                <a:ea typeface="Gmarket Sans Bold"/>
              </a:rPr>
              <a:t>향후</a:t>
            </a:r>
            <a:r>
              <a:rPr lang="en-US" sz="5527" b="0" i="0" u="none" strike="noStrike" dirty="0">
                <a:solidFill>
                  <a:srgbClr val="527CFF"/>
                </a:solidFill>
                <a:latin typeface="Gmarket Sans Bold"/>
              </a:rPr>
              <a:t> </a:t>
            </a:r>
            <a:r>
              <a:rPr lang="ko-KR" sz="5527" b="0" i="0" u="none" strike="noStrike" dirty="0">
                <a:solidFill>
                  <a:srgbClr val="527CFF"/>
                </a:solidFill>
                <a:ea typeface="Gmarket Sans Bold"/>
              </a:rPr>
              <a:t>계획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8900" y="2717800"/>
            <a:ext cx="13550900" cy="4000501"/>
          </a:xfrm>
          <a:prstGeom prst="rect">
            <a:avLst/>
          </a:prstGeom>
        </p:spPr>
        <p:txBody>
          <a:bodyPr rtlCol="0" anchor="t"/>
          <a:lstStyle/>
          <a:p>
            <a:pPr lvl="0">
              <a:lnSpc>
                <a:spcPct val="116199"/>
              </a:lnSpc>
            </a:pP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본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연구에서는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IoT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센서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관리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시스템을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성공적으로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개발하였습니다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.</a:t>
            </a:r>
          </a:p>
          <a:p>
            <a:pPr lvl="0">
              <a:lnSpc>
                <a:spcPct val="116199"/>
              </a:lnSpc>
            </a:pPr>
            <a:endParaRPr lang="en-US" sz="2400" b="0" i="0" u="none" strike="noStrike" dirty="0">
              <a:solidFill>
                <a:srgbClr val="595959"/>
              </a:solidFill>
              <a:latin typeface="Gmarket Sans Medium"/>
            </a:endParaRP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주요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부품별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정의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적합한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센서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선정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완료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파이프라인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설계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en-US" sz="2400" b="0" i="0" u="none" strike="noStrike" dirty="0" err="1">
                <a:solidFill>
                  <a:srgbClr val="595959"/>
                </a:solidFill>
                <a:latin typeface="Gmarket Sans Medium"/>
              </a:rPr>
              <a:t>TimescaleDB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기반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저장소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구축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400" b="0" i="0" u="none" strike="noStrike" dirty="0" err="1">
                <a:solidFill>
                  <a:srgbClr val="595959"/>
                </a:solidFill>
                <a:ea typeface="Gmarket Sans Medium"/>
              </a:rPr>
              <a:t>엣지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컴퓨터를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활용한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MQTT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기반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공유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구현</a:t>
            </a:r>
          </a:p>
          <a:p>
            <a:pPr lvl="0">
              <a:lnSpc>
                <a:spcPct val="116199"/>
              </a:lnSpc>
            </a:pP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품질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관리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체계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보안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확립</a:t>
            </a:r>
          </a:p>
          <a:p>
            <a:pPr lvl="0">
              <a:lnSpc>
                <a:spcPct val="116199"/>
              </a:lnSpc>
            </a:pPr>
            <a:endParaRPr lang="ko-KR" sz="2400" b="0" i="0" u="none" strike="noStrike" dirty="0">
              <a:solidFill>
                <a:srgbClr val="595959"/>
              </a:solidFill>
              <a:ea typeface="Gmarket Sans Medium"/>
            </a:endParaRPr>
          </a:p>
          <a:p>
            <a:pPr lvl="0">
              <a:lnSpc>
                <a:spcPct val="116199"/>
              </a:lnSpc>
            </a:pP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향후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계획으로는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수집된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데이터를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기반으로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AI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예지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보전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개발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모니터링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대시보드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구축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그리고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유형의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에스컬레이터로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확장을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추진할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400" b="0" i="0" u="none" strike="noStrike" dirty="0">
                <a:solidFill>
                  <a:srgbClr val="595959"/>
                </a:solidFill>
                <a:ea typeface="Gmarket Sans Medium"/>
              </a:rPr>
              <a:t>예정입니다</a:t>
            </a:r>
            <a:r>
              <a:rPr lang="en-US" sz="2400" b="0" i="0" u="none" strike="noStrike" dirty="0">
                <a:solidFill>
                  <a:srgbClr val="595959"/>
                </a:solidFill>
                <a:latin typeface="Gmarket Sans Medium"/>
              </a:rPr>
              <a:t>.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78BBAD-C8E9-ED66-B3C7-EF1C1299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5750" y="19177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역주행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방지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 err="1">
                <a:solidFill>
                  <a:srgbClr val="FFFFFF"/>
                </a:solidFill>
                <a:ea typeface="Gmarket Sans Medium"/>
              </a:rPr>
              <a:t>구동모듈의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개발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5750" y="4286250"/>
            <a:ext cx="3749074" cy="13970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역주행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사고를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물리적으로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방지하기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하드웨어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솔루션으로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기계적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안전장치와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전자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제어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결합한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이중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구조를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구현했습니다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83150" y="5619064"/>
            <a:ext cx="10312400" cy="24892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50000"/>
              </a:lnSpc>
            </a:pP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이중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안전회로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구조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설계로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단일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 err="1">
                <a:solidFill>
                  <a:srgbClr val="595959"/>
                </a:solidFill>
                <a:ea typeface="Gmarket Sans Medium"/>
              </a:rPr>
              <a:t>장애점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(Single Point of Failure)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제거</a:t>
            </a:r>
          </a:p>
          <a:p>
            <a:pPr lvl="0" algn="l">
              <a:lnSpc>
                <a:spcPct val="150000"/>
              </a:lnSpc>
            </a:pP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두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개의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독립된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회로가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상호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보완적으로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작동하여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안정성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확보</a:t>
            </a:r>
          </a:p>
          <a:p>
            <a:pPr lvl="0" algn="l">
              <a:lnSpc>
                <a:spcPct val="150000"/>
              </a:lnSpc>
            </a:pP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보조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브레이크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제어장치는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주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브레이크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시스템과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별도로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작동</a:t>
            </a:r>
          </a:p>
          <a:p>
            <a:pPr lvl="0" algn="l">
              <a:lnSpc>
                <a:spcPct val="150000"/>
              </a:lnSpc>
            </a:pP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역주행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감지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0.2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초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이내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긴급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제동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가능</a:t>
            </a:r>
          </a:p>
          <a:p>
            <a:pPr lvl="0" algn="l">
              <a:lnSpc>
                <a:spcPct val="150000"/>
              </a:lnSpc>
            </a:pP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전원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차단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상황에서도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기계적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안전장치가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작동하는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 err="1">
                <a:solidFill>
                  <a:srgbClr val="595959"/>
                </a:solidFill>
                <a:ea typeface="Gmarket Sans Medium"/>
              </a:rPr>
              <a:t>페일세이프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(Fail-safe)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설계</a:t>
            </a:r>
            <a:r>
              <a:rPr lang="en-US" sz="200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2000" b="0" i="0" u="none" strike="noStrike" spc="-93" dirty="0">
                <a:solidFill>
                  <a:srgbClr val="595959"/>
                </a:solidFill>
                <a:ea typeface="Gmarket Sans Medium"/>
              </a:rPr>
              <a:t>적용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45565" y="5198248"/>
            <a:ext cx="10337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3200" b="0" i="0" u="none" strike="noStrike" dirty="0">
                <a:solidFill>
                  <a:srgbClr val="527CFF"/>
                </a:solidFill>
                <a:ea typeface="Gmarket Sans Medium"/>
              </a:rPr>
              <a:t>이중</a:t>
            </a:r>
            <a:r>
              <a:rPr lang="en-US" sz="3200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3200" b="0" i="0" u="none" strike="noStrike" dirty="0">
                <a:solidFill>
                  <a:srgbClr val="527CFF"/>
                </a:solidFill>
                <a:ea typeface="Gmarket Sans Medium"/>
              </a:rPr>
              <a:t>안전회로</a:t>
            </a:r>
            <a:r>
              <a:rPr lang="en-US" sz="3200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3200" b="0" i="0" u="none" strike="noStrike" dirty="0">
                <a:solidFill>
                  <a:srgbClr val="527CFF"/>
                </a:solidFill>
                <a:ea typeface="Gmarket Sans Medium"/>
              </a:rPr>
              <a:t>및</a:t>
            </a:r>
            <a:r>
              <a:rPr lang="en-US" sz="3200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3200" b="0" i="0" u="none" strike="noStrike" dirty="0">
                <a:solidFill>
                  <a:srgbClr val="527CFF"/>
                </a:solidFill>
                <a:ea typeface="Gmarket Sans Medium"/>
              </a:rPr>
              <a:t>보조</a:t>
            </a:r>
            <a:r>
              <a:rPr lang="en-US" sz="3200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3200" b="0" i="0" u="none" strike="noStrike" dirty="0">
                <a:solidFill>
                  <a:srgbClr val="527CFF"/>
                </a:solidFill>
                <a:ea typeface="Gmarket Sans Medium"/>
              </a:rPr>
              <a:t>브레이크</a:t>
            </a:r>
            <a:r>
              <a:rPr lang="en-US" sz="3200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3200" b="0" i="0" u="none" strike="noStrike" dirty="0">
                <a:solidFill>
                  <a:srgbClr val="527CFF"/>
                </a:solidFill>
                <a:ea typeface="Gmarket Sans Medium"/>
              </a:rPr>
              <a:t>제어장치</a:t>
            </a:r>
            <a:r>
              <a:rPr lang="en-US" sz="3200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3200" b="0" i="0" u="none" strike="noStrike" dirty="0">
                <a:solidFill>
                  <a:srgbClr val="527CFF"/>
                </a:solidFill>
                <a:ea typeface="Gmarket Sans Medium"/>
              </a:rPr>
              <a:t>개발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313D151-D820-FBA7-9935-DD8A8800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29862"/>
            <a:ext cx="11948700" cy="4699000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519AE91-0FC6-347D-D0F4-4E3AB920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0" y="12700"/>
            <a:ext cx="11948700" cy="469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4500" y="2603500"/>
            <a:ext cx="3875500" cy="7874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회로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센서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0200" y="4071895"/>
            <a:ext cx="3498850" cy="13970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회로와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속도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검출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센서는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역주행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방지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제어시스템의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핵심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요소로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실시간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모니터링과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즉각적인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대응을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가능하게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하여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안전성을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보장합니다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50200" y="5435600"/>
            <a:ext cx="5715000" cy="27432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제어계를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적용하여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하나의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제어계가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제어계가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안전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보호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수행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단일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고장에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의한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전체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방지를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회로와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이중화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채택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회로는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독립적으로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작동하며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회로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즉시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회로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활성화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CAN(Controller Area Network)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프로토콜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채택으로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노이즈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환경에서도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신호의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신뢰성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유지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19100" y="5052197"/>
            <a:ext cx="5003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 err="1">
                <a:solidFill>
                  <a:srgbClr val="000000"/>
                </a:solidFill>
                <a:ea typeface="Gmarket Sans Medium"/>
              </a:rPr>
              <a:t>이중화된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안전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회로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구성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72750" y="5468895"/>
            <a:ext cx="4991100" cy="3657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고해상도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IR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속도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센서를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감지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즉각적인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가능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속도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방향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하중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등의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센서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수집하여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제어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신호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전달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디지털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신호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처리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(DSP)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즉각적으로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감지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지능형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제어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로직에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따라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브레이크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활성화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01350" y="5016500"/>
            <a:ext cx="5003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고해상도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IR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속도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검출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센서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CC6D16A5-1AAC-6C89-FF5C-DAFC1F14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4500" y="1257300"/>
            <a:ext cx="3693439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과제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개요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추진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배경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6111" y="3187377"/>
            <a:ext cx="3693439" cy="10414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국내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약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30%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설치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15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년이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넘은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노후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설비로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안전사고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위험이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증가하고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있습니다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91912" y="698500"/>
            <a:ext cx="10312400" cy="1559515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50000"/>
              </a:lnSpc>
            </a:pP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역주행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급정지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등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중대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사고가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반복적으로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</a:p>
          <a:p>
            <a:pPr lvl="0" algn="l">
              <a:lnSpc>
                <a:spcPct val="150000"/>
              </a:lnSpc>
            </a:pP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기존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정기점검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(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월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1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회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)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위주의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유지보수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체계로는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위험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감지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어려움</a:t>
            </a:r>
          </a:p>
          <a:p>
            <a:pPr lvl="0" algn="l">
              <a:lnSpc>
                <a:spcPct val="150000"/>
              </a:lnSpc>
            </a:pP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점검표와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수기기록에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의존하는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현행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방식은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'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사고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이후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대응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'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에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그침</a:t>
            </a:r>
          </a:p>
          <a:p>
            <a:pPr lvl="0" algn="l">
              <a:lnSpc>
                <a:spcPct val="150000"/>
              </a:lnSpc>
            </a:pP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사고를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예측하고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예방하는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기반의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안전관리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체계로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전환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필요</a:t>
            </a:r>
          </a:p>
          <a:p>
            <a:pPr lvl="0" algn="l">
              <a:lnSpc>
                <a:spcPct val="150000"/>
              </a:lnSpc>
            </a:pP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인공지능과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IoT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기술을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활용한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예지보전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도입</a:t>
            </a:r>
            <a:r>
              <a:rPr lang="en-US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b="0" i="0" u="none" strike="noStrike" spc="-93" dirty="0">
                <a:solidFill>
                  <a:srgbClr val="595959"/>
                </a:solidFill>
                <a:ea typeface="Gmarket Sans Medium"/>
              </a:rPr>
              <a:t>시급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91912" y="335501"/>
            <a:ext cx="10337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노후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에스컬레이터의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안전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문제와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데이터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기반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예방적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관리체계의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필요성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6479684-112E-37CF-2D4E-DE6DF197BA10}"/>
              </a:ext>
            </a:extLst>
          </p:cNvPr>
          <p:cNvGrpSpPr/>
          <p:nvPr/>
        </p:nvGrpSpPr>
        <p:grpSpPr>
          <a:xfrm>
            <a:off x="4781550" y="3160780"/>
            <a:ext cx="11188700" cy="5150946"/>
            <a:chOff x="484144" y="1390221"/>
            <a:chExt cx="11299045" cy="4665517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AEAB8CE1-A96B-770B-48D6-A207D33B050A}"/>
                </a:ext>
              </a:extLst>
            </p:cNvPr>
            <p:cNvSpPr txBox="1"/>
            <p:nvPr/>
          </p:nvSpPr>
          <p:spPr>
            <a:xfrm>
              <a:off x="4591050" y="4400550"/>
              <a:ext cx="6737350" cy="298450"/>
            </a:xfrm>
            <a:prstGeom prst="rect">
              <a:avLst/>
            </a:prstGeom>
          </p:spPr>
          <p:txBody>
            <a:bodyPr rtlCol="0" anchor="ctr"/>
            <a:lstStyle/>
            <a:p>
              <a:pPr lvl="0" algn="ctr">
                <a:lnSpc>
                  <a:spcPct val="116199"/>
                </a:lnSpc>
              </a:pPr>
              <a:r>
                <a:rPr lang="ko-KR" altLang="en-US" sz="1667" dirty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에스컬레이터</a:t>
              </a:r>
              <a:r>
                <a:rPr lang="en-US" sz="1667" dirty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667" dirty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역주행</a:t>
              </a:r>
              <a:r>
                <a:rPr lang="en-US" sz="1667" dirty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667" dirty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사고</a:t>
              </a:r>
              <a:r>
                <a:rPr lang="en-US" sz="1667" dirty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667" dirty="0">
                  <a:solidFill>
                    <a:srgbClr val="FF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분석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0D46900-F276-44B4-874C-49B95CD85345}"/>
                </a:ext>
              </a:extLst>
            </p:cNvPr>
            <p:cNvCxnSpPr>
              <a:cxnSpLocks/>
            </p:cNvCxnSpPr>
            <p:nvPr/>
          </p:nvCxnSpPr>
          <p:spPr>
            <a:xfrm>
              <a:off x="7640335" y="2284212"/>
              <a:ext cx="372903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A86F54D-2AA9-2C0E-18FA-5052BE94D955}"/>
                </a:ext>
              </a:extLst>
            </p:cNvPr>
            <p:cNvCxnSpPr>
              <a:cxnSpLocks/>
            </p:cNvCxnSpPr>
            <p:nvPr/>
          </p:nvCxnSpPr>
          <p:spPr>
            <a:xfrm>
              <a:off x="7640335" y="3056158"/>
              <a:ext cx="372903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041F0253-D238-7CE3-FBF7-674ED97A42C4}"/>
                </a:ext>
              </a:extLst>
            </p:cNvPr>
            <p:cNvCxnSpPr>
              <a:cxnSpLocks/>
            </p:cNvCxnSpPr>
            <p:nvPr/>
          </p:nvCxnSpPr>
          <p:spPr>
            <a:xfrm>
              <a:off x="7640335" y="3828104"/>
              <a:ext cx="372903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2E711FE-3BBD-5E50-8227-8898185FFCB4}"/>
                </a:ext>
              </a:extLst>
            </p:cNvPr>
            <p:cNvCxnSpPr>
              <a:cxnSpLocks/>
            </p:cNvCxnSpPr>
            <p:nvPr/>
          </p:nvCxnSpPr>
          <p:spPr>
            <a:xfrm>
              <a:off x="7640335" y="4600050"/>
              <a:ext cx="372903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E45A638-831C-3523-86ED-AF6AF316758D}"/>
                </a:ext>
              </a:extLst>
            </p:cNvPr>
            <p:cNvGrpSpPr/>
            <p:nvPr/>
          </p:nvGrpSpPr>
          <p:grpSpPr>
            <a:xfrm>
              <a:off x="7854018" y="1942481"/>
              <a:ext cx="3364144" cy="3764026"/>
              <a:chOff x="6639820" y="2526507"/>
              <a:chExt cx="3364144" cy="3248596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F4EDABEA-B2FB-3EAA-D83E-BADB9124556B}"/>
                  </a:ext>
                </a:extLst>
              </p:cNvPr>
              <p:cNvSpPr/>
              <p:nvPr/>
            </p:nvSpPr>
            <p:spPr>
              <a:xfrm>
                <a:off x="6788948" y="4292600"/>
                <a:ext cx="145252" cy="1193799"/>
              </a:xfrm>
              <a:prstGeom prst="rect">
                <a:avLst/>
              </a:prstGeom>
              <a:solidFill>
                <a:srgbClr val="5368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70EF6303-64C9-614E-564E-430157CBD326}"/>
                  </a:ext>
                </a:extLst>
              </p:cNvPr>
              <p:cNvSpPr/>
              <p:nvPr/>
            </p:nvSpPr>
            <p:spPr>
              <a:xfrm>
                <a:off x="6934200" y="4159248"/>
                <a:ext cx="145252" cy="132715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D394691B-747A-BF12-33E3-E4ED69634570}"/>
                  </a:ext>
                </a:extLst>
              </p:cNvPr>
              <p:cNvSpPr/>
              <p:nvPr/>
            </p:nvSpPr>
            <p:spPr>
              <a:xfrm>
                <a:off x="7348017" y="2526507"/>
                <a:ext cx="145252" cy="2959892"/>
              </a:xfrm>
              <a:prstGeom prst="rect">
                <a:avLst/>
              </a:prstGeom>
              <a:solidFill>
                <a:srgbClr val="5368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F0659C58-C9F9-78EA-89BD-9D0F47829C79}"/>
                  </a:ext>
                </a:extLst>
              </p:cNvPr>
              <p:cNvSpPr/>
              <p:nvPr/>
            </p:nvSpPr>
            <p:spPr>
              <a:xfrm>
                <a:off x="7493269" y="3060701"/>
                <a:ext cx="145252" cy="242569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6F2D36ED-0505-4016-F4E4-C6A370CF182E}"/>
                  </a:ext>
                </a:extLst>
              </p:cNvPr>
              <p:cNvSpPr/>
              <p:nvPr/>
            </p:nvSpPr>
            <p:spPr>
              <a:xfrm>
                <a:off x="7907086" y="4002882"/>
                <a:ext cx="145252" cy="1483519"/>
              </a:xfrm>
              <a:prstGeom prst="rect">
                <a:avLst/>
              </a:prstGeom>
              <a:solidFill>
                <a:srgbClr val="5368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3DBFEA37-1466-4294-4CB5-7445D4FE841E}"/>
                  </a:ext>
                </a:extLst>
              </p:cNvPr>
              <p:cNvSpPr/>
              <p:nvPr/>
            </p:nvSpPr>
            <p:spPr>
              <a:xfrm>
                <a:off x="8052338" y="3495674"/>
                <a:ext cx="145252" cy="1990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38FA10A9-B3AA-6045-F8D0-C6D85FA2E0DF}"/>
                  </a:ext>
                </a:extLst>
              </p:cNvPr>
              <p:cNvSpPr/>
              <p:nvPr/>
            </p:nvSpPr>
            <p:spPr>
              <a:xfrm>
                <a:off x="8466155" y="4521300"/>
                <a:ext cx="145252" cy="965101"/>
              </a:xfrm>
              <a:prstGeom prst="rect">
                <a:avLst/>
              </a:prstGeom>
              <a:solidFill>
                <a:srgbClr val="5368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E5A5146-926F-FA15-708F-EE3730A3502A}"/>
                  </a:ext>
                </a:extLst>
              </p:cNvPr>
              <p:cNvSpPr/>
              <p:nvPr/>
            </p:nvSpPr>
            <p:spPr>
              <a:xfrm>
                <a:off x="8611407" y="3646472"/>
                <a:ext cx="145252" cy="183992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112ED746-2BA4-5A4A-C08B-E1FB9CFBE59B}"/>
                  </a:ext>
                </a:extLst>
              </p:cNvPr>
              <p:cNvSpPr/>
              <p:nvPr/>
            </p:nvSpPr>
            <p:spPr>
              <a:xfrm>
                <a:off x="9025224" y="3886202"/>
                <a:ext cx="145252" cy="1600198"/>
              </a:xfrm>
              <a:prstGeom prst="rect">
                <a:avLst/>
              </a:prstGeom>
              <a:solidFill>
                <a:srgbClr val="5368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3A1F5348-2165-711D-26A8-6EF36CACC1DE}"/>
                  </a:ext>
                </a:extLst>
              </p:cNvPr>
              <p:cNvSpPr/>
              <p:nvPr/>
            </p:nvSpPr>
            <p:spPr>
              <a:xfrm>
                <a:off x="9170476" y="2698750"/>
                <a:ext cx="145252" cy="27876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90336AED-CBB4-5467-63D7-D715F91884B4}"/>
                  </a:ext>
                </a:extLst>
              </p:cNvPr>
              <p:cNvSpPr/>
              <p:nvPr/>
            </p:nvSpPr>
            <p:spPr>
              <a:xfrm>
                <a:off x="9584292" y="3886203"/>
                <a:ext cx="145252" cy="1600198"/>
              </a:xfrm>
              <a:prstGeom prst="rect">
                <a:avLst/>
              </a:prstGeom>
              <a:solidFill>
                <a:srgbClr val="5368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AA8DA0AE-1B12-1C25-B21C-3077FA495F8F}"/>
                  </a:ext>
                </a:extLst>
              </p:cNvPr>
              <p:cNvSpPr/>
              <p:nvPr/>
            </p:nvSpPr>
            <p:spPr>
              <a:xfrm>
                <a:off x="9729544" y="3886201"/>
                <a:ext cx="145252" cy="160019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D4C5B32-6478-542A-ACC2-8F13DA20E998}"/>
                  </a:ext>
                </a:extLst>
              </p:cNvPr>
              <p:cNvSpPr txBox="1"/>
              <p:nvPr/>
            </p:nvSpPr>
            <p:spPr>
              <a:xfrm>
                <a:off x="6639820" y="5562598"/>
                <a:ext cx="581497" cy="212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2018</a:t>
                </a:r>
                <a:endPara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F97FD6-C149-10CD-84E4-FA826D61D85D}"/>
                  </a:ext>
                </a:extLst>
              </p:cNvPr>
              <p:cNvSpPr txBox="1"/>
              <p:nvPr/>
            </p:nvSpPr>
            <p:spPr>
              <a:xfrm>
                <a:off x="7198889" y="5562597"/>
                <a:ext cx="581497" cy="212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2019</a:t>
                </a:r>
                <a:endPara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DFF955C-A1A4-817B-9D1C-4389FA52BABB}"/>
                  </a:ext>
                </a:extLst>
              </p:cNvPr>
              <p:cNvSpPr txBox="1"/>
              <p:nvPr/>
            </p:nvSpPr>
            <p:spPr>
              <a:xfrm>
                <a:off x="7764307" y="5562596"/>
                <a:ext cx="581497" cy="212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2020</a:t>
                </a:r>
                <a:endPara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780077-8F79-6892-2AFD-D73B1D02EB02}"/>
                  </a:ext>
                </a:extLst>
              </p:cNvPr>
              <p:cNvSpPr txBox="1"/>
              <p:nvPr/>
            </p:nvSpPr>
            <p:spPr>
              <a:xfrm>
                <a:off x="8317027" y="5562595"/>
                <a:ext cx="581497" cy="212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2021</a:t>
                </a:r>
                <a:endPara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854CF0A-5E04-3766-2897-2CAE37800084}"/>
                  </a:ext>
                </a:extLst>
              </p:cNvPr>
              <p:cNvSpPr txBox="1"/>
              <p:nvPr/>
            </p:nvSpPr>
            <p:spPr>
              <a:xfrm>
                <a:off x="8869747" y="5562594"/>
                <a:ext cx="581497" cy="212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2022</a:t>
                </a:r>
                <a:endPara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8E1CE5C-F3FE-F6F0-AFDA-F594779649B7}"/>
                  </a:ext>
                </a:extLst>
              </p:cNvPr>
              <p:cNvSpPr txBox="1"/>
              <p:nvPr/>
            </p:nvSpPr>
            <p:spPr>
              <a:xfrm>
                <a:off x="9422467" y="5562593"/>
                <a:ext cx="581497" cy="212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en-US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2023</a:t>
                </a:r>
                <a:endPara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07FF41-AC27-4EA1-A1B8-CF7BBB9B379B}"/>
                </a:ext>
              </a:extLst>
            </p:cNvPr>
            <p:cNvSpPr txBox="1"/>
            <p:nvPr/>
          </p:nvSpPr>
          <p:spPr>
            <a:xfrm>
              <a:off x="7820816" y="5720892"/>
              <a:ext cx="343054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/>
              <a:r>
                <a: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연도별 에스컬레이터 사고 수와 고장 수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807C3B2-38BC-F827-0BCE-6C54227AF689}"/>
                </a:ext>
              </a:extLst>
            </p:cNvPr>
            <p:cNvGrpSpPr/>
            <p:nvPr/>
          </p:nvGrpSpPr>
          <p:grpSpPr>
            <a:xfrm>
              <a:off x="11068323" y="2133358"/>
              <a:ext cx="714866" cy="366106"/>
              <a:chOff x="7076391" y="2234660"/>
              <a:chExt cx="599805" cy="366106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87C4A53A-966A-CB4B-4876-CD4602305EDF}"/>
                  </a:ext>
                </a:extLst>
              </p:cNvPr>
              <p:cNvSpPr/>
              <p:nvPr/>
            </p:nvSpPr>
            <p:spPr>
              <a:xfrm>
                <a:off x="7076391" y="2284339"/>
                <a:ext cx="240245" cy="85308"/>
              </a:xfrm>
              <a:prstGeom prst="rect">
                <a:avLst/>
              </a:prstGeom>
              <a:solidFill>
                <a:srgbClr val="5368F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3659302-6371-53BA-C253-E667C96E514F}"/>
                  </a:ext>
                </a:extLst>
              </p:cNvPr>
              <p:cNvSpPr/>
              <p:nvPr/>
            </p:nvSpPr>
            <p:spPr>
              <a:xfrm>
                <a:off x="7076391" y="2465779"/>
                <a:ext cx="240245" cy="8530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6805FA-9579-D635-4B3C-46FBF3F300E6}"/>
                  </a:ext>
                </a:extLst>
              </p:cNvPr>
              <p:cNvSpPr txBox="1"/>
              <p:nvPr/>
            </p:nvSpPr>
            <p:spPr>
              <a:xfrm>
                <a:off x="7255851" y="2234660"/>
                <a:ext cx="4203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ko-KR" altLang="en-US" sz="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고장 수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E52761D-1E8A-4EDF-E591-8FD1DD91219C}"/>
                  </a:ext>
                </a:extLst>
              </p:cNvPr>
              <p:cNvSpPr txBox="1"/>
              <p:nvPr/>
            </p:nvSpPr>
            <p:spPr>
              <a:xfrm>
                <a:off x="7255851" y="2416100"/>
                <a:ext cx="4203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1"/>
                <a:r>
                  <a:rPr lang="ko-KR" altLang="en-US" sz="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사고 수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E7C7A6-5432-1819-CC35-76765427DBF6}"/>
                </a:ext>
              </a:extLst>
            </p:cNvPr>
            <p:cNvSpPr txBox="1"/>
            <p:nvPr/>
          </p:nvSpPr>
          <p:spPr>
            <a:xfrm>
              <a:off x="488290" y="3761421"/>
              <a:ext cx="544431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ko-KR" altLang="en-US" sz="12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매해 발생하는 에스컬레이터 사고와 빈번한 역주행 사고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BD410E-F55A-6724-06A8-07EF4E440353}"/>
                </a:ext>
              </a:extLst>
            </p:cNvPr>
            <p:cNvSpPr txBox="1"/>
            <p:nvPr/>
          </p:nvSpPr>
          <p:spPr>
            <a:xfrm>
              <a:off x="484144" y="4007487"/>
              <a:ext cx="643833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latinLnBrk="0" hangingPunct="0">
                <a:spcBef>
                  <a:spcPct val="20000"/>
                </a:spcBef>
              </a:pP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에스컬레이터는 지하철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백화점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쇼핑몰 등 대형 다중이용시설에 운행되고 있으며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매년 다양한 고장으로 인한 인명피해가 발생되고 있다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. 2023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년 기준 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12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건의 고장에 의한 사고가 발생하였다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. 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또한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최근 에스컬레이터 상승 운행 중 갑작스러운 역주행으로 인한 인명피해가 발생한다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.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</a:p>
          </p:txBody>
        </p:sp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EA228FB7-5363-A914-DBEB-2F4C814FF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664" y="4821516"/>
              <a:ext cx="1127772" cy="112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ESCALATOR DOWN SIGN Logo PNG Vector (EPS) Free Download">
              <a:extLst>
                <a:ext uri="{FF2B5EF4-FFF2-40B4-BE49-F238E27FC236}">
                  <a16:creationId xmlns:a16="http://schemas.microsoft.com/office/drawing/2014/main" id="{8D2609B4-E455-F0B1-BA1A-C6B5BEE6A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83" y="4821264"/>
              <a:ext cx="1336551" cy="112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00B596-D552-73FA-9F18-F6347E59B997}"/>
                </a:ext>
              </a:extLst>
            </p:cNvPr>
            <p:cNvSpPr txBox="1"/>
            <p:nvPr/>
          </p:nvSpPr>
          <p:spPr>
            <a:xfrm>
              <a:off x="2008662" y="4867431"/>
              <a:ext cx="988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ko-KR" sz="24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78A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64</a:t>
              </a:r>
              <a:r>
                <a:rPr kumimoji="1" lang="ko-KR" altLang="en-US" sz="24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78A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건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DAFEC2-4555-5BB1-71CA-6FA1813F918C}"/>
                </a:ext>
              </a:extLst>
            </p:cNvPr>
            <p:cNvSpPr txBox="1"/>
            <p:nvPr/>
          </p:nvSpPr>
          <p:spPr>
            <a:xfrm>
              <a:off x="2008662" y="5269798"/>
              <a:ext cx="15918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latinLnBrk="0" hangingPunct="0">
                <a:spcBef>
                  <a:spcPct val="20000"/>
                </a:spcBef>
              </a:pP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2019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년도 부터 </a:t>
              </a: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2023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년도 까지 총 </a:t>
              </a: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64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건의 고장이 발생했으며</a:t>
              </a: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그 중 총 </a:t>
              </a: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건의 역주행 사고가 발생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7A2EFB-5FCE-C45E-05A1-F7E1C8CF2491}"/>
                </a:ext>
              </a:extLst>
            </p:cNvPr>
            <p:cNvSpPr txBox="1"/>
            <p:nvPr/>
          </p:nvSpPr>
          <p:spPr>
            <a:xfrm>
              <a:off x="4681549" y="4868541"/>
              <a:ext cx="988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ko-KR" sz="24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4667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24</a:t>
              </a:r>
              <a:r>
                <a:rPr kumimoji="1" lang="ko-KR" altLang="en-US" sz="24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4667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명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2F0A19-1AAE-80E2-0217-23464154CFE2}"/>
                </a:ext>
              </a:extLst>
            </p:cNvPr>
            <p:cNvSpPr txBox="1"/>
            <p:nvPr/>
          </p:nvSpPr>
          <p:spPr>
            <a:xfrm>
              <a:off x="4681549" y="5270908"/>
              <a:ext cx="171871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latinLnBrk="0" hangingPunct="0">
                <a:spcBef>
                  <a:spcPct val="20000"/>
                </a:spcBef>
              </a:pP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2023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년도에 경복궁역과 수내역에서 총 </a:t>
              </a: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건의 에스컬레이터 역주행 사고가 발생했으며</a:t>
              </a: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총 </a:t>
              </a:r>
              <a:r>
                <a:rPr kumimoji="1" lang="en-US" altLang="ko-KR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24</a:t>
              </a:r>
              <a:r>
                <a:rPr kumimoji="1" lang="ko-KR" altLang="en-US" sz="9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명의 이용자가 부상</a:t>
              </a: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DA42FB8E-C014-5CC5-4919-95D08806C77C}"/>
                </a:ext>
              </a:extLst>
            </p:cNvPr>
            <p:cNvSpPr/>
            <p:nvPr/>
          </p:nvSpPr>
          <p:spPr>
            <a:xfrm>
              <a:off x="585309" y="2137011"/>
              <a:ext cx="1103035" cy="110303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5%</a:t>
              </a:r>
              <a:endParaRPr lang="ko-KR" altLang="en-US" sz="14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52D9B5E-88A9-FA61-62B2-562A7300DD0F}"/>
                </a:ext>
              </a:extLst>
            </p:cNvPr>
            <p:cNvSpPr/>
            <p:nvPr/>
          </p:nvSpPr>
          <p:spPr>
            <a:xfrm>
              <a:off x="3480244" y="1942481"/>
              <a:ext cx="1526255" cy="152625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67%</a:t>
              </a:r>
              <a:endParaRPr lang="ko-KR" altLang="en-US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7C225A-29E4-EF2F-7BA6-5914FC759713}"/>
                </a:ext>
              </a:extLst>
            </p:cNvPr>
            <p:cNvSpPr txBox="1"/>
            <p:nvPr/>
          </p:nvSpPr>
          <p:spPr>
            <a:xfrm>
              <a:off x="1768653" y="2375934"/>
              <a:ext cx="145530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ko-KR" altLang="en-US" sz="14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에스컬레이터 비중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E016D3-1637-7C6E-BCCD-DA6FE71F46B2}"/>
                </a:ext>
              </a:extLst>
            </p:cNvPr>
            <p:cNvSpPr txBox="1"/>
            <p:nvPr/>
          </p:nvSpPr>
          <p:spPr>
            <a:xfrm>
              <a:off x="1770330" y="2828836"/>
              <a:ext cx="172219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latinLnBrk="0" hangingPunct="0">
                <a:spcBef>
                  <a:spcPct val="20000"/>
                </a:spcBef>
              </a:pP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국내 설치된 승강기 대수 중 에스컬레이터가 차지하는 비중은 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5%</a:t>
              </a:r>
              <a:endParaRPr kumimoji="1" lang="ko-KR" altLang="en-US" sz="1100" spc="-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25A67C-F3F8-25A1-711F-5F7EC272568C}"/>
                </a:ext>
              </a:extLst>
            </p:cNvPr>
            <p:cNvSpPr txBox="1"/>
            <p:nvPr/>
          </p:nvSpPr>
          <p:spPr>
            <a:xfrm>
              <a:off x="5090653" y="2379996"/>
              <a:ext cx="145530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ko-KR" altLang="en-US" sz="14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에스컬레이터 사고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4AFD5C-AD38-D52A-FA44-717D30F2E70C}"/>
                </a:ext>
              </a:extLst>
            </p:cNvPr>
            <p:cNvSpPr txBox="1"/>
            <p:nvPr/>
          </p:nvSpPr>
          <p:spPr>
            <a:xfrm>
              <a:off x="5092330" y="2845713"/>
              <a:ext cx="1788805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latinLnBrk="0" hangingPunct="0">
                <a:spcBef>
                  <a:spcPct val="20000"/>
                </a:spcBef>
              </a:pP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전체 승강기 사고 중 약 </a:t>
              </a:r>
              <a:r>
                <a:rPr kumimoji="1" lang="en-US" altLang="ko-KR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67%</a:t>
              </a:r>
              <a:r>
                <a:rPr kumimoji="1" lang="ko-KR" altLang="en-US" sz="11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의 사고가 에스컬레이터에서 발생</a:t>
              </a:r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BFC60137-B8C9-7245-4D0B-A207B168C6A3}"/>
                </a:ext>
              </a:extLst>
            </p:cNvPr>
            <p:cNvCxnSpPr>
              <a:cxnSpLocks/>
            </p:cNvCxnSpPr>
            <p:nvPr/>
          </p:nvCxnSpPr>
          <p:spPr>
            <a:xfrm>
              <a:off x="7640335" y="5371994"/>
              <a:ext cx="37290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72D33A-78BB-C2C8-D5E1-8B254EE5280C}"/>
                </a:ext>
              </a:extLst>
            </p:cNvPr>
            <p:cNvSpPr txBox="1"/>
            <p:nvPr/>
          </p:nvSpPr>
          <p:spPr>
            <a:xfrm>
              <a:off x="7237789" y="4495599"/>
              <a:ext cx="581497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/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8DD9DE-60D1-DCDA-F807-ADF8ECE04E3D}"/>
                </a:ext>
              </a:extLst>
            </p:cNvPr>
            <p:cNvSpPr txBox="1"/>
            <p:nvPr/>
          </p:nvSpPr>
          <p:spPr>
            <a:xfrm>
              <a:off x="7237789" y="3729827"/>
              <a:ext cx="581497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/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10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A7F60B-4088-959A-5D0B-EE03BA22BF7D}"/>
                </a:ext>
              </a:extLst>
            </p:cNvPr>
            <p:cNvSpPr txBox="1"/>
            <p:nvPr/>
          </p:nvSpPr>
          <p:spPr>
            <a:xfrm>
              <a:off x="7237789" y="2951709"/>
              <a:ext cx="581497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/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15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4C88DF-0721-59B7-AD5A-C73CF3BC83C6}"/>
                </a:ext>
              </a:extLst>
            </p:cNvPr>
            <p:cNvSpPr txBox="1"/>
            <p:nvPr/>
          </p:nvSpPr>
          <p:spPr>
            <a:xfrm>
              <a:off x="7237789" y="2182043"/>
              <a:ext cx="581497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/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20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CD282F18-E276-53C1-F16A-A857A464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978" y="1414312"/>
              <a:ext cx="305052" cy="22632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51F6EB-B090-2A02-4912-12D27D44F9B2}"/>
                </a:ext>
              </a:extLst>
            </p:cNvPr>
            <p:cNvSpPr txBox="1"/>
            <p:nvPr/>
          </p:nvSpPr>
          <p:spPr>
            <a:xfrm>
              <a:off x="841759" y="1390221"/>
              <a:ext cx="5477640" cy="27877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ko-KR" altLang="en-US" sz="2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에스컬레이터 사고와 인명피해</a:t>
              </a:r>
            </a:p>
          </p:txBody>
        </p:sp>
      </p:grpSp>
      <p:sp>
        <p:nvSpPr>
          <p:cNvPr id="60" name="슬라이드 번호 개체 틀 59">
            <a:extLst>
              <a:ext uri="{FF2B5EF4-FFF2-40B4-BE49-F238E27FC236}">
                <a16:creationId xmlns:a16="http://schemas.microsoft.com/office/drawing/2014/main" id="{1C52B2D2-C481-A232-83D9-9FDC9D3B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5255" y="18415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 err="1">
                <a:solidFill>
                  <a:srgbClr val="FFFFFF"/>
                </a:solidFill>
                <a:ea typeface="Gmarket Sans Medium"/>
              </a:rPr>
              <a:t>역구동방지장치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구조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5255" y="3886200"/>
            <a:ext cx="4279900" cy="13970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역구동방지장치는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보장하기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정교한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기계적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가지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주요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파트로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구성되어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각각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고유한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기능을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수행합니다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03857" y="4813301"/>
            <a:ext cx="4991100" cy="3152174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제어부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역주행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방지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장치를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ON/OFF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컨트롤하는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부분으로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솔레노이드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(PAWL),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리미트스위치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등으로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구성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작동부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기계적으로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작동하는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부분으로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라체트와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브레이크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라이닝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포함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정지부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실질적으로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정지시키는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부분으로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브라켓트와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고정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구성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부분은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유기적으로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연결되어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비상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상황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즉각적인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대응이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가능하도록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설계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11366" y="4524375"/>
            <a:ext cx="5003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구성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요소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및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작동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원리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64180" y="5100166"/>
            <a:ext cx="6324600" cy="3362325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볼트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조립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방식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채택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현장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화재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위험이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높은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용접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작업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불필요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모듈식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유지보수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교체가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용이하도록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설계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범용성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1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인승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소형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에스컬레이터부터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에스컬레이터까지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규격에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적용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가능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내구성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고강도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소재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사용으로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장기간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안정적인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작동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보장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호환성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시스템과의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높은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호환성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제공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44350" y="4524375"/>
            <a:ext cx="26670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설계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특징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및</a:t>
            </a:r>
            <a:r>
              <a:rPr lang="en-US" sz="2355" b="0" i="0" u="none" strike="noStrike" dirty="0">
                <a:solidFill>
                  <a:srgbClr val="000000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000000"/>
                </a:solidFill>
                <a:ea typeface="Gmarket Sans Medium"/>
              </a:rPr>
              <a:t>장점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AC84718-BE07-AA05-EC62-BE214D767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33" y="622300"/>
            <a:ext cx="11021267" cy="3733800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D05D2350-C035-2E7E-C71F-EA62C5F4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575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역주행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방지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 err="1">
                <a:solidFill>
                  <a:srgbClr val="FFFFFF"/>
                </a:solidFill>
                <a:ea typeface="Gmarket Sans Medium"/>
              </a:rPr>
              <a:t>구동모듈의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성능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5750" y="2959100"/>
            <a:ext cx="365125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개발된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역주행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방지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구동모듈은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다양한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테스트를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성능과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신뢰성이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검증되었습니다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특히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극한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상황에서도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안정적으로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작동하는지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확인하기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엄격한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테스트가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진행되었습니다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08B6E3E-0851-C81B-6C46-7A46046E786E}"/>
              </a:ext>
            </a:extLst>
          </p:cNvPr>
          <p:cNvGrpSpPr/>
          <p:nvPr/>
        </p:nvGrpSpPr>
        <p:grpSpPr>
          <a:xfrm>
            <a:off x="4629150" y="203200"/>
            <a:ext cx="10515600" cy="8763000"/>
            <a:chOff x="5473700" y="203200"/>
            <a:chExt cx="10515600" cy="8763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473700" y="203200"/>
              <a:ext cx="5143500" cy="421640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5778500" y="1435100"/>
              <a:ext cx="4610100" cy="19939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- 10,000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회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이상의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반복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작동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테스트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수행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다양한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온도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환경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(-10°C~50°C)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에서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작동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검증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전원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불안정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상황에서의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동작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테스트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장기간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연속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작동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성능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저하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여부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모든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테스트에서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결함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미발생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78500" y="863600"/>
              <a:ext cx="46228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내구성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테스트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0845800" y="203200"/>
              <a:ext cx="5143500" cy="42164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150600" y="1435100"/>
              <a:ext cx="4610100" cy="16637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제동성공률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100%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달성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최대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하중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조건에서도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안정적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제동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- 0.2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초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이내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제동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작동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유지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다양한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속도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조건에서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제동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성능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검증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제동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역주행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방지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기능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150600" y="863600"/>
              <a:ext cx="46228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제동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성능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473700" y="4749800"/>
              <a:ext cx="5143500" cy="4216400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778500" y="5969000"/>
              <a:ext cx="4610100" cy="16637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전자기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간섭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(EMI)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환경에서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안정성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검증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전원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차단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상황에서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비상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제동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작동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센서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오작동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백업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시스템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작동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테스트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물리적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충격에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대한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내구성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테스트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안전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인증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기준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충족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78500" y="5410200"/>
              <a:ext cx="46228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안정성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검증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0845800" y="4749800"/>
              <a:ext cx="5143500" cy="42164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1150600" y="5969000"/>
              <a:ext cx="4610100" cy="16637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실제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운행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중인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에스컬레이터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5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대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적용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- 6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개월간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실제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환경에서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성능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모니터링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다양한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이용자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패턴에서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안정성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확인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유지보수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담당자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피드백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수집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반영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실제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역주행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위험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상황</a:t>
              </a:r>
              <a:r>
                <a:rPr lang="en-US" sz="1868" b="0" i="0" u="none" strike="noStrike" spc="-93">
                  <a:solidFill>
                    <a:srgbClr val="595959"/>
                  </a:solidFill>
                  <a:latin typeface="Gmarket Sans Medium"/>
                </a:rPr>
                <a:t> 100% </a:t>
              </a:r>
              <a:r>
                <a:rPr lang="ko-KR" sz="1868" b="0" i="0" u="none" strike="noStrike" spc="-93">
                  <a:solidFill>
                    <a:srgbClr val="595959"/>
                  </a:solidFill>
                  <a:ea typeface="Gmarket Sans Medium"/>
                </a:rPr>
                <a:t>방지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150600" y="5410200"/>
              <a:ext cx="46228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l">
                <a:lnSpc>
                  <a:spcPct val="116199"/>
                </a:lnSpc>
              </a:pP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실제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환경</a:t>
              </a:r>
              <a:r>
                <a:rPr lang="en-US" sz="2355" b="0" i="0" u="none" strike="noStrike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55" b="0" i="0" u="none" strike="noStrike">
                  <a:solidFill>
                    <a:srgbClr val="527CFF"/>
                  </a:solidFill>
                  <a:ea typeface="Gmarket Sans Medium"/>
                </a:rPr>
                <a:t>테스트</a:t>
              </a:r>
            </a:p>
          </p:txBody>
        </p:sp>
      </p:grpSp>
      <p:sp>
        <p:nvSpPr>
          <p:cNvPr id="19" name="슬라이드 번호 개체 틀 18">
            <a:extLst>
              <a:ext uri="{FF2B5EF4-FFF2-40B4-BE49-F238E27FC236}">
                <a16:creationId xmlns:a16="http://schemas.microsoft.com/office/drawing/2014/main" id="{2645240C-B975-2C56-A8A5-F81C8654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914400"/>
            <a:ext cx="2387600" cy="2387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650" y="914400"/>
            <a:ext cx="2387600" cy="2387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2050" y="914400"/>
            <a:ext cx="2387600" cy="2387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250" y="914400"/>
            <a:ext cx="2387600" cy="2387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0550" y="4470400"/>
            <a:ext cx="2603500" cy="3187700"/>
          </a:xfrm>
          <a:prstGeom prst="rect">
            <a:avLst/>
          </a:prstGeom>
        </p:spPr>
        <p:txBody>
          <a:bodyPr rtlCol="0" anchor="t"/>
          <a:lstStyle/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- 6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종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센서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설치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전류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온도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소음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속도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측정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MQTT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프로토콜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전송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- 0.5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초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이내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지연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초당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1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회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갱신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징후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즉시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포착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0550" y="3721100"/>
            <a:ext cx="2590800" cy="381000"/>
          </a:xfrm>
          <a:prstGeom prst="rect">
            <a:avLst/>
          </a:prstGeom>
        </p:spPr>
        <p:txBody>
          <a:bodyPr rtlCol="0" anchor="ctr"/>
          <a:lstStyle/>
          <a:p>
            <a:pPr lvl="0" algn="ctr">
              <a:lnSpc>
                <a:spcPct val="116199"/>
              </a:lnSpc>
            </a:pPr>
            <a:r>
              <a:rPr lang="en-US" sz="2135" b="0" i="0" u="none" strike="noStrike" spc="-107">
                <a:solidFill>
                  <a:srgbClr val="527CFF"/>
                </a:solidFill>
                <a:latin typeface="Gmarket Sans Medium"/>
              </a:rPr>
              <a:t>IoT </a:t>
            </a:r>
            <a:r>
              <a:rPr lang="ko-KR" sz="2135" b="0" i="0" u="none" strike="noStrike" spc="-107">
                <a:solidFill>
                  <a:srgbClr val="527CFF"/>
                </a:solidFill>
                <a:ea typeface="Gmarket Sans Medium"/>
              </a:rPr>
              <a:t>센서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450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통합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예지보전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시스템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500" y="2959100"/>
            <a:ext cx="372745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역주행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방지를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통합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예지보전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IoT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센서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AI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분석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안전회로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관리의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가지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핵심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요소가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유기적으로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연결되어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작동합니다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사고를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사전에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예방합니다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92950" y="4470400"/>
            <a:ext cx="2700750" cy="3187700"/>
          </a:xfrm>
          <a:prstGeom prst="rect">
            <a:avLst/>
          </a:prstGeom>
        </p:spPr>
        <p:txBody>
          <a:bodyPr rtlCol="0" anchor="t"/>
          <a:lstStyle/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en-US" sz="1957" b="0" i="0" u="none" strike="noStrike" dirty="0" err="1">
                <a:solidFill>
                  <a:srgbClr val="595959"/>
                </a:solidFill>
                <a:latin typeface="Gmarket Sans Medium"/>
              </a:rPr>
              <a:t>TranAD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적용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학습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속도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100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배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정확도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91%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달성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상태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자동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구분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경보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발생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en-US" sz="1957" b="0" i="0" u="none" strike="noStrike" dirty="0" err="1">
                <a:solidFill>
                  <a:srgbClr val="595959"/>
                </a:solidFill>
                <a:latin typeface="Gmarket Sans Medium"/>
              </a:rPr>
              <a:t>SegRNN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예측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메모리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70%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절감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예측오차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8%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달성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05650" y="3721100"/>
            <a:ext cx="2590800" cy="381000"/>
          </a:xfrm>
          <a:prstGeom prst="rect">
            <a:avLst/>
          </a:prstGeom>
        </p:spPr>
        <p:txBody>
          <a:bodyPr rtlCol="0" anchor="ctr"/>
          <a:lstStyle/>
          <a:p>
            <a:pPr lvl="0" algn="ctr">
              <a:lnSpc>
                <a:spcPct val="116199"/>
              </a:lnSpc>
            </a:pPr>
            <a:r>
              <a:rPr lang="en-US" sz="2135" b="0" i="0" u="none" strike="noStrike" spc="-107" dirty="0">
                <a:solidFill>
                  <a:srgbClr val="527CFF"/>
                </a:solidFill>
                <a:latin typeface="Gmarket Sans Medium"/>
              </a:rPr>
              <a:t>AI </a:t>
            </a:r>
            <a:r>
              <a:rPr lang="ko-KR" sz="2135" b="0" i="0" u="none" strike="noStrike" spc="-107" dirty="0">
                <a:solidFill>
                  <a:srgbClr val="527CFF"/>
                </a:solidFill>
                <a:ea typeface="Gmarket Sans Medium"/>
              </a:rPr>
              <a:t>분석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86950" y="4470400"/>
            <a:ext cx="2603500" cy="3187700"/>
          </a:xfrm>
          <a:prstGeom prst="rect">
            <a:avLst/>
          </a:prstGeom>
        </p:spPr>
        <p:txBody>
          <a:bodyPr rtlCol="0" anchor="t"/>
          <a:lstStyle/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이중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안전회로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구성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보조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브레이크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제어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- 0.2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초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내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작동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독립된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회로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구성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상호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보완적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작동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- 10,000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회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테스트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제동성공률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100%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- 2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차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사고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방지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98050" y="3721100"/>
            <a:ext cx="2590800" cy="381000"/>
          </a:xfrm>
          <a:prstGeom prst="rect">
            <a:avLst/>
          </a:prstGeom>
        </p:spPr>
        <p:txBody>
          <a:bodyPr rtlCol="0" anchor="ctr"/>
          <a:lstStyle/>
          <a:p>
            <a:pPr lvl="0" algn="ctr">
              <a:lnSpc>
                <a:spcPct val="116199"/>
              </a:lnSpc>
            </a:pPr>
            <a:r>
              <a:rPr lang="en" sz="2135" b="0" i="0" u="none" strike="noStrike" spc="-107">
                <a:solidFill>
                  <a:srgbClr val="527CFF"/>
                </a:solidFill>
                <a:ea typeface="Gmarket Sans Medium"/>
              </a:rPr>
              <a:t>안전회로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77750" y="4470400"/>
            <a:ext cx="2819400" cy="3594100"/>
          </a:xfrm>
          <a:prstGeom prst="rect">
            <a:avLst/>
          </a:prstGeom>
        </p:spPr>
        <p:txBody>
          <a:bodyPr rtlCol="0" anchor="t"/>
          <a:lstStyle/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- 5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단계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품질관리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정확성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완전성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일관성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적시성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유효성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평가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Q-score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산출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en-US" sz="1957" b="0" i="0" u="none" strike="noStrike" dirty="0" err="1">
                <a:solidFill>
                  <a:srgbClr val="595959"/>
                </a:solidFill>
                <a:latin typeface="Gmarket Sans Medium"/>
              </a:rPr>
              <a:t>TimescaleDB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저장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클라우드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기반</a:t>
            </a:r>
          </a:p>
          <a:p>
            <a:pPr lvl="0">
              <a:lnSpc>
                <a:spcPct val="135289"/>
              </a:lnSpc>
            </a:pP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시계열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957" b="0" i="0" u="none" strike="noStrike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957" b="0" i="0" u="none" strike="noStrike" dirty="0">
                <a:solidFill>
                  <a:srgbClr val="595959"/>
                </a:solidFill>
                <a:ea typeface="Gmarket Sans Medium"/>
              </a:rPr>
              <a:t>관리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90450" y="3721100"/>
            <a:ext cx="2590800" cy="381000"/>
          </a:xfrm>
          <a:prstGeom prst="rect">
            <a:avLst/>
          </a:prstGeom>
        </p:spPr>
        <p:txBody>
          <a:bodyPr rtlCol="0" anchor="ctr"/>
          <a:lstStyle/>
          <a:p>
            <a:pPr lvl="0" algn="ctr">
              <a:lnSpc>
                <a:spcPct val="116199"/>
              </a:lnSpc>
            </a:pPr>
            <a:r>
              <a:rPr lang="ko-KR" sz="2135" b="0" i="0" u="none" strike="noStrike" spc="-107">
                <a:solidFill>
                  <a:srgbClr val="527CFF"/>
                </a:solidFill>
                <a:ea typeface="Gmarket Sans Medium"/>
              </a:rPr>
              <a:t>데이터</a:t>
            </a:r>
            <a:r>
              <a:rPr lang="en-US" sz="2135" b="0" i="0" u="none" strike="noStrike" spc="-107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135" b="0" i="0" u="none" strike="noStrike" spc="-107">
                <a:solidFill>
                  <a:srgbClr val="527CFF"/>
                </a:solidFill>
                <a:ea typeface="Gmarket Sans Medium"/>
              </a:rPr>
              <a:t>관리</a:t>
            </a: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25CDE552-B458-C3B6-8CEC-8FCCEA74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4500" y="1641732"/>
            <a:ext cx="372745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AI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경량화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배포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4500" y="3419389"/>
            <a:ext cx="372745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위세아이텍은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내장형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PC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제한된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컴퓨팅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환경에서도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고성능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AI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모델이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작동할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있도록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경량화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기술을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개발하고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있습니다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실시간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감지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모니터링이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가능해집니다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476750" y="203200"/>
            <a:ext cx="5448300" cy="4381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81550" y="787400"/>
            <a:ext cx="5067300" cy="3657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en-US" sz="1868" b="0" i="0" u="none" strike="noStrike" spc="-93" dirty="0" err="1">
                <a:solidFill>
                  <a:srgbClr val="595959"/>
                </a:solidFill>
                <a:latin typeface="Gmarket Sans Medium"/>
              </a:rPr>
              <a:t>AutoML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최적화로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연산량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50%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감소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증류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(Knowledge Distillation)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적용으로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성능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손실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최소화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Teacher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확률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(Soft Label)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활용한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Student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학습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양자화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(Quantization)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기법으로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크기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축소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내장형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PC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환경에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맞춘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최적화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파라미터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조정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하드웨어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환경에서의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호환성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81550" y="3937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경량화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모델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완성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848850" y="203200"/>
            <a:ext cx="5448300" cy="43815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153650" y="787400"/>
            <a:ext cx="4610100" cy="23241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정확도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지연시간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메모리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사용량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핵심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성능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현장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활용한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성능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검증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운행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조건에서의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강건성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테스트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상황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시뮬레이션을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대응력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평가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A/B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테스트를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모델과의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성능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비교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장기간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운영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성능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저하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여부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모니터링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53650" y="3937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모델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검증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프로세스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476750" y="4584700"/>
            <a:ext cx="5448300" cy="4381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81550" y="5321300"/>
            <a:ext cx="4610100" cy="23241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 err="1">
                <a:solidFill>
                  <a:srgbClr val="595959"/>
                </a:solidFill>
                <a:ea typeface="Gmarket Sans Medium"/>
              </a:rPr>
              <a:t>쿠버네티스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컨테이너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오케스트레이션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환경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버전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관리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롤백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구현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자동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스케일링을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처리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서빙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API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표준화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인터페이스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개선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모니터링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로깅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장애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자동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복구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메커니즘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구현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81550" y="49403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컨테이너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기반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서빙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환경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848850" y="4584700"/>
            <a:ext cx="5448300" cy="43815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153650" y="5321300"/>
            <a:ext cx="5143500" cy="39878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QoS(Quality of Service)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개선을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안정성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강화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네트워크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자원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최적화로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전송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최소화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패킷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손실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방지를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오류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복구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메커니즘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구현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중요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우선순위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설정으로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효율적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대역폭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관리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네트워크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단절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상황에서의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로컬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추론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구현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모니터링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감지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구축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3650" y="49403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실시간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통신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안정화</a:t>
            </a: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05F51673-0E35-1B68-2C1B-B867ED1B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450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수집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분석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고도화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4375" y="3052462"/>
            <a:ext cx="3651250" cy="10414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로고씽즈는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승강기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상태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모니터링을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기술을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고도화하여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안전성과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효율성을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향상시키는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솔루션을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개발합니다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523374" y="215900"/>
            <a:ext cx="5287375" cy="42164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57750" y="825500"/>
            <a:ext cx="4838700" cy="3657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QoS(Quality of Service)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개선을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네트워크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안정성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확보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패킷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손실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최소화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전송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감소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적용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프로토콜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지원으로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연결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안정성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강화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네트워크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자원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최적화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우선순위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관리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구현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장애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자동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복구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메커니즘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개발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저전력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고효율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적용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환경에서의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신뢰성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57750" y="3937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IoT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통신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안정성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강화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886950" y="241300"/>
            <a:ext cx="5486400" cy="4216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191750" y="825500"/>
            <a:ext cx="4610100" cy="23241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전송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모니터링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구축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전송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지연시간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패킷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손실률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측정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무결성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검증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알고리즘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개발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네트워크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환경에서의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성능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테스트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대용량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전송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안정성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검증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전송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오류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자동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감지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복구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구현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통신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품질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저하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대체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경로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자동</a:t>
            </a:r>
            <a:r>
              <a:rPr lang="en-US" sz="1868" b="0" i="0" u="none" strike="noStrike" spc="-93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>
                <a:solidFill>
                  <a:srgbClr val="595959"/>
                </a:solidFill>
                <a:ea typeface="Gmarket Sans Medium"/>
              </a:rPr>
              <a:t>설정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91750" y="3937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실시간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전송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검증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552949" y="4559300"/>
            <a:ext cx="5287375" cy="42164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857750" y="5359400"/>
            <a:ext cx="4838700" cy="33147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고속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푸리에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변환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(FFT)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주파수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영역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단시간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푸리에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변환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(STFT)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주파수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영역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동시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일반화된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교차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행렬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(GGCM)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적용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기법의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융합을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탐지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정확도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향상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진동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패턴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학습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알고리즘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개발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소음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특성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통한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고장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유형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조기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식별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처리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속도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최적화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57750" y="49403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FFT/STFT/GGCM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융합분석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886950" y="4559300"/>
            <a:ext cx="5486400" cy="42164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191750" y="5359400"/>
            <a:ext cx="5067300" cy="33147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품질지표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측정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완전성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정확성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일관성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다차원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평가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품질지표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모니터링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대시보드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개발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저하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요인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자동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개선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방안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도출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표준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모델과의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비교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구축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등급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인증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체계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수립</a:t>
            </a: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산업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표준화를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품질지표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프로세스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확립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91750" y="49403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품질지표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성능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검증</a:t>
            </a: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87982ABC-4FDC-C5B9-38B6-2E3F37CD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450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 err="1">
                <a:solidFill>
                  <a:srgbClr val="FFFFFF"/>
                </a:solidFill>
                <a:ea typeface="Gmarket Sans Medium"/>
              </a:rPr>
              <a:t>역구동방지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기술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상세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4500" y="2959100"/>
            <a:ext cx="3651250" cy="13970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좋은엘리베이터는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승강기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핵심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기술인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역구동방지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구동모듈과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제어시스템을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개발하여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승객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확보하고자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58FF8B8-2E1F-A0C2-53BA-3A07106B8205}"/>
              </a:ext>
            </a:extLst>
          </p:cNvPr>
          <p:cNvGrpSpPr/>
          <p:nvPr/>
        </p:nvGrpSpPr>
        <p:grpSpPr>
          <a:xfrm>
            <a:off x="4857750" y="495300"/>
            <a:ext cx="9842500" cy="8191500"/>
            <a:chOff x="4857750" y="495300"/>
            <a:chExt cx="9842500" cy="81915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0450" y="495300"/>
              <a:ext cx="9829800" cy="19558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tretch>
              <a:fillRect/>
            </a:stretch>
          </p:blipFill>
          <p:spPr>
            <a:xfrm>
              <a:off x="4857750" y="2565400"/>
              <a:ext cx="9829800" cy="19558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7750" y="4648200"/>
              <a:ext cx="9829800" cy="1955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1450" y="787400"/>
              <a:ext cx="1346200" cy="13462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9569450" y="7747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제동부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·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제어부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통합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설계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소형화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및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경량화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구현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신속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반응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메커니즘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유지보수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용이성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확보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51650" y="12446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일체형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구동모듈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851650" y="33147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내구성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평가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851650" y="53975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통합제어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실증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314950" y="10922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1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1450" y="2857500"/>
              <a:ext cx="1346200" cy="13462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5314950" y="31623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2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38750" y="4940300"/>
              <a:ext cx="1346200" cy="13462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302250" y="52451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569450" y="28448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반복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하중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테스트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극한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환경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시뮬레이션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장기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신뢰성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검증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수명주기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분석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569450" y="49276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제어기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구동모듈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연동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실시간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피드백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시스템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오류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감지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및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대응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안전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프로토콜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검증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9">
              <a:alphaModFix amt="54000"/>
            </a:blip>
            <a:stretch>
              <a:fillRect/>
            </a:stretch>
          </p:blipFill>
          <p:spPr>
            <a:xfrm>
              <a:off x="4857750" y="6731000"/>
              <a:ext cx="9829800" cy="195580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6851650" y="74803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테스트베드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실증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51450" y="7023100"/>
              <a:ext cx="1346200" cy="134620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5314950" y="73279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569450" y="70104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실제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운영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환경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구축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다양한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부하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조건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시험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비상상황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대응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검증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성능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데이터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수집</a:t>
              </a:r>
            </a:p>
          </p:txBody>
        </p:sp>
      </p:grp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0C979864-B784-E936-5645-48C7E81F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F6D28AA-2229-BA5B-B71C-23651025B352}"/>
              </a:ext>
            </a:extLst>
          </p:cNvPr>
          <p:cNvGrpSpPr/>
          <p:nvPr/>
        </p:nvGrpSpPr>
        <p:grpSpPr>
          <a:xfrm>
            <a:off x="4730575" y="778003"/>
            <a:ext cx="10147300" cy="8191500"/>
            <a:chOff x="5638800" y="596900"/>
            <a:chExt cx="10147300" cy="8191500"/>
          </a:xfrm>
        </p:grpSpPr>
        <p:sp>
          <p:nvSpPr>
            <p:cNvPr id="2" name="TextBox 2"/>
            <p:cNvSpPr txBox="1"/>
            <p:nvPr/>
          </p:nvSpPr>
          <p:spPr>
            <a:xfrm>
              <a:off x="5638800" y="596900"/>
              <a:ext cx="10147300" cy="5588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sz="3113" b="0" i="0" u="none" strike="noStrike">
                  <a:solidFill>
                    <a:srgbClr val="527CFF"/>
                  </a:solidFill>
                  <a:ea typeface="Gmarket Sans Bold"/>
                </a:rPr>
                <a:t>안전성</a:t>
              </a:r>
              <a:r>
                <a:rPr lang="en-US" sz="3113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13" b="0" i="0" u="none" strike="noStrike">
                  <a:solidFill>
                    <a:srgbClr val="527CFF"/>
                  </a:solidFill>
                  <a:ea typeface="Gmarket Sans Bold"/>
                </a:rPr>
                <a:t>검증</a:t>
              </a:r>
              <a:r>
                <a:rPr lang="en-US" sz="3113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13" b="0" i="0" u="none" strike="noStrike">
                  <a:solidFill>
                    <a:srgbClr val="527CFF"/>
                  </a:solidFill>
                  <a:ea typeface="Gmarket Sans Bold"/>
                </a:rPr>
                <a:t>및</a:t>
              </a:r>
              <a:r>
                <a:rPr lang="en-US" sz="3113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13" b="0" i="0" u="none" strike="noStrike">
                  <a:solidFill>
                    <a:srgbClr val="527CFF"/>
                  </a:solidFill>
                  <a:ea typeface="Gmarket Sans Bold"/>
                </a:rPr>
                <a:t>기술</a:t>
              </a:r>
              <a:r>
                <a:rPr lang="en-US" sz="3113" b="0" i="0" u="none" strike="noStrike">
                  <a:solidFill>
                    <a:srgbClr val="527CFF"/>
                  </a:solidFill>
                  <a:latin typeface="Gmarket Sans Bold"/>
                </a:rPr>
                <a:t> </a:t>
              </a:r>
              <a:r>
                <a:rPr lang="ko-KR" sz="3113" b="0" i="0" u="none" strike="noStrike">
                  <a:solidFill>
                    <a:srgbClr val="527CFF"/>
                  </a:solidFill>
                  <a:ea typeface="Gmarket Sans Bold"/>
                </a:rPr>
                <a:t>확산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5400" y="2641600"/>
              <a:ext cx="6146800" cy="614680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7950200" y="4064000"/>
              <a:ext cx="2349500" cy="469900"/>
            </a:xfrm>
            <a:prstGeom prst="rect">
              <a:avLst/>
            </a:prstGeom>
          </p:spPr>
          <p:txBody>
            <a:bodyPr lIns="0" tIns="27940" rIns="0" bIns="27940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ko-KR" sz="2668" b="0" i="0" u="none" strike="noStrike" spc="-107">
                  <a:solidFill>
                    <a:srgbClr val="FFFFFF"/>
                  </a:solidFill>
                  <a:ea typeface="Gmarket Sans Medium"/>
                </a:rPr>
                <a:t>실증</a:t>
              </a:r>
              <a:r>
                <a:rPr lang="en-US" sz="2668" b="0" i="0" u="none" strike="noStrike" spc="-107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668" b="0" i="0" u="none" strike="noStrike" spc="-107">
                  <a:solidFill>
                    <a:srgbClr val="FFFFFF"/>
                  </a:solidFill>
                  <a:ea typeface="Gmarket Sans Medium"/>
                </a:rPr>
                <a:t>환경</a:t>
              </a:r>
              <a:r>
                <a:rPr lang="en-US" sz="2668" b="0" i="0" u="none" strike="noStrike" spc="-107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668" b="0" i="0" u="none" strike="noStrike" spc="-107">
                  <a:solidFill>
                    <a:srgbClr val="FFFFFF"/>
                  </a:solidFill>
                  <a:ea typeface="Gmarket Sans Medium"/>
                </a:rPr>
                <a:t>구축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074400" y="3835400"/>
              <a:ext cx="2349500" cy="914400"/>
            </a:xfrm>
            <a:prstGeom prst="rect">
              <a:avLst/>
            </a:prstGeom>
          </p:spPr>
          <p:txBody>
            <a:bodyPr lIns="0" tIns="27940" rIns="0" bIns="27940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ko-KR" sz="2668" b="0" i="0" u="none" strike="noStrike" spc="-1">
                  <a:solidFill>
                    <a:srgbClr val="FFFFFF"/>
                  </a:solidFill>
                  <a:ea typeface="Gmarket Sans Medium"/>
                </a:rPr>
                <a:t>구동모듈</a:t>
              </a:r>
              <a:r>
                <a:rPr lang="en-US" sz="2668" b="0" i="0" u="none" strike="noStrike" spc="-1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668" b="0" i="0" u="none" strike="noStrike" spc="-1">
                  <a:solidFill>
                    <a:srgbClr val="FFFFFF"/>
                  </a:solidFill>
                  <a:ea typeface="Gmarket Sans Medium"/>
                </a:rPr>
                <a:t>위험성</a:t>
              </a:r>
              <a:r>
                <a:rPr lang="en-US" sz="2668" b="0" i="0" u="none" strike="noStrike" spc="-1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668" b="0" i="0" u="none" strike="noStrike" spc="-1">
                  <a:solidFill>
                    <a:srgbClr val="FFFFFF"/>
                  </a:solidFill>
                  <a:ea typeface="Gmarket Sans Medium"/>
                </a:rPr>
                <a:t>평가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950200" y="7035800"/>
              <a:ext cx="2349500" cy="469900"/>
            </a:xfrm>
            <a:prstGeom prst="rect">
              <a:avLst/>
            </a:prstGeom>
          </p:spPr>
          <p:txBody>
            <a:bodyPr lIns="0" tIns="27940" rIns="0" bIns="27940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ko-KR" sz="2668" b="0" i="0" u="none" strike="noStrike" spc="-1">
                  <a:solidFill>
                    <a:srgbClr val="FFFFFF"/>
                  </a:solidFill>
                  <a:ea typeface="Gmarket Sans Medium"/>
                </a:rPr>
                <a:t>인증</a:t>
              </a:r>
              <a:r>
                <a:rPr lang="en-US" sz="2668" b="0" i="0" u="none" strike="noStrike" spc="-1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668" b="0" i="0" u="none" strike="noStrike" spc="-1">
                  <a:solidFill>
                    <a:srgbClr val="FFFFFF"/>
                  </a:solidFill>
                  <a:ea typeface="Gmarket Sans Medium"/>
                </a:rPr>
                <a:t>기준</a:t>
              </a:r>
              <a:r>
                <a:rPr lang="en-US" sz="2668" b="0" i="0" u="none" strike="noStrike" spc="-1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668" b="0" i="0" u="none" strike="noStrike" spc="-1">
                  <a:solidFill>
                    <a:srgbClr val="FFFFFF"/>
                  </a:solidFill>
                  <a:ea typeface="Gmarket Sans Medium"/>
                </a:rPr>
                <a:t>검증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074400" y="7035800"/>
              <a:ext cx="2349500" cy="469900"/>
            </a:xfrm>
            <a:prstGeom prst="rect">
              <a:avLst/>
            </a:prstGeom>
          </p:spPr>
          <p:txBody>
            <a:bodyPr lIns="0" tIns="27940" rIns="0" bIns="27940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ko-KR" sz="2668" b="0" i="0" u="none" strike="noStrike" spc="-1">
                  <a:solidFill>
                    <a:srgbClr val="FFFFFF"/>
                  </a:solidFill>
                  <a:ea typeface="Gmarket Sans Medium"/>
                </a:rPr>
                <a:t>개선방안</a:t>
              </a:r>
              <a:r>
                <a:rPr lang="en-US" sz="2668" b="0" i="0" u="none" strike="noStrike" spc="-1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668" b="0" i="0" u="none" strike="noStrike" spc="-1">
                  <a:solidFill>
                    <a:srgbClr val="FFFFFF"/>
                  </a:solidFill>
                  <a:ea typeface="Gmarket Sans Medium"/>
                </a:rPr>
                <a:t>도출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64200" y="1346200"/>
              <a:ext cx="10109200" cy="6985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ctr">
                <a:lnSpc>
                  <a:spcPct val="116199"/>
                </a:lnSpc>
              </a:pP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한국승강기안전진흥원은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개발된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기술의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안전성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검증과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산업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확산을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위한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실증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환경을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구축하고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인증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기준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부합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여부를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평가하며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기술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확산을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위한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기반을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595959"/>
                  </a:solidFill>
                  <a:ea typeface="Gmarket Sans Medium"/>
                </a:rPr>
                <a:t>마련합니다</a:t>
              </a:r>
              <a:r>
                <a:rPr lang="en-US" sz="1957" b="0" i="0" u="none" strike="noStrike">
                  <a:solidFill>
                    <a:srgbClr val="595959"/>
                  </a:solidFill>
                  <a:latin typeface="Gmarket Sans Medium"/>
                </a:rPr>
                <a:t>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10575" y="2022389"/>
            <a:ext cx="349885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 err="1">
                <a:solidFill>
                  <a:srgbClr val="FFFFFF"/>
                </a:solidFill>
                <a:ea typeface="Gmarket Sans Medium"/>
              </a:rPr>
              <a:t>한국승강기안전진흥원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개발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계획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0575" y="4229100"/>
            <a:ext cx="3498850" cy="10414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승강기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기술의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실증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평가를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신뢰성을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확보하고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산업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표준화를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추진하여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국내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승강기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수준을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향상시킵니다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E692D14A-C464-F302-503D-1D42664A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4500" y="2044700"/>
            <a:ext cx="4368800" cy="7874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en" sz="4447" b="0" i="0" u="none" strike="noStrike" spc="-222">
                <a:solidFill>
                  <a:srgbClr val="FFFFFF"/>
                </a:solidFill>
                <a:ea typeface="Gmarket Sans Medium"/>
              </a:rPr>
              <a:t>기대효과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4500" y="2959100"/>
            <a:ext cx="365125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안전성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 err="1">
                <a:solidFill>
                  <a:srgbClr val="FFFFFF"/>
                </a:solidFill>
                <a:ea typeface="Gmarket Sans Medium"/>
              </a:rPr>
              <a:t>향상뿐만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아니라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경제적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효율성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측면에서도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이점을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제공합니다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예방적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유지보수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에너지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효율화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,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설비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수명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연장을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통해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장기적인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비용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절감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효과를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가져옵니다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EFD5BC2-980F-66F1-AD56-A244C4E219C1}"/>
              </a:ext>
            </a:extLst>
          </p:cNvPr>
          <p:cNvGrpSpPr/>
          <p:nvPr/>
        </p:nvGrpSpPr>
        <p:grpSpPr>
          <a:xfrm>
            <a:off x="4781550" y="495300"/>
            <a:ext cx="9842500" cy="8191500"/>
            <a:chOff x="4781550" y="495300"/>
            <a:chExt cx="9842500" cy="81915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4250" y="495300"/>
              <a:ext cx="9829800" cy="19558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tretch>
              <a:fillRect/>
            </a:stretch>
          </p:blipFill>
          <p:spPr>
            <a:xfrm>
              <a:off x="4781550" y="2565400"/>
              <a:ext cx="9829800" cy="19558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1550" y="4648200"/>
              <a:ext cx="9829800" cy="1955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5250" y="787400"/>
              <a:ext cx="1346200" cy="13462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9493250" y="7747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고장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발생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전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부품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교체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계획된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유지보수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일정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수립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긴급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수리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비용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감소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부품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재고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최적화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775450" y="12446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예방적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유지보수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775450" y="33147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에너지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효율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최적화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775450" y="53975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설비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수명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연장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238750" y="10922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1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5250" y="2857500"/>
              <a:ext cx="1346200" cy="13462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5238750" y="31623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2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62550" y="4940300"/>
              <a:ext cx="1346200" cy="13462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226050" y="52451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493250" y="28448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en-US" sz="1957" b="0" i="0" u="none" strike="noStrike" dirty="0" err="1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PatchTST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모델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활용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전력소비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예측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정확도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90%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전력소비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패턴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분석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에너지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사용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최적화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493250" y="49276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주요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부품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마모도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실시간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모니터링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최적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교체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시점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예측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과부하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상태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사전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감지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-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설비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수명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15~20%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연장</a:t>
              </a:r>
              <a:r>
                <a:rPr lang="en-US" sz="1957" b="0" i="0" u="none" strike="noStrike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1957" b="0" i="0" u="none" strike="noStrike">
                  <a:solidFill>
                    <a:srgbClr val="FFFFFF"/>
                  </a:solidFill>
                  <a:ea typeface="Gmarket Sans Medium"/>
                </a:rPr>
                <a:t>효과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alphaModFix amt="54000"/>
            </a:blip>
            <a:stretch>
              <a:fillRect/>
            </a:stretch>
          </p:blipFill>
          <p:spPr>
            <a:xfrm>
              <a:off x="4781550" y="6731000"/>
              <a:ext cx="9829800" cy="195580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6775450" y="7480300"/>
              <a:ext cx="2641600" cy="444500"/>
            </a:xfrm>
            <a:prstGeom prst="rect">
              <a:avLst/>
            </a:prstGeom>
          </p:spPr>
          <p:txBody>
            <a:bodyPr lIns="0" tIns="26111" rIns="0" bIns="26111" rtlCol="0" anchor="ctr"/>
            <a:lstStyle/>
            <a:p>
              <a:pPr lvl="0" algn="l">
                <a:lnSpc>
                  <a:spcPct val="107070"/>
                </a:lnSpc>
              </a:pP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비용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절감</a:t>
              </a:r>
              <a:r>
                <a:rPr lang="en-US" sz="2494" b="0" i="0" u="none" strike="noStrike" spc="-75">
                  <a:solidFill>
                    <a:srgbClr val="FFFFFF"/>
                  </a:solidFill>
                  <a:latin typeface="Gmarket Sans Medium"/>
                </a:rPr>
                <a:t> </a:t>
              </a:r>
              <a:r>
                <a:rPr lang="ko-KR" sz="2494" b="0" i="0" u="none" strike="noStrike" spc="-75">
                  <a:solidFill>
                    <a:srgbClr val="FFFFFF"/>
                  </a:solidFill>
                  <a:ea typeface="Gmarket Sans Medium"/>
                </a:rPr>
                <a:t>효과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5250" y="7023100"/>
              <a:ext cx="1346200" cy="134620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5238750" y="7327900"/>
              <a:ext cx="1219200" cy="863600"/>
            </a:xfrm>
            <a:prstGeom prst="rect">
              <a:avLst/>
            </a:prstGeom>
          </p:spPr>
          <p:txBody>
            <a:bodyPr lIns="0" tIns="50969" rIns="0" bIns="50969" rtlCol="0" anchor="ctr"/>
            <a:lstStyle/>
            <a:p>
              <a:pPr lvl="0" algn="ctr">
                <a:lnSpc>
                  <a:spcPct val="107070"/>
                </a:lnSpc>
              </a:pPr>
              <a:r>
                <a:rPr lang="en" sz="4868" b="0" i="0" u="none" strike="noStrike" spc="-195">
                  <a:solidFill>
                    <a:srgbClr val="527CFF"/>
                  </a:solidFill>
                  <a:latin typeface="Gmarket Sans Bold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493250" y="7010400"/>
              <a:ext cx="4394200" cy="13970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긴급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수리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비용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40%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감소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부품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교체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비용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25%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절감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에너지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비용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15%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절감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-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설비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교체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주기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연장으로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투자비</a:t>
              </a:r>
              <a:r>
                <a:rPr lang="en-US" sz="1957" b="0" i="0" u="none" strike="noStrike" dirty="0">
                  <a:solidFill>
                    <a:schemeClr val="tx2">
                      <a:lumMod val="50000"/>
                    </a:schemeClr>
                  </a:solidFill>
                  <a:latin typeface="Gmarket Sans Medium"/>
                </a:rPr>
                <a:t> </a:t>
              </a:r>
              <a:r>
                <a:rPr lang="ko-KR" sz="1957" b="0" i="0" u="none" strike="noStrike" dirty="0">
                  <a:solidFill>
                    <a:schemeClr val="tx2">
                      <a:lumMod val="50000"/>
                    </a:schemeClr>
                  </a:solidFill>
                  <a:ea typeface="Gmarket Sans Medium"/>
                </a:rPr>
                <a:t>절감</a:t>
              </a:r>
            </a:p>
          </p:txBody>
        </p:sp>
      </p:grp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B37FD7FC-94A4-C81B-756F-8CFE4113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9550" y="1257300"/>
            <a:ext cx="43688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기존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안전관리의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한계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5750" y="2959100"/>
            <a:ext cx="4279900" cy="6985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기존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점검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방식은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인적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요소에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크게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의존하여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일관된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관리가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어렵습니다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781550" y="203200"/>
            <a:ext cx="5143500" cy="4216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6350" y="444500"/>
            <a:ext cx="4622800" cy="8382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점검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품질의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편차</a:t>
            </a:r>
            <a:endParaRPr lang="en-US" altLang="ko-KR" sz="2355" b="0" i="0" u="none" strike="noStrike" dirty="0">
              <a:solidFill>
                <a:srgbClr val="527CFF"/>
              </a:solidFill>
              <a:ea typeface="Gmarket Sans Medium"/>
            </a:endParaRPr>
          </a:p>
          <a:p>
            <a:pPr lvl="0" algn="l">
              <a:lnSpc>
                <a:spcPct val="116199"/>
              </a:lnSpc>
            </a:pP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(Human Variance)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153650" y="203200"/>
            <a:ext cx="5143500" cy="4216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344150" y="1435100"/>
            <a:ext cx="4610100" cy="2654300"/>
          </a:xfrm>
          <a:prstGeom prst="rect">
            <a:avLst/>
          </a:prstGeom>
        </p:spPr>
        <p:txBody>
          <a:bodyPr rtlCol="0" anchor="t"/>
          <a:lstStyle/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브레이크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마모가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역주행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사고의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주요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원인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제어회로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불량으로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인한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사고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역주행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사고의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약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60%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</a:p>
          <a:p>
            <a:pPr lvl="0" algn="l"/>
            <a:r>
              <a:rPr lang="en-US" alt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   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원인에서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기계적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마모와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전기적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결함이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복합적으로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</a:p>
          <a:p>
            <a:pPr lvl="0" algn="l"/>
            <a:r>
              <a:rPr lang="en-US" alt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   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작용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58450" y="8636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역주행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사고의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주요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원인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781550" y="4749800"/>
            <a:ext cx="5143500" cy="42164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857750" y="5969000"/>
            <a:ext cx="5292812" cy="2984500"/>
          </a:xfrm>
          <a:prstGeom prst="rect">
            <a:avLst/>
          </a:prstGeom>
        </p:spPr>
        <p:txBody>
          <a:bodyPr rtlCol="0" anchor="t"/>
          <a:lstStyle/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점검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시점에는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정상으로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판정된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설비에서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사고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   </a:t>
            </a:r>
          </a:p>
          <a:p>
            <a:pPr lvl="0" algn="l"/>
            <a:r>
              <a:rPr lang="en-US" alt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  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발생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점검과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운행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사이의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변화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감지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불가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간헐적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발생하는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징후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포착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어려움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육안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검사로는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발견하기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어려운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미세한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          </a:t>
            </a:r>
          </a:p>
          <a:p>
            <a:pPr lvl="0" algn="l"/>
            <a:r>
              <a:rPr lang="en-US" alt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  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존재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86350" y="54102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점검과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사고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간의</a:t>
            </a:r>
            <a:r>
              <a:rPr lang="en-US" sz="2355" b="0" i="0" u="none" strike="noStrike" dirty="0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 dirty="0">
                <a:solidFill>
                  <a:srgbClr val="527CFF"/>
                </a:solidFill>
                <a:ea typeface="Gmarket Sans Medium"/>
              </a:rPr>
              <a:t>괴리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153650" y="4749800"/>
            <a:ext cx="5143500" cy="42164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344150" y="5969000"/>
            <a:ext cx="4610100" cy="2654300"/>
          </a:xfrm>
          <a:prstGeom prst="rect">
            <a:avLst/>
          </a:prstGeom>
        </p:spPr>
        <p:txBody>
          <a:bodyPr rtlCol="0" anchor="t"/>
          <a:lstStyle/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AI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IoT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결합한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예지보전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기술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도입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필요</a:t>
            </a:r>
          </a:p>
          <a:p>
            <a:pPr lvl="0" algn="l">
              <a:lnSpc>
                <a:spcPct val="116199"/>
              </a:lnSpc>
            </a:pPr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실시간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분석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체계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구축</a:t>
            </a:r>
          </a:p>
          <a:p>
            <a:pPr lvl="0" algn="l">
              <a:lnSpc>
                <a:spcPct val="116199"/>
              </a:lnSpc>
            </a:pPr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이상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징후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조기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감지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사전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대응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가능한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    </a:t>
            </a:r>
          </a:p>
          <a:p>
            <a:pPr lvl="0" algn="l">
              <a:lnSpc>
                <a:spcPct val="116199"/>
              </a:lnSpc>
            </a:pPr>
            <a:r>
              <a:rPr lang="en-US" alt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  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시스템</a:t>
            </a:r>
          </a:p>
          <a:p>
            <a:pPr lvl="0" algn="l">
              <a:lnSpc>
                <a:spcPct val="116199"/>
              </a:lnSpc>
            </a:pPr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>
              <a:lnSpc>
                <a:spcPct val="116199"/>
              </a:lnSpc>
            </a:pP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객관적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데이터에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기반한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의사결정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지원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8450" y="5410200"/>
            <a:ext cx="46228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예지보전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기술의</a:t>
            </a:r>
            <a:r>
              <a:rPr lang="en-US" sz="2355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55" b="0" i="0" u="none" strike="noStrike">
                <a:solidFill>
                  <a:srgbClr val="527CFF"/>
                </a:solidFill>
                <a:ea typeface="Gmarket Sans Medium"/>
              </a:rPr>
              <a:t>필요성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6A2F532-D143-DE20-670C-7B826E474E75}"/>
              </a:ext>
            </a:extLst>
          </p:cNvPr>
          <p:cNvSpPr txBox="1"/>
          <p:nvPr/>
        </p:nvSpPr>
        <p:spPr>
          <a:xfrm>
            <a:off x="4882292" y="1435100"/>
            <a:ext cx="5042758" cy="3314700"/>
          </a:xfrm>
          <a:prstGeom prst="rect">
            <a:avLst/>
          </a:prstGeom>
        </p:spPr>
        <p:txBody>
          <a:bodyPr rtlCol="0" anchor="t"/>
          <a:lstStyle/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담당자의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숙련도에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따라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점검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결과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상이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점검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환경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(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시간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,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날씨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등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)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영향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받음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주관적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판단에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의존하는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검사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항목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다수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동일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설비에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대한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점검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결과가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검사자별로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</a:p>
          <a:p>
            <a:pPr lvl="0" algn="l"/>
            <a:r>
              <a:rPr lang="en-US" alt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  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다르게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나타남</a:t>
            </a:r>
          </a:p>
          <a:p>
            <a:pPr lvl="0" algn="l"/>
            <a:endParaRPr lang="ko-KR" sz="1868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/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표준화된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점검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프로세스</a:t>
            </a:r>
            <a:r>
              <a:rPr lang="en-US" sz="1868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8" b="0" i="0" u="none" strike="noStrike" spc="-93" dirty="0">
                <a:solidFill>
                  <a:srgbClr val="595959"/>
                </a:solidFill>
                <a:ea typeface="Gmarket Sans Medium"/>
              </a:rPr>
              <a:t>부재</a:t>
            </a: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5321595B-FFE6-E2B3-6E9F-F4CB41CE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4500" y="2044700"/>
            <a:ext cx="4368800" cy="7874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연구</a:t>
            </a:r>
            <a:r>
              <a:rPr lang="en-US" sz="4447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>
                <a:solidFill>
                  <a:srgbClr val="FFFFFF"/>
                </a:solidFill>
                <a:ea typeface="Gmarket Sans Medium"/>
              </a:rPr>
              <a:t>목표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500" y="2959100"/>
            <a:ext cx="3507910" cy="173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본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연구는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역주행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사고를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사전에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방지하기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지능형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개발을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목표로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기계적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제어와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기반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인공지능을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융합하여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사전에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위험을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감지하고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대응하는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체계를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구축합니다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B9C5E06-585D-9633-BF54-F28FE67A307E}"/>
              </a:ext>
            </a:extLst>
          </p:cNvPr>
          <p:cNvGrpSpPr/>
          <p:nvPr/>
        </p:nvGrpSpPr>
        <p:grpSpPr>
          <a:xfrm>
            <a:off x="4629149" y="666800"/>
            <a:ext cx="11033675" cy="7727900"/>
            <a:chOff x="484977" y="1394421"/>
            <a:chExt cx="11033675" cy="4849119"/>
          </a:xfrm>
        </p:grpSpPr>
        <p:sp>
          <p:nvSpPr>
            <p:cNvPr id="18" name="화살표: 갈매기형 수장 17">
              <a:extLst>
                <a:ext uri="{FF2B5EF4-FFF2-40B4-BE49-F238E27FC236}">
                  <a16:creationId xmlns:a16="http://schemas.microsoft.com/office/drawing/2014/main" id="{D11BB7D5-BEA2-4B59-3B88-F81030185AD7}"/>
                </a:ext>
              </a:extLst>
            </p:cNvPr>
            <p:cNvSpPr/>
            <p:nvPr/>
          </p:nvSpPr>
          <p:spPr>
            <a:xfrm rot="5400000">
              <a:off x="5763585" y="2485"/>
              <a:ext cx="673517" cy="6839795"/>
            </a:xfrm>
            <a:prstGeom prst="chevron">
              <a:avLst>
                <a:gd name="adj" fmla="val 5835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sx="99000" sy="99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1FC0CD6C-726A-37D8-F902-841A73EE1F56}"/>
                </a:ext>
              </a:extLst>
            </p:cNvPr>
            <p:cNvSpPr/>
            <p:nvPr/>
          </p:nvSpPr>
          <p:spPr>
            <a:xfrm>
              <a:off x="657433" y="2152933"/>
              <a:ext cx="5114104" cy="1110461"/>
            </a:xfrm>
            <a:prstGeom prst="roundRect">
              <a:avLst>
                <a:gd name="adj" fmla="val 11944"/>
              </a:avLst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8C045E9C-3CC8-DFD0-CD8A-E1B36C8A7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977" y="1414312"/>
              <a:ext cx="334787" cy="22632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B3CF48-358D-F922-9B92-515F4E511C52}"/>
                </a:ext>
              </a:extLst>
            </p:cNvPr>
            <p:cNvSpPr txBox="1"/>
            <p:nvPr/>
          </p:nvSpPr>
          <p:spPr>
            <a:xfrm>
              <a:off x="841758" y="1394421"/>
              <a:ext cx="9919915" cy="2703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ko-KR" altLang="en-US" sz="2800" spc="-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상용화 및 사업화를 목표로 에스컬레이터 예지보전 시스템 개발</a:t>
              </a: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D9709EC7-6D8B-6991-B352-F39FC3C275D2}"/>
                </a:ext>
              </a:extLst>
            </p:cNvPr>
            <p:cNvSpPr/>
            <p:nvPr/>
          </p:nvSpPr>
          <p:spPr>
            <a:xfrm>
              <a:off x="657433" y="3906874"/>
              <a:ext cx="2317581" cy="1145564"/>
            </a:xfrm>
            <a:prstGeom prst="roundRect">
              <a:avLst>
                <a:gd name="adj" fmla="val 16313"/>
              </a:avLst>
            </a:prstGeom>
            <a:solidFill>
              <a:srgbClr val="09AAFF"/>
            </a:solidFill>
            <a:ln>
              <a:solidFill>
                <a:srgbClr val="09AA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D0B2A39F-35F0-CF6B-874B-390D745221D7}"/>
                </a:ext>
              </a:extLst>
            </p:cNvPr>
            <p:cNvSpPr/>
            <p:nvPr/>
          </p:nvSpPr>
          <p:spPr>
            <a:xfrm>
              <a:off x="657622" y="4375725"/>
              <a:ext cx="2317581" cy="1867815"/>
            </a:xfrm>
            <a:prstGeom prst="roundRect">
              <a:avLst>
                <a:gd name="adj" fmla="val 8470"/>
              </a:avLst>
            </a:prstGeom>
            <a:solidFill>
              <a:schemeClr val="bg1"/>
            </a:solidFill>
            <a:ln>
              <a:solidFill>
                <a:srgbClr val="09AA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1F11A1-DBEE-4B6F-121A-8E58D055EB53}"/>
                </a:ext>
              </a:extLst>
            </p:cNvPr>
            <p:cNvSpPr txBox="1"/>
            <p:nvPr/>
          </p:nvSpPr>
          <p:spPr>
            <a:xfrm>
              <a:off x="1305275" y="3909179"/>
              <a:ext cx="1525182" cy="4644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ko-KR" altLang="en-US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빅데이터 분석</a:t>
              </a:r>
              <a:endParaRPr lang="en-US" altLang="ko-KR" sz="105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>
                <a:spcAft>
                  <a:spcPts val="300"/>
                </a:spcAft>
              </a:pPr>
              <a:r>
                <a:rPr lang="ko-KR" altLang="en-US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㈜</a:t>
              </a:r>
              <a:r>
                <a:rPr lang="ko-KR" altLang="en-US" sz="1050" dirty="0" err="1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로고씽즈</a:t>
              </a:r>
              <a:endParaRPr lang="en-US" altLang="ko-KR" sz="105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FBB2AC7-3BC0-F077-6B0B-1095B909E8FC}"/>
                </a:ext>
              </a:extLst>
            </p:cNvPr>
            <p:cNvGrpSpPr/>
            <p:nvPr/>
          </p:nvGrpSpPr>
          <p:grpSpPr>
            <a:xfrm>
              <a:off x="894633" y="5506955"/>
              <a:ext cx="1858837" cy="346378"/>
              <a:chOff x="1222054" y="5616796"/>
              <a:chExt cx="1494499" cy="280636"/>
            </a:xfrm>
          </p:grpSpPr>
          <p:grpSp>
            <p:nvGrpSpPr>
              <p:cNvPr id="88" name="그룹 87">
                <a:extLst>
                  <a:ext uri="{FF2B5EF4-FFF2-40B4-BE49-F238E27FC236}">
                    <a16:creationId xmlns:a16="http://schemas.microsoft.com/office/drawing/2014/main" id="{B1C0EDEE-FDCB-ED94-8A50-1F884C9ECEF7}"/>
                  </a:ext>
                </a:extLst>
              </p:cNvPr>
              <p:cNvGrpSpPr/>
              <p:nvPr/>
            </p:nvGrpSpPr>
            <p:grpSpPr>
              <a:xfrm>
                <a:off x="1222054" y="5616796"/>
                <a:ext cx="668076" cy="280636"/>
                <a:chOff x="475738" y="1947718"/>
                <a:chExt cx="1714016" cy="714708"/>
              </a:xfrm>
            </p:grpSpPr>
            <p:pic>
              <p:nvPicPr>
                <p:cNvPr id="92" name="Picture 2" descr="Vibration analysis to detect problems">
                  <a:extLst>
                    <a:ext uri="{FF2B5EF4-FFF2-40B4-BE49-F238E27FC236}">
                      <a16:creationId xmlns:a16="http://schemas.microsoft.com/office/drawing/2014/main" id="{D70DCCA0-07EA-756A-766B-B38B1E0FAF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5046" y="1947718"/>
                  <a:ext cx="714708" cy="7147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4" descr="matlab - FFT analysis for Vibration Signal - Signal Processing Stack  Exchange">
                  <a:extLst>
                    <a:ext uri="{FF2B5EF4-FFF2-40B4-BE49-F238E27FC236}">
                      <a16:creationId xmlns:a16="http://schemas.microsoft.com/office/drawing/2014/main" id="{B4958B28-3B6C-EF54-70E4-5B9A6ACDF1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738" y="1947718"/>
                  <a:ext cx="952944" cy="7147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id="{AC9DEEE3-D82F-B1D0-BD13-B5ACE4E59E5A}"/>
                  </a:ext>
                </a:extLst>
              </p:cNvPr>
              <p:cNvGrpSpPr/>
              <p:nvPr/>
            </p:nvGrpSpPr>
            <p:grpSpPr>
              <a:xfrm>
                <a:off x="1973490" y="5642493"/>
                <a:ext cx="743063" cy="229243"/>
                <a:chOff x="-3690937" y="5309374"/>
                <a:chExt cx="12347810" cy="3781425"/>
              </a:xfrm>
            </p:grpSpPr>
            <p:pic>
              <p:nvPicPr>
                <p:cNvPr id="90" name="Picture 8" descr="What is a Spectrogram? - Signal Analysis - Vibration Research">
                  <a:extLst>
                    <a:ext uri="{FF2B5EF4-FFF2-40B4-BE49-F238E27FC236}">
                      <a16:creationId xmlns:a16="http://schemas.microsoft.com/office/drawing/2014/main" id="{F36231A6-7FF2-7B33-51CD-F6BFB80C6A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690937" y="5309374"/>
                  <a:ext cx="5667375" cy="3781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10" descr="Data | Free Full-Text | Spectrogram Data Set for Deep-Learning-Based RF  Frame Detection">
                  <a:extLst>
                    <a:ext uri="{FF2B5EF4-FFF2-40B4-BE49-F238E27FC236}">
                      <a16:creationId xmlns:a16="http://schemas.microsoft.com/office/drawing/2014/main" id="{E8A07202-5F96-98C9-710F-F9B870EDDF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6041" y="5309374"/>
                  <a:ext cx="6560832" cy="3781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6" name="Picture 18" descr="В опасност слабоумен форма iot stream пъпеш Пътуване вестник">
              <a:extLst>
                <a:ext uri="{FF2B5EF4-FFF2-40B4-BE49-F238E27FC236}">
                  <a16:creationId xmlns:a16="http://schemas.microsoft.com/office/drawing/2014/main" id="{F3F51043-B153-6600-70B6-66DF09A70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932" y="4526863"/>
              <a:ext cx="1116241" cy="53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060A99-CDBF-E29D-50FC-E7F683214898}"/>
                </a:ext>
              </a:extLst>
            </p:cNvPr>
            <p:cNvSpPr txBox="1"/>
            <p:nvPr/>
          </p:nvSpPr>
          <p:spPr>
            <a:xfrm>
              <a:off x="805706" y="5154324"/>
              <a:ext cx="203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ko-KR" altLang="en-US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에스컬레이터 운행 및 </a:t>
              </a:r>
              <a:r>
                <a:rPr lang="en-US" altLang="ko-KR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IoT </a:t>
              </a:r>
              <a:r>
                <a:rPr lang="ko-KR" altLang="en-US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센서 데이터 수집</a:t>
              </a:r>
              <a:endParaRPr lang="en-US" altLang="ko-KR" sz="90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431470-0DAE-DFDF-6029-DD9D951AA548}"/>
                </a:ext>
              </a:extLst>
            </p:cNvPr>
            <p:cNvSpPr txBox="1"/>
            <p:nvPr/>
          </p:nvSpPr>
          <p:spPr>
            <a:xfrm>
              <a:off x="1097980" y="5916031"/>
              <a:ext cx="14521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ko-KR" altLang="en-US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센서 데이터 패턴 분석</a:t>
              </a:r>
              <a:endParaRPr lang="en-US" altLang="ko-KR" sz="90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81128D1A-DE9E-72F8-9F86-73B5E00FBF27}"/>
                </a:ext>
              </a:extLst>
            </p:cNvPr>
            <p:cNvSpPr/>
            <p:nvPr/>
          </p:nvSpPr>
          <p:spPr>
            <a:xfrm>
              <a:off x="1097099" y="3997409"/>
              <a:ext cx="288000" cy="288000"/>
            </a:xfrm>
            <a:prstGeom prst="ellipse">
              <a:avLst/>
            </a:prstGeom>
            <a:solidFill>
              <a:srgbClr val="03A1F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1BB82EC3-152B-F90E-2AE2-2B2D49C2B3DC}"/>
                </a:ext>
              </a:extLst>
            </p:cNvPr>
            <p:cNvSpPr/>
            <p:nvPr/>
          </p:nvSpPr>
          <p:spPr>
            <a:xfrm>
              <a:off x="3122691" y="3912265"/>
              <a:ext cx="3978265" cy="744540"/>
            </a:xfrm>
            <a:prstGeom prst="roundRect">
              <a:avLst>
                <a:gd name="adj" fmla="val 19149"/>
              </a:avLst>
            </a:prstGeom>
            <a:solidFill>
              <a:srgbClr val="254FFC"/>
            </a:solidFill>
            <a:ln>
              <a:solidFill>
                <a:srgbClr val="254F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69B391B8-BB53-192C-F8FF-DF2719D90845}"/>
                </a:ext>
              </a:extLst>
            </p:cNvPr>
            <p:cNvSpPr/>
            <p:nvPr/>
          </p:nvSpPr>
          <p:spPr>
            <a:xfrm>
              <a:off x="3122691" y="4368489"/>
              <a:ext cx="3978265" cy="1867815"/>
            </a:xfrm>
            <a:prstGeom prst="roundRect">
              <a:avLst>
                <a:gd name="adj" fmla="val 5381"/>
              </a:avLst>
            </a:prstGeom>
            <a:solidFill>
              <a:schemeClr val="bg1"/>
            </a:solidFill>
            <a:ln>
              <a:solidFill>
                <a:srgbClr val="254F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312DA6-DD19-4FC1-CEC5-609A566A531F}"/>
                </a:ext>
              </a:extLst>
            </p:cNvPr>
            <p:cNvSpPr txBox="1"/>
            <p:nvPr/>
          </p:nvSpPr>
          <p:spPr>
            <a:xfrm>
              <a:off x="3851659" y="3909179"/>
              <a:ext cx="3259964" cy="4644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altLang="ko-KR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AI</a:t>
              </a:r>
              <a:r>
                <a:rPr lang="ko-KR" altLang="en-US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기반 예지보전 기술</a:t>
              </a:r>
              <a:endParaRPr lang="en-US" altLang="ko-KR" sz="105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>
                <a:spcAft>
                  <a:spcPts val="300"/>
                </a:spcAft>
              </a:pPr>
              <a:r>
                <a:rPr lang="ko-KR" altLang="en-US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㈜</a:t>
              </a:r>
              <a:r>
                <a:rPr lang="ko-KR" altLang="en-US" sz="1050" dirty="0" err="1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위세아이텍</a:t>
              </a:r>
              <a:endParaRPr lang="en-US" altLang="ko-KR" sz="105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A087AD6-8694-46F3-7D43-6E34419D1E00}"/>
                </a:ext>
              </a:extLst>
            </p:cNvPr>
            <p:cNvGrpSpPr/>
            <p:nvPr/>
          </p:nvGrpSpPr>
          <p:grpSpPr>
            <a:xfrm>
              <a:off x="3259171" y="5004335"/>
              <a:ext cx="3775524" cy="625812"/>
              <a:chOff x="3424821" y="5082657"/>
              <a:chExt cx="3661982" cy="611676"/>
            </a:xfrm>
          </p:grpSpPr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DA98B794-B3AF-31DE-76F4-1284DA036E47}"/>
                  </a:ext>
                </a:extLst>
              </p:cNvPr>
              <p:cNvSpPr/>
              <p:nvPr/>
            </p:nvSpPr>
            <p:spPr>
              <a:xfrm>
                <a:off x="3424821" y="5113764"/>
                <a:ext cx="1223081" cy="548382"/>
              </a:xfrm>
              <a:custGeom>
                <a:avLst/>
                <a:gdLst>
                  <a:gd name="connsiteX0" fmla="*/ 89084 w 1307703"/>
                  <a:gd name="connsiteY0" fmla="*/ 0 h 895495"/>
                  <a:gd name="connsiteX1" fmla="*/ 1145546 w 1307703"/>
                  <a:gd name="connsiteY1" fmla="*/ 0 h 895495"/>
                  <a:gd name="connsiteX2" fmla="*/ 1307703 w 1307703"/>
                  <a:gd name="connsiteY2" fmla="*/ 447748 h 895495"/>
                  <a:gd name="connsiteX3" fmla="*/ 1145546 w 1307703"/>
                  <a:gd name="connsiteY3" fmla="*/ 895495 h 895495"/>
                  <a:gd name="connsiteX4" fmla="*/ 89084 w 1307703"/>
                  <a:gd name="connsiteY4" fmla="*/ 895495 h 895495"/>
                  <a:gd name="connsiteX5" fmla="*/ 0 w 1307703"/>
                  <a:gd name="connsiteY5" fmla="*/ 806411 h 895495"/>
                  <a:gd name="connsiteX6" fmla="*/ 0 w 1307703"/>
                  <a:gd name="connsiteY6" fmla="*/ 89084 h 895495"/>
                  <a:gd name="connsiteX7" fmla="*/ 89084 w 1307703"/>
                  <a:gd name="connsiteY7" fmla="*/ 0 h 8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7703" h="895495">
                    <a:moveTo>
                      <a:pt x="89084" y="0"/>
                    </a:moveTo>
                    <a:lnTo>
                      <a:pt x="1145546" y="0"/>
                    </a:lnTo>
                    <a:lnTo>
                      <a:pt x="1307703" y="447748"/>
                    </a:lnTo>
                    <a:lnTo>
                      <a:pt x="1145546" y="895495"/>
                    </a:lnTo>
                    <a:lnTo>
                      <a:pt x="89084" y="895495"/>
                    </a:lnTo>
                    <a:cubicBezTo>
                      <a:pt x="39884" y="895495"/>
                      <a:pt x="0" y="855611"/>
                      <a:pt x="0" y="806411"/>
                    </a:cubicBezTo>
                    <a:lnTo>
                      <a:pt x="0" y="89084"/>
                    </a:lnTo>
                    <a:cubicBezTo>
                      <a:pt x="0" y="39884"/>
                      <a:pt x="39884" y="0"/>
                      <a:pt x="89084" y="0"/>
                    </a:cubicBezTo>
                    <a:close/>
                  </a:path>
                </a:pathLst>
              </a:custGeom>
              <a:solidFill>
                <a:srgbClr val="254FF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54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EB784793-8D86-35CA-981D-962166FBEBF4}"/>
                  </a:ext>
                </a:extLst>
              </p:cNvPr>
              <p:cNvSpPr/>
              <p:nvPr/>
            </p:nvSpPr>
            <p:spPr>
              <a:xfrm>
                <a:off x="4539822" y="5113764"/>
                <a:ext cx="2487470" cy="548382"/>
              </a:xfrm>
              <a:custGeom>
                <a:avLst/>
                <a:gdLst>
                  <a:gd name="connsiteX0" fmla="*/ 0 w 2659572"/>
                  <a:gd name="connsiteY0" fmla="*/ 0 h 895495"/>
                  <a:gd name="connsiteX1" fmla="*/ 2570488 w 2659572"/>
                  <a:gd name="connsiteY1" fmla="*/ 0 h 895495"/>
                  <a:gd name="connsiteX2" fmla="*/ 2659572 w 2659572"/>
                  <a:gd name="connsiteY2" fmla="*/ 89084 h 895495"/>
                  <a:gd name="connsiteX3" fmla="*/ 2659572 w 2659572"/>
                  <a:gd name="connsiteY3" fmla="*/ 806411 h 895495"/>
                  <a:gd name="connsiteX4" fmla="*/ 2570488 w 2659572"/>
                  <a:gd name="connsiteY4" fmla="*/ 895495 h 895495"/>
                  <a:gd name="connsiteX5" fmla="*/ 0 w 2659572"/>
                  <a:gd name="connsiteY5" fmla="*/ 895495 h 895495"/>
                  <a:gd name="connsiteX6" fmla="*/ 162157 w 2659572"/>
                  <a:gd name="connsiteY6" fmla="*/ 447748 h 895495"/>
                  <a:gd name="connsiteX7" fmla="*/ 0 w 2659572"/>
                  <a:gd name="connsiteY7" fmla="*/ 0 h 8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572" h="895495">
                    <a:moveTo>
                      <a:pt x="0" y="0"/>
                    </a:moveTo>
                    <a:lnTo>
                      <a:pt x="2570488" y="0"/>
                    </a:lnTo>
                    <a:cubicBezTo>
                      <a:pt x="2619688" y="0"/>
                      <a:pt x="2659572" y="39884"/>
                      <a:pt x="2659572" y="89084"/>
                    </a:cubicBezTo>
                    <a:lnTo>
                      <a:pt x="2659572" y="806411"/>
                    </a:lnTo>
                    <a:cubicBezTo>
                      <a:pt x="2659572" y="855611"/>
                      <a:pt x="2619688" y="895495"/>
                      <a:pt x="2570488" y="895495"/>
                    </a:cubicBezTo>
                    <a:lnTo>
                      <a:pt x="0" y="895495"/>
                    </a:lnTo>
                    <a:lnTo>
                      <a:pt x="162157" y="4477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4FF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54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pic>
            <p:nvPicPr>
              <p:cNvPr id="86" name="Picture 26" descr="Overview of causal inference methods. a Multivariate Granger causality... |  Download Scientific Diagram">
                <a:extLst>
                  <a:ext uri="{FF2B5EF4-FFF2-40B4-BE49-F238E27FC236}">
                    <a16:creationId xmlns:a16="http://schemas.microsoft.com/office/drawing/2014/main" id="{BC7F9038-AD0C-5CA9-1E33-D910A96AA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625" y="5235108"/>
                <a:ext cx="570756" cy="33447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9A03195-AB44-F58C-4858-E7A7D3CD5449}"/>
                  </a:ext>
                </a:extLst>
              </p:cNvPr>
              <p:cNvSpPr txBox="1"/>
              <p:nvPr/>
            </p:nvSpPr>
            <p:spPr>
              <a:xfrm>
                <a:off x="4731862" y="5082657"/>
                <a:ext cx="2354941" cy="611676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latinLnBrk="0">
                  <a:spcAft>
                    <a:spcPts val="200"/>
                  </a:spcAft>
                </a:pPr>
                <a:r>
                  <a:rPr lang="ko-KR" altLang="en-US" sz="9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결함 요인 분석 알고리즘</a:t>
                </a:r>
                <a:endParaRPr lang="en-US" altLang="ko-KR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  <a:p>
                <a:pPr latinLnBrk="0">
                  <a:spcAft>
                    <a:spcPts val="886"/>
                  </a:spcAft>
                </a:pPr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에스컬레이터 결함을 탐지했을 경우</a:t>
                </a:r>
                <a:r>
                  <a:rPr lang="en-US" altLang="ko-KR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, </a:t>
                </a:r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톱니바퀴 마모</a:t>
                </a:r>
                <a:r>
                  <a:rPr lang="en-US" altLang="ko-KR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, </a:t>
                </a:r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체인 끊김 등 다양한 요인을 파악하여 어떠한 이유에서 결함이 발생하였는지 분석</a:t>
                </a:r>
                <a:endParaRPr lang="en-US" altLang="ko-KR" sz="7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7637876-23C0-9DDB-25AD-EFDF2AA2481D}"/>
                </a:ext>
              </a:extLst>
            </p:cNvPr>
            <p:cNvGrpSpPr/>
            <p:nvPr/>
          </p:nvGrpSpPr>
          <p:grpSpPr>
            <a:xfrm>
              <a:off x="3259171" y="4411814"/>
              <a:ext cx="3775524" cy="625812"/>
              <a:chOff x="3424821" y="4460183"/>
              <a:chExt cx="3661982" cy="611676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0CE4E4EF-D2E8-4203-F57E-6D8B7388ED6F}"/>
                  </a:ext>
                </a:extLst>
              </p:cNvPr>
              <p:cNvSpPr/>
              <p:nvPr/>
            </p:nvSpPr>
            <p:spPr>
              <a:xfrm>
                <a:off x="3424821" y="4481394"/>
                <a:ext cx="1223081" cy="548382"/>
              </a:xfrm>
              <a:custGeom>
                <a:avLst/>
                <a:gdLst>
                  <a:gd name="connsiteX0" fmla="*/ 89084 w 1307703"/>
                  <a:gd name="connsiteY0" fmla="*/ 0 h 895495"/>
                  <a:gd name="connsiteX1" fmla="*/ 1145546 w 1307703"/>
                  <a:gd name="connsiteY1" fmla="*/ 0 h 895495"/>
                  <a:gd name="connsiteX2" fmla="*/ 1307703 w 1307703"/>
                  <a:gd name="connsiteY2" fmla="*/ 447748 h 895495"/>
                  <a:gd name="connsiteX3" fmla="*/ 1145546 w 1307703"/>
                  <a:gd name="connsiteY3" fmla="*/ 895495 h 895495"/>
                  <a:gd name="connsiteX4" fmla="*/ 89084 w 1307703"/>
                  <a:gd name="connsiteY4" fmla="*/ 895495 h 895495"/>
                  <a:gd name="connsiteX5" fmla="*/ 0 w 1307703"/>
                  <a:gd name="connsiteY5" fmla="*/ 806411 h 895495"/>
                  <a:gd name="connsiteX6" fmla="*/ 0 w 1307703"/>
                  <a:gd name="connsiteY6" fmla="*/ 89084 h 895495"/>
                  <a:gd name="connsiteX7" fmla="*/ 89084 w 1307703"/>
                  <a:gd name="connsiteY7" fmla="*/ 0 h 8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7703" h="895495">
                    <a:moveTo>
                      <a:pt x="89084" y="0"/>
                    </a:moveTo>
                    <a:lnTo>
                      <a:pt x="1145546" y="0"/>
                    </a:lnTo>
                    <a:lnTo>
                      <a:pt x="1307703" y="447748"/>
                    </a:lnTo>
                    <a:lnTo>
                      <a:pt x="1145546" y="895495"/>
                    </a:lnTo>
                    <a:lnTo>
                      <a:pt x="89084" y="895495"/>
                    </a:lnTo>
                    <a:cubicBezTo>
                      <a:pt x="39884" y="895495"/>
                      <a:pt x="0" y="855611"/>
                      <a:pt x="0" y="806411"/>
                    </a:cubicBezTo>
                    <a:lnTo>
                      <a:pt x="0" y="89084"/>
                    </a:lnTo>
                    <a:cubicBezTo>
                      <a:pt x="0" y="39884"/>
                      <a:pt x="39884" y="0"/>
                      <a:pt x="89084" y="0"/>
                    </a:cubicBezTo>
                    <a:close/>
                  </a:path>
                </a:pathLst>
              </a:custGeom>
              <a:solidFill>
                <a:srgbClr val="254FF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54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AA6BB94F-9BB4-9573-58AE-EA2C80F3E4B6}"/>
                  </a:ext>
                </a:extLst>
              </p:cNvPr>
              <p:cNvSpPr/>
              <p:nvPr/>
            </p:nvSpPr>
            <p:spPr>
              <a:xfrm>
                <a:off x="4539822" y="4481394"/>
                <a:ext cx="2487470" cy="548382"/>
              </a:xfrm>
              <a:custGeom>
                <a:avLst/>
                <a:gdLst>
                  <a:gd name="connsiteX0" fmla="*/ 0 w 2659572"/>
                  <a:gd name="connsiteY0" fmla="*/ 0 h 895495"/>
                  <a:gd name="connsiteX1" fmla="*/ 2570488 w 2659572"/>
                  <a:gd name="connsiteY1" fmla="*/ 0 h 895495"/>
                  <a:gd name="connsiteX2" fmla="*/ 2659572 w 2659572"/>
                  <a:gd name="connsiteY2" fmla="*/ 89084 h 895495"/>
                  <a:gd name="connsiteX3" fmla="*/ 2659572 w 2659572"/>
                  <a:gd name="connsiteY3" fmla="*/ 806411 h 895495"/>
                  <a:gd name="connsiteX4" fmla="*/ 2570488 w 2659572"/>
                  <a:gd name="connsiteY4" fmla="*/ 895495 h 895495"/>
                  <a:gd name="connsiteX5" fmla="*/ 0 w 2659572"/>
                  <a:gd name="connsiteY5" fmla="*/ 895495 h 895495"/>
                  <a:gd name="connsiteX6" fmla="*/ 162157 w 2659572"/>
                  <a:gd name="connsiteY6" fmla="*/ 447748 h 895495"/>
                  <a:gd name="connsiteX7" fmla="*/ 0 w 2659572"/>
                  <a:gd name="connsiteY7" fmla="*/ 0 h 8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572" h="895495">
                    <a:moveTo>
                      <a:pt x="0" y="0"/>
                    </a:moveTo>
                    <a:lnTo>
                      <a:pt x="2570488" y="0"/>
                    </a:lnTo>
                    <a:cubicBezTo>
                      <a:pt x="2619688" y="0"/>
                      <a:pt x="2659572" y="39884"/>
                      <a:pt x="2659572" y="89084"/>
                    </a:cubicBezTo>
                    <a:lnTo>
                      <a:pt x="2659572" y="806411"/>
                    </a:lnTo>
                    <a:cubicBezTo>
                      <a:pt x="2659572" y="855611"/>
                      <a:pt x="2619688" y="895495"/>
                      <a:pt x="2570488" y="895495"/>
                    </a:cubicBezTo>
                    <a:lnTo>
                      <a:pt x="0" y="895495"/>
                    </a:lnTo>
                    <a:lnTo>
                      <a:pt x="162157" y="4477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4FF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54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pic>
            <p:nvPicPr>
              <p:cNvPr id="82" name="Picture 20" descr="figure 5">
                <a:extLst>
                  <a:ext uri="{FF2B5EF4-FFF2-40B4-BE49-F238E27FC236}">
                    <a16:creationId xmlns:a16="http://schemas.microsoft.com/office/drawing/2014/main" id="{CE8D8A66-1A1F-FB2A-10D9-45138B498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6710" y="4602738"/>
                <a:ext cx="570756" cy="33447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78422ED-37B3-D2E4-6752-342FA1377EB6}"/>
                  </a:ext>
                </a:extLst>
              </p:cNvPr>
              <p:cNvSpPr txBox="1"/>
              <p:nvPr/>
            </p:nvSpPr>
            <p:spPr>
              <a:xfrm>
                <a:off x="4731862" y="4460183"/>
                <a:ext cx="2354941" cy="611676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latinLnBrk="0">
                  <a:spcAft>
                    <a:spcPts val="200"/>
                  </a:spcAft>
                </a:pPr>
                <a:r>
                  <a:rPr lang="ko-KR" altLang="en-US" sz="9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결함진단 및 예측 알고리즘</a:t>
                </a:r>
              </a:p>
              <a:p>
                <a:pPr latinLnBrk="0"/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진동과 소음데이터를 활용하여 에스컬레이터 결함에 대한 이상탐지를 진행하고 예측할 수 있는 인공지능 알고리즘을 적용</a:t>
                </a:r>
                <a:endParaRPr lang="en-US" altLang="ko-KR" sz="7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A7270568-80A9-4AD6-5854-93CC1AC77B06}"/>
                </a:ext>
              </a:extLst>
            </p:cNvPr>
            <p:cNvGrpSpPr/>
            <p:nvPr/>
          </p:nvGrpSpPr>
          <p:grpSpPr>
            <a:xfrm>
              <a:off x="3259171" y="5611914"/>
              <a:ext cx="3775524" cy="625812"/>
              <a:chOff x="3424821" y="5717964"/>
              <a:chExt cx="3661982" cy="611676"/>
            </a:xfrm>
          </p:grpSpPr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73F9E729-F5B8-0958-2186-E2B8887FA511}"/>
                  </a:ext>
                </a:extLst>
              </p:cNvPr>
              <p:cNvSpPr/>
              <p:nvPr/>
            </p:nvSpPr>
            <p:spPr>
              <a:xfrm>
                <a:off x="3424821" y="5746136"/>
                <a:ext cx="1223081" cy="548382"/>
              </a:xfrm>
              <a:custGeom>
                <a:avLst/>
                <a:gdLst>
                  <a:gd name="connsiteX0" fmla="*/ 89084 w 1307703"/>
                  <a:gd name="connsiteY0" fmla="*/ 0 h 895495"/>
                  <a:gd name="connsiteX1" fmla="*/ 1145546 w 1307703"/>
                  <a:gd name="connsiteY1" fmla="*/ 0 h 895495"/>
                  <a:gd name="connsiteX2" fmla="*/ 1307703 w 1307703"/>
                  <a:gd name="connsiteY2" fmla="*/ 447748 h 895495"/>
                  <a:gd name="connsiteX3" fmla="*/ 1145546 w 1307703"/>
                  <a:gd name="connsiteY3" fmla="*/ 895495 h 895495"/>
                  <a:gd name="connsiteX4" fmla="*/ 89084 w 1307703"/>
                  <a:gd name="connsiteY4" fmla="*/ 895495 h 895495"/>
                  <a:gd name="connsiteX5" fmla="*/ 0 w 1307703"/>
                  <a:gd name="connsiteY5" fmla="*/ 806411 h 895495"/>
                  <a:gd name="connsiteX6" fmla="*/ 0 w 1307703"/>
                  <a:gd name="connsiteY6" fmla="*/ 89084 h 895495"/>
                  <a:gd name="connsiteX7" fmla="*/ 89084 w 1307703"/>
                  <a:gd name="connsiteY7" fmla="*/ 0 h 8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7703" h="895495">
                    <a:moveTo>
                      <a:pt x="89084" y="0"/>
                    </a:moveTo>
                    <a:lnTo>
                      <a:pt x="1145546" y="0"/>
                    </a:lnTo>
                    <a:lnTo>
                      <a:pt x="1307703" y="447748"/>
                    </a:lnTo>
                    <a:lnTo>
                      <a:pt x="1145546" y="895495"/>
                    </a:lnTo>
                    <a:lnTo>
                      <a:pt x="89084" y="895495"/>
                    </a:lnTo>
                    <a:cubicBezTo>
                      <a:pt x="39884" y="895495"/>
                      <a:pt x="0" y="855611"/>
                      <a:pt x="0" y="806411"/>
                    </a:cubicBezTo>
                    <a:lnTo>
                      <a:pt x="0" y="89084"/>
                    </a:lnTo>
                    <a:cubicBezTo>
                      <a:pt x="0" y="39884"/>
                      <a:pt x="39884" y="0"/>
                      <a:pt x="89084" y="0"/>
                    </a:cubicBezTo>
                    <a:close/>
                  </a:path>
                </a:pathLst>
              </a:custGeom>
              <a:solidFill>
                <a:srgbClr val="254FF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54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2AF4DAE0-6517-C4CC-ECCE-F1479286BECB}"/>
                  </a:ext>
                </a:extLst>
              </p:cNvPr>
              <p:cNvSpPr/>
              <p:nvPr/>
            </p:nvSpPr>
            <p:spPr>
              <a:xfrm>
                <a:off x="4539822" y="5746136"/>
                <a:ext cx="2487470" cy="548382"/>
              </a:xfrm>
              <a:custGeom>
                <a:avLst/>
                <a:gdLst>
                  <a:gd name="connsiteX0" fmla="*/ 0 w 2659572"/>
                  <a:gd name="connsiteY0" fmla="*/ 0 h 895495"/>
                  <a:gd name="connsiteX1" fmla="*/ 2570488 w 2659572"/>
                  <a:gd name="connsiteY1" fmla="*/ 0 h 895495"/>
                  <a:gd name="connsiteX2" fmla="*/ 2659572 w 2659572"/>
                  <a:gd name="connsiteY2" fmla="*/ 89084 h 895495"/>
                  <a:gd name="connsiteX3" fmla="*/ 2659572 w 2659572"/>
                  <a:gd name="connsiteY3" fmla="*/ 806411 h 895495"/>
                  <a:gd name="connsiteX4" fmla="*/ 2570488 w 2659572"/>
                  <a:gd name="connsiteY4" fmla="*/ 895495 h 895495"/>
                  <a:gd name="connsiteX5" fmla="*/ 0 w 2659572"/>
                  <a:gd name="connsiteY5" fmla="*/ 895495 h 895495"/>
                  <a:gd name="connsiteX6" fmla="*/ 162157 w 2659572"/>
                  <a:gd name="connsiteY6" fmla="*/ 447748 h 895495"/>
                  <a:gd name="connsiteX7" fmla="*/ 0 w 2659572"/>
                  <a:gd name="connsiteY7" fmla="*/ 0 h 89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572" h="895495">
                    <a:moveTo>
                      <a:pt x="0" y="0"/>
                    </a:moveTo>
                    <a:lnTo>
                      <a:pt x="2570488" y="0"/>
                    </a:lnTo>
                    <a:cubicBezTo>
                      <a:pt x="2619688" y="0"/>
                      <a:pt x="2659572" y="39884"/>
                      <a:pt x="2659572" y="89084"/>
                    </a:cubicBezTo>
                    <a:lnTo>
                      <a:pt x="2659572" y="806411"/>
                    </a:lnTo>
                    <a:cubicBezTo>
                      <a:pt x="2659572" y="855611"/>
                      <a:pt x="2619688" y="895495"/>
                      <a:pt x="2570488" y="895495"/>
                    </a:cubicBezTo>
                    <a:lnTo>
                      <a:pt x="0" y="895495"/>
                    </a:lnTo>
                    <a:lnTo>
                      <a:pt x="162157" y="4477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4FF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54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pic>
            <p:nvPicPr>
              <p:cNvPr id="78" name="Picture 24" descr="Water | Special Issue : Artificial Intelligence and Machine Learning  Applications in Water Resources Management">
                <a:extLst>
                  <a:ext uri="{FF2B5EF4-FFF2-40B4-BE49-F238E27FC236}">
                    <a16:creationId xmlns:a16="http://schemas.microsoft.com/office/drawing/2014/main" id="{EEBE0987-FBD8-D435-9554-7708F30A0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4851" y="5854698"/>
                <a:ext cx="570756" cy="33447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BBD0A5C-7BE5-5F37-7D87-905BCBA76FC4}"/>
                  </a:ext>
                </a:extLst>
              </p:cNvPr>
              <p:cNvSpPr txBox="1"/>
              <p:nvPr/>
            </p:nvSpPr>
            <p:spPr>
              <a:xfrm>
                <a:off x="4731862" y="5717964"/>
                <a:ext cx="2354941" cy="611676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latinLnBrk="0">
                  <a:spcAft>
                    <a:spcPts val="200"/>
                  </a:spcAft>
                </a:pPr>
                <a:r>
                  <a:rPr lang="ko-KR" altLang="en-US" sz="9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전력소모 절감 알고리즘</a:t>
                </a:r>
                <a:endParaRPr lang="en-US" altLang="ko-KR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  <a:p>
                <a:pPr latinLnBrk="0">
                  <a:spcAft>
                    <a:spcPts val="886"/>
                  </a:spcAft>
                </a:pPr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기존 에스컬레이터의 운행과 상태에 따른 전력 소모량을 분석하고 분류하여 기존대비 사용하는 전력을 절감할 수 있는 방안을 마련 </a:t>
                </a:r>
                <a:endParaRPr lang="en-US" altLang="ko-KR" sz="7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DC8DB58C-F5D8-20AE-CEB4-6F9750241542}"/>
                </a:ext>
              </a:extLst>
            </p:cNvPr>
            <p:cNvSpPr/>
            <p:nvPr/>
          </p:nvSpPr>
          <p:spPr>
            <a:xfrm>
              <a:off x="7239524" y="3911654"/>
              <a:ext cx="2317581" cy="1011322"/>
            </a:xfrm>
            <a:prstGeom prst="roundRect">
              <a:avLst>
                <a:gd name="adj" fmla="val 16597"/>
              </a:avLst>
            </a:prstGeom>
            <a:solidFill>
              <a:srgbClr val="0626AE"/>
            </a:solidFill>
            <a:ln>
              <a:solidFill>
                <a:srgbClr val="0626A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D9F2B6B0-0B2C-294E-83FC-67498DBA0171}"/>
                </a:ext>
              </a:extLst>
            </p:cNvPr>
            <p:cNvSpPr/>
            <p:nvPr/>
          </p:nvSpPr>
          <p:spPr>
            <a:xfrm>
              <a:off x="7239524" y="4368489"/>
              <a:ext cx="2317581" cy="1867815"/>
            </a:xfrm>
            <a:prstGeom prst="roundRect">
              <a:avLst>
                <a:gd name="adj" fmla="val 6987"/>
              </a:avLst>
            </a:prstGeom>
            <a:solidFill>
              <a:schemeClr val="bg1"/>
            </a:solidFill>
            <a:ln>
              <a:solidFill>
                <a:srgbClr val="0626A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C1CFFA-1B94-55AC-A7EA-72FB706FAB6F}"/>
                </a:ext>
              </a:extLst>
            </p:cNvPr>
            <p:cNvSpPr txBox="1"/>
            <p:nvPr/>
          </p:nvSpPr>
          <p:spPr>
            <a:xfrm>
              <a:off x="7801360" y="3914424"/>
              <a:ext cx="1753451" cy="4539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ko-KR" altLang="en-US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역주행 방지 구동 모듈</a:t>
              </a:r>
              <a:endParaRPr lang="en-US" altLang="ko-KR" sz="105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>
                <a:spcAft>
                  <a:spcPts val="300"/>
                </a:spcAft>
              </a:pPr>
              <a:r>
                <a:rPr lang="ko-KR" altLang="en-US" sz="1050" dirty="0" err="1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좋은엘리베이터</a:t>
              </a:r>
              <a:r>
                <a:rPr lang="ko-KR" altLang="en-US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㈜</a:t>
              </a:r>
              <a:endParaRPr lang="en-US" altLang="ko-KR" sz="105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C1DFE9C2-37EC-AAE7-971D-CCEFAD498A44}"/>
                </a:ext>
              </a:extLst>
            </p:cNvPr>
            <p:cNvGrpSpPr/>
            <p:nvPr/>
          </p:nvGrpSpPr>
          <p:grpSpPr>
            <a:xfrm>
              <a:off x="7352818" y="4518021"/>
              <a:ext cx="2167423" cy="1667036"/>
              <a:chOff x="7039341" y="8482121"/>
              <a:chExt cx="2241199" cy="1998830"/>
            </a:xfrm>
          </p:grpSpPr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7F6D715F-D636-0060-1481-D80E1F8D39E6}"/>
                  </a:ext>
                </a:extLst>
              </p:cNvPr>
              <p:cNvSpPr/>
              <p:nvPr/>
            </p:nvSpPr>
            <p:spPr>
              <a:xfrm>
                <a:off x="7039341" y="8507037"/>
                <a:ext cx="2137473" cy="10859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54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2BA002F1-E81E-4CDB-BC38-84F5BD815FED}"/>
                  </a:ext>
                </a:extLst>
              </p:cNvPr>
              <p:cNvSpPr/>
              <p:nvPr/>
            </p:nvSpPr>
            <p:spPr>
              <a:xfrm>
                <a:off x="7042971" y="9813050"/>
                <a:ext cx="2133842" cy="6679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atinLnBrk="0">
                  <a:spcAft>
                    <a:spcPts val="886"/>
                  </a:spcAft>
                </a:pPr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ysClr val="windowText" lastClr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에스컬레이터 규격에 맞는 보조브레이크를 개발함으로써 물리적으로 역주행을 멈출 수 있는 기술을 통해 제어시스템의 신뢰성 및 완성도 강화</a:t>
                </a:r>
                <a:endParaRPr lang="en-US" altLang="ko-KR" sz="8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pic>
            <p:nvPicPr>
              <p:cNvPr id="73" name="그림 72">
                <a:extLst>
                  <a:ext uri="{FF2B5EF4-FFF2-40B4-BE49-F238E27FC236}">
                    <a16:creationId xmlns:a16="http://schemas.microsoft.com/office/drawing/2014/main" id="{FA0C5349-6BDF-CCED-DD2F-93FB396D32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67406"/>
              <a:stretch/>
            </p:blipFill>
            <p:spPr>
              <a:xfrm>
                <a:off x="7086597" y="8648716"/>
                <a:ext cx="1040545" cy="734850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50E4A16-43D5-7437-8CB1-C106C925CF24}"/>
                  </a:ext>
                </a:extLst>
              </p:cNvPr>
              <p:cNvSpPr txBox="1"/>
              <p:nvPr/>
            </p:nvSpPr>
            <p:spPr>
              <a:xfrm>
                <a:off x="8126273" y="8482121"/>
                <a:ext cx="1154267" cy="1170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atinLnBrk="0"/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ysClr val="windowText" lastClr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폴 </a:t>
                </a:r>
                <a:r>
                  <a:rPr lang="ko-KR" altLang="en-US" sz="800" dirty="0" err="1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ysClr val="windowText" lastClr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래칫</a:t>
                </a:r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ysClr val="windowText" lastClr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방식</a:t>
                </a:r>
                <a:endParaRPr lang="en-US" altLang="ko-KR" sz="8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  <a:p>
                <a:pPr marL="85725" indent="-85725" latinLnBrk="0">
                  <a:buFont typeface="Wingdings" panose="05000000000000000000" pitchFamily="2" charset="2"/>
                  <a:buChar char="§"/>
                </a:pPr>
                <a:r>
                  <a:rPr lang="ko-KR" altLang="en-US" sz="8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ysClr val="windowText" lastClr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에스컬레이터의 고정 구조체에 장착된 폴이 비상 정지 발생 시 기계적으로 물려 정지시키는 구조</a:t>
                </a:r>
                <a:endParaRPr lang="en-US" altLang="ko-KR" sz="8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ysClr val="windowText" lastClr="0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D818344-D047-CFE1-28D9-67B25E5AC0AF}"/>
                  </a:ext>
                </a:extLst>
              </p:cNvPr>
              <p:cNvSpPr txBox="1"/>
              <p:nvPr/>
            </p:nvSpPr>
            <p:spPr>
              <a:xfrm>
                <a:off x="7574222" y="9576555"/>
                <a:ext cx="1077758" cy="239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latinLnBrk="0"/>
                <a:r>
                  <a:rPr lang="en-US" altLang="ko-KR" sz="7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ysClr val="windowText" lastClr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&lt;</a:t>
                </a:r>
                <a:r>
                  <a:rPr lang="ko-KR" altLang="en-US" sz="7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ysClr val="windowText" lastClr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보조브레이크 예시</a:t>
                </a:r>
                <a:r>
                  <a:rPr lang="en-US" altLang="ko-KR" sz="700" dirty="0">
                    <a:ln>
                      <a:solidFill>
                        <a:srgbClr val="5E979F">
                          <a:alpha val="0"/>
                        </a:srgbClr>
                      </a:solidFill>
                    </a:ln>
                    <a:solidFill>
                      <a:sysClr val="windowText" lastClr="0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&gt;</a:t>
                </a:r>
                <a:endParaRPr lang="ko-KR" altLang="en-US" sz="7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D680A71-B49F-4F79-1AFF-0360C24B5FD8}"/>
                </a:ext>
              </a:extLst>
            </p:cNvPr>
            <p:cNvSpPr/>
            <p:nvPr/>
          </p:nvSpPr>
          <p:spPr>
            <a:xfrm>
              <a:off x="7589014" y="3997409"/>
              <a:ext cx="288000" cy="288000"/>
            </a:xfrm>
            <a:prstGeom prst="ellipse">
              <a:avLst/>
            </a:prstGeom>
            <a:solidFill>
              <a:srgbClr val="0626A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6B8C07C8-78AC-CAD9-202B-ED0CBC317C9F}"/>
                </a:ext>
              </a:extLst>
            </p:cNvPr>
            <p:cNvSpPr/>
            <p:nvPr/>
          </p:nvSpPr>
          <p:spPr>
            <a:xfrm>
              <a:off x="9685005" y="3911654"/>
              <a:ext cx="1813068" cy="1011322"/>
            </a:xfrm>
            <a:prstGeom prst="roundRect">
              <a:avLst>
                <a:gd name="adj" fmla="val 16597"/>
              </a:avLst>
            </a:prstGeom>
            <a:solidFill>
              <a:srgbClr val="7971B3"/>
            </a:solidFill>
            <a:ln>
              <a:solidFill>
                <a:srgbClr val="7971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1D7FFFA9-469E-4A5E-94A1-78E590594861}"/>
                </a:ext>
              </a:extLst>
            </p:cNvPr>
            <p:cNvSpPr/>
            <p:nvPr/>
          </p:nvSpPr>
          <p:spPr>
            <a:xfrm>
              <a:off x="9685005" y="4368489"/>
              <a:ext cx="1813068" cy="1867815"/>
            </a:xfrm>
            <a:prstGeom prst="roundRect">
              <a:avLst>
                <a:gd name="adj" fmla="val 6987"/>
              </a:avLst>
            </a:prstGeom>
            <a:solidFill>
              <a:schemeClr val="bg1"/>
            </a:solidFill>
            <a:ln>
              <a:solidFill>
                <a:srgbClr val="7971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3A5FD5-FAC2-402B-F598-1E844165EAFB}"/>
                </a:ext>
              </a:extLst>
            </p:cNvPr>
            <p:cNvSpPr txBox="1"/>
            <p:nvPr/>
          </p:nvSpPr>
          <p:spPr>
            <a:xfrm>
              <a:off x="10141999" y="3914424"/>
              <a:ext cx="1272254" cy="4539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ko-KR" altLang="en-US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실증사업</a:t>
              </a:r>
              <a:endParaRPr lang="en-US" altLang="ko-KR" sz="105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>
                <a:spcAft>
                  <a:spcPts val="300"/>
                </a:spcAft>
              </a:pPr>
              <a:r>
                <a:rPr lang="ko-KR" altLang="en-US" sz="105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전기관</a:t>
              </a:r>
              <a:endParaRPr lang="en-US" altLang="ko-KR" sz="105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55623117-835C-DD56-A268-97BE8B37998D}"/>
                </a:ext>
              </a:extLst>
            </p:cNvPr>
            <p:cNvSpPr/>
            <p:nvPr/>
          </p:nvSpPr>
          <p:spPr>
            <a:xfrm>
              <a:off x="10022411" y="3997409"/>
              <a:ext cx="288000" cy="288000"/>
            </a:xfrm>
            <a:prstGeom prst="ellipse">
              <a:avLst/>
            </a:prstGeom>
            <a:solidFill>
              <a:srgbClr val="7971B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45" name="Picture 30" descr="리프트아시아">
              <a:extLst>
                <a:ext uri="{FF2B5EF4-FFF2-40B4-BE49-F238E27FC236}">
                  <a16:creationId xmlns:a16="http://schemas.microsoft.com/office/drawing/2014/main" id="{376F6B2C-182B-917A-71EE-459CD36FF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4476" y="4574703"/>
              <a:ext cx="1427562" cy="82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2BB86C-ABE2-D14A-DB5B-5439BB7E5AE0}"/>
                </a:ext>
              </a:extLst>
            </p:cNvPr>
            <p:cNvSpPr txBox="1"/>
            <p:nvPr/>
          </p:nvSpPr>
          <p:spPr>
            <a:xfrm>
              <a:off x="9696276" y="5453495"/>
              <a:ext cx="1790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ko-KR" altLang="en-US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실제와 동일한 환경을 구성한 테스트베드 구축 및 실증</a:t>
              </a:r>
              <a:endParaRPr lang="en-US" altLang="ko-KR" sz="90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53DC91-9454-80C2-4601-8938250F2A24}"/>
                </a:ext>
              </a:extLst>
            </p:cNvPr>
            <p:cNvSpPr txBox="1"/>
            <p:nvPr/>
          </p:nvSpPr>
          <p:spPr>
            <a:xfrm>
              <a:off x="9696276" y="5929955"/>
              <a:ext cx="17905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ko-KR" altLang="en-US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현장 적용을 통한 실증</a:t>
              </a:r>
              <a:endParaRPr lang="en-US" altLang="ko-KR" sz="900" dirty="0">
                <a:ln>
                  <a:solidFill>
                    <a:srgbClr val="5E979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30268FB-C586-53DE-5A1B-C4ABB56C15E1}"/>
                </a:ext>
              </a:extLst>
            </p:cNvPr>
            <p:cNvSpPr txBox="1"/>
            <p:nvPr/>
          </p:nvSpPr>
          <p:spPr>
            <a:xfrm>
              <a:off x="9728127" y="5752423"/>
              <a:ext cx="1790525" cy="23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dirty="0">
                  <a:ln>
                    <a:solidFill>
                      <a:srgbClr val="5E979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+</a:t>
              </a: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F5288A2E-0C58-513B-4637-70D6A381148A}"/>
                </a:ext>
              </a:extLst>
            </p:cNvPr>
            <p:cNvSpPr/>
            <p:nvPr/>
          </p:nvSpPr>
          <p:spPr>
            <a:xfrm>
              <a:off x="4001770" y="3997409"/>
              <a:ext cx="288000" cy="288000"/>
            </a:xfrm>
            <a:prstGeom prst="ellipse">
              <a:avLst/>
            </a:prstGeom>
            <a:solidFill>
              <a:srgbClr val="254FF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0" name="순서도: 지연 49">
              <a:extLst>
                <a:ext uri="{FF2B5EF4-FFF2-40B4-BE49-F238E27FC236}">
                  <a16:creationId xmlns:a16="http://schemas.microsoft.com/office/drawing/2014/main" id="{D6C23E99-7EA1-55C9-2EE1-BA1875B78BF7}"/>
                </a:ext>
              </a:extLst>
            </p:cNvPr>
            <p:cNvSpPr/>
            <p:nvPr/>
          </p:nvSpPr>
          <p:spPr>
            <a:xfrm rot="16200000">
              <a:off x="4987828" y="1959259"/>
              <a:ext cx="211312" cy="157851"/>
            </a:xfrm>
            <a:prstGeom prst="flowChartDelay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1" name="순서도: 지연 50">
              <a:extLst>
                <a:ext uri="{FF2B5EF4-FFF2-40B4-BE49-F238E27FC236}">
                  <a16:creationId xmlns:a16="http://schemas.microsoft.com/office/drawing/2014/main" id="{09A952AA-2B38-629C-AC34-6EF541F36F6B}"/>
                </a:ext>
              </a:extLst>
            </p:cNvPr>
            <p:cNvSpPr/>
            <p:nvPr/>
          </p:nvSpPr>
          <p:spPr>
            <a:xfrm rot="16200000">
              <a:off x="1239355" y="1959259"/>
              <a:ext cx="211312" cy="157851"/>
            </a:xfrm>
            <a:prstGeom prst="flowChartDelay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tx1"/>
                </a:gs>
              </a:gsLst>
              <a:lin ang="15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1720574-2B64-F427-6417-EBD194C30D05}"/>
                </a:ext>
              </a:extLst>
            </p:cNvPr>
            <p:cNvGrpSpPr/>
            <p:nvPr/>
          </p:nvGrpSpPr>
          <p:grpSpPr>
            <a:xfrm>
              <a:off x="913398" y="2287209"/>
              <a:ext cx="1408761" cy="892803"/>
              <a:chOff x="4746820" y="24631168"/>
              <a:chExt cx="4801180" cy="3042748"/>
            </a:xfrm>
          </p:grpSpPr>
          <p:pic>
            <p:nvPicPr>
              <p:cNvPr id="64" name="Picture 8" descr="Predictive Maintenance for Electric Motors and Bearings in Mining and  Mineral Processing Facilities - 研華">
                <a:extLst>
                  <a:ext uri="{FF2B5EF4-FFF2-40B4-BE49-F238E27FC236}">
                    <a16:creationId xmlns:a16="http://schemas.microsoft.com/office/drawing/2014/main" id="{EB07100D-A936-B78D-4AE1-D1FBBF9A5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6820" y="24631168"/>
                <a:ext cx="4801180" cy="304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426182AD-7831-E70A-0075-0628E5E08D05}"/>
                  </a:ext>
                </a:extLst>
              </p:cNvPr>
              <p:cNvSpPr/>
              <p:nvPr/>
            </p:nvSpPr>
            <p:spPr>
              <a:xfrm>
                <a:off x="6973711" y="26050875"/>
                <a:ext cx="657225" cy="500063"/>
              </a:xfrm>
              <a:custGeom>
                <a:avLst/>
                <a:gdLst>
                  <a:gd name="connsiteX0" fmla="*/ 19050 w 657225"/>
                  <a:gd name="connsiteY0" fmla="*/ 0 h 466725"/>
                  <a:gd name="connsiteX1" fmla="*/ 657225 w 657225"/>
                  <a:gd name="connsiteY1" fmla="*/ 342900 h 466725"/>
                  <a:gd name="connsiteX2" fmla="*/ 571500 w 657225"/>
                  <a:gd name="connsiteY2" fmla="*/ 466725 h 466725"/>
                  <a:gd name="connsiteX3" fmla="*/ 0 w 657225"/>
                  <a:gd name="connsiteY3" fmla="*/ 123825 h 466725"/>
                  <a:gd name="connsiteX4" fmla="*/ 19050 w 657225"/>
                  <a:gd name="connsiteY4" fmla="*/ 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25" h="466725">
                    <a:moveTo>
                      <a:pt x="19050" y="0"/>
                    </a:moveTo>
                    <a:lnTo>
                      <a:pt x="657225" y="342900"/>
                    </a:lnTo>
                    <a:lnTo>
                      <a:pt x="571500" y="466725"/>
                    </a:lnTo>
                    <a:lnTo>
                      <a:pt x="0" y="123825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DD6BEEE2-3F43-215A-2D28-F54B34AD069F}"/>
                  </a:ext>
                </a:extLst>
              </p:cNvPr>
              <p:cNvSpPr/>
              <p:nvPr/>
            </p:nvSpPr>
            <p:spPr>
              <a:xfrm>
                <a:off x="5491163" y="26689050"/>
                <a:ext cx="785812" cy="661988"/>
              </a:xfrm>
              <a:custGeom>
                <a:avLst/>
                <a:gdLst>
                  <a:gd name="connsiteX0" fmla="*/ 200025 w 785812"/>
                  <a:gd name="connsiteY0" fmla="*/ 0 h 661988"/>
                  <a:gd name="connsiteX1" fmla="*/ 785812 w 785812"/>
                  <a:gd name="connsiteY1" fmla="*/ 304800 h 661988"/>
                  <a:gd name="connsiteX2" fmla="*/ 719137 w 785812"/>
                  <a:gd name="connsiteY2" fmla="*/ 661988 h 661988"/>
                  <a:gd name="connsiteX3" fmla="*/ 0 w 785812"/>
                  <a:gd name="connsiteY3" fmla="*/ 257175 h 661988"/>
                  <a:gd name="connsiteX4" fmla="*/ 200025 w 785812"/>
                  <a:gd name="connsiteY4" fmla="*/ 0 h 66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5812" h="661988">
                    <a:moveTo>
                      <a:pt x="200025" y="0"/>
                    </a:moveTo>
                    <a:lnTo>
                      <a:pt x="785812" y="304800"/>
                    </a:lnTo>
                    <a:lnTo>
                      <a:pt x="719137" y="661988"/>
                    </a:lnTo>
                    <a:lnTo>
                      <a:pt x="0" y="257175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9C0C2789-010E-7E65-691E-0CC8D986C657}"/>
                  </a:ext>
                </a:extLst>
              </p:cNvPr>
              <p:cNvSpPr/>
              <p:nvPr/>
            </p:nvSpPr>
            <p:spPr>
              <a:xfrm>
                <a:off x="7024688" y="24893588"/>
                <a:ext cx="557212" cy="623887"/>
              </a:xfrm>
              <a:custGeom>
                <a:avLst/>
                <a:gdLst>
                  <a:gd name="connsiteX0" fmla="*/ 119062 w 557212"/>
                  <a:gd name="connsiteY0" fmla="*/ 0 h 623887"/>
                  <a:gd name="connsiteX1" fmla="*/ 552450 w 557212"/>
                  <a:gd name="connsiteY1" fmla="*/ 280987 h 623887"/>
                  <a:gd name="connsiteX2" fmla="*/ 557212 w 557212"/>
                  <a:gd name="connsiteY2" fmla="*/ 623887 h 623887"/>
                  <a:gd name="connsiteX3" fmla="*/ 0 w 557212"/>
                  <a:gd name="connsiteY3" fmla="*/ 309562 h 623887"/>
                  <a:gd name="connsiteX4" fmla="*/ 119062 w 557212"/>
                  <a:gd name="connsiteY4" fmla="*/ 0 h 62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212" h="623887">
                    <a:moveTo>
                      <a:pt x="119062" y="0"/>
                    </a:moveTo>
                    <a:lnTo>
                      <a:pt x="552450" y="280987"/>
                    </a:lnTo>
                    <a:cubicBezTo>
                      <a:pt x="554037" y="395287"/>
                      <a:pt x="555625" y="509587"/>
                      <a:pt x="557212" y="623887"/>
                    </a:cubicBezTo>
                    <a:lnTo>
                      <a:pt x="0" y="309562"/>
                    </a:lnTo>
                    <a:lnTo>
                      <a:pt x="11906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3E8E9851-A394-FE55-5FD9-FA0DED939BA0}"/>
                  </a:ext>
                </a:extLst>
              </p:cNvPr>
              <p:cNvSpPr/>
              <p:nvPr/>
            </p:nvSpPr>
            <p:spPr>
              <a:xfrm>
                <a:off x="7800975" y="25207913"/>
                <a:ext cx="571500" cy="466725"/>
              </a:xfrm>
              <a:custGeom>
                <a:avLst/>
                <a:gdLst>
                  <a:gd name="connsiteX0" fmla="*/ 85725 w 571500"/>
                  <a:gd name="connsiteY0" fmla="*/ 0 h 466725"/>
                  <a:gd name="connsiteX1" fmla="*/ 571500 w 571500"/>
                  <a:gd name="connsiteY1" fmla="*/ 285750 h 466725"/>
                  <a:gd name="connsiteX2" fmla="*/ 571500 w 571500"/>
                  <a:gd name="connsiteY2" fmla="*/ 466725 h 466725"/>
                  <a:gd name="connsiteX3" fmla="*/ 0 w 571500"/>
                  <a:gd name="connsiteY3" fmla="*/ 157162 h 466725"/>
                  <a:gd name="connsiteX4" fmla="*/ 85725 w 571500"/>
                  <a:gd name="connsiteY4" fmla="*/ 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466725">
                    <a:moveTo>
                      <a:pt x="85725" y="0"/>
                    </a:moveTo>
                    <a:lnTo>
                      <a:pt x="571500" y="285750"/>
                    </a:lnTo>
                    <a:lnTo>
                      <a:pt x="571500" y="466725"/>
                    </a:lnTo>
                    <a:lnTo>
                      <a:pt x="0" y="157162"/>
                    </a:lnTo>
                    <a:lnTo>
                      <a:pt x="8572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28C4939-9069-5EAE-2515-8665D6156C39}"/>
                  </a:ext>
                </a:extLst>
              </p:cNvPr>
              <p:cNvSpPr txBox="1"/>
              <p:nvPr/>
            </p:nvSpPr>
            <p:spPr>
              <a:xfrm>
                <a:off x="6499279" y="24915092"/>
                <a:ext cx="1589263" cy="62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OffAxis2Left">
                    <a:rot lat="1200000" lon="342000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ko-KR" altLang="en-US" sz="30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에스컬레이터</a:t>
                </a:r>
                <a:endParaRPr lang="en-US" altLang="ko-KR" sz="3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  <a:p>
                <a:pPr algn="ctr"/>
                <a:r>
                  <a:rPr lang="ko-KR" altLang="en-US" sz="30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결함 정보 송신</a:t>
                </a:r>
                <a:endParaRPr lang="ko-KR" altLang="en-US" sz="3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641C7C-238C-E0C6-5197-3F3FC9436616}"/>
                  </a:ext>
                </a:extLst>
              </p:cNvPr>
              <p:cNvSpPr txBox="1"/>
              <p:nvPr/>
            </p:nvSpPr>
            <p:spPr>
              <a:xfrm>
                <a:off x="7302323" y="25233499"/>
                <a:ext cx="1589263" cy="52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OffAxis2Left">
                    <a:rot lat="1200000" lon="330000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ko-KR" altLang="en-US" sz="20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인공지능 기반</a:t>
                </a:r>
                <a:endParaRPr lang="en-US" altLang="ko-KR" sz="2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  <a:p>
                <a:pPr algn="ctr"/>
                <a:r>
                  <a:rPr lang="ko-KR" altLang="en-US" sz="20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결함 예측</a:t>
                </a:r>
                <a:endParaRPr lang="ko-KR" altLang="en-US" sz="2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53" name="사각형: 둥근 위쪽 모서리 1080">
              <a:extLst>
                <a:ext uri="{FF2B5EF4-FFF2-40B4-BE49-F238E27FC236}">
                  <a16:creationId xmlns:a16="http://schemas.microsoft.com/office/drawing/2014/main" id="{104F67AF-E0A6-840E-D4B9-ECED4F0943F9}"/>
                </a:ext>
              </a:extLst>
            </p:cNvPr>
            <p:cNvSpPr/>
            <p:nvPr/>
          </p:nvSpPr>
          <p:spPr>
            <a:xfrm rot="10800000">
              <a:off x="1339929" y="1932529"/>
              <a:ext cx="3749109" cy="351588"/>
            </a:xfrm>
            <a:custGeom>
              <a:avLst/>
              <a:gdLst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0 w 10625801"/>
                <a:gd name="connsiteY6" fmla="*/ 1262872 h 1262872"/>
                <a:gd name="connsiteX7" fmla="*/ 0 w 10625801"/>
                <a:gd name="connsiteY7" fmla="*/ 32478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205722 h 1262872"/>
                <a:gd name="connsiteX7" fmla="*/ 0 w 10625801"/>
                <a:gd name="connsiteY7" fmla="*/ 32478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205722 h 1262872"/>
                <a:gd name="connsiteX7" fmla="*/ 0 w 10625801"/>
                <a:gd name="connsiteY7" fmla="*/ 32478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205722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5801" h="1262872">
                  <a:moveTo>
                    <a:pt x="324785" y="0"/>
                  </a:moveTo>
                  <a:lnTo>
                    <a:pt x="10301016" y="0"/>
                  </a:lnTo>
                  <a:cubicBezTo>
                    <a:pt x="10480390" y="0"/>
                    <a:pt x="10444826" y="507361"/>
                    <a:pt x="10444826" y="686735"/>
                  </a:cubicBezTo>
                  <a:cubicBezTo>
                    <a:pt x="10463876" y="994668"/>
                    <a:pt x="10373390" y="1074001"/>
                    <a:pt x="10625801" y="1262872"/>
                  </a:cubicBezTo>
                  <a:lnTo>
                    <a:pt x="10625801" y="1262872"/>
                  </a:lnTo>
                  <a:lnTo>
                    <a:pt x="0" y="1262872"/>
                  </a:lnTo>
                  <a:lnTo>
                    <a:pt x="104775" y="1189847"/>
                  </a:lnTo>
                  <a:cubicBezTo>
                    <a:pt x="241300" y="864451"/>
                    <a:pt x="165100" y="745431"/>
                    <a:pt x="165100" y="432735"/>
                  </a:cubicBezTo>
                  <a:cubicBezTo>
                    <a:pt x="165100" y="253361"/>
                    <a:pt x="145411" y="0"/>
                    <a:pt x="324785" y="0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4" name="순서도: 지연 53">
              <a:extLst>
                <a:ext uri="{FF2B5EF4-FFF2-40B4-BE49-F238E27FC236}">
                  <a16:creationId xmlns:a16="http://schemas.microsoft.com/office/drawing/2014/main" id="{76C9183D-DF6E-5C41-9D3F-26F649A8FC72}"/>
                </a:ext>
              </a:extLst>
            </p:cNvPr>
            <p:cNvSpPr/>
            <p:nvPr/>
          </p:nvSpPr>
          <p:spPr>
            <a:xfrm rot="16200000">
              <a:off x="10734943" y="1959259"/>
              <a:ext cx="211312" cy="157851"/>
            </a:xfrm>
            <a:prstGeom prst="flowChartDelay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5" name="순서도: 지연 54">
              <a:extLst>
                <a:ext uri="{FF2B5EF4-FFF2-40B4-BE49-F238E27FC236}">
                  <a16:creationId xmlns:a16="http://schemas.microsoft.com/office/drawing/2014/main" id="{CBECF37D-4C6E-D786-2211-625F5564B640}"/>
                </a:ext>
              </a:extLst>
            </p:cNvPr>
            <p:cNvSpPr/>
            <p:nvPr/>
          </p:nvSpPr>
          <p:spPr>
            <a:xfrm rot="16200000">
              <a:off x="6976946" y="1959259"/>
              <a:ext cx="211312" cy="157851"/>
            </a:xfrm>
            <a:prstGeom prst="flowChartDelay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15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6CCC63CD-E247-6B0D-5B23-BE6EEE5BC642}"/>
                </a:ext>
              </a:extLst>
            </p:cNvPr>
            <p:cNvSpPr/>
            <p:nvPr/>
          </p:nvSpPr>
          <p:spPr>
            <a:xfrm>
              <a:off x="6404548" y="2154084"/>
              <a:ext cx="5114104" cy="1104018"/>
            </a:xfrm>
            <a:prstGeom prst="roundRect">
              <a:avLst>
                <a:gd name="adj" fmla="val 11944"/>
              </a:avLst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7" name="사각형: 둥근 위쪽 모서리 1080">
              <a:extLst>
                <a:ext uri="{FF2B5EF4-FFF2-40B4-BE49-F238E27FC236}">
                  <a16:creationId xmlns:a16="http://schemas.microsoft.com/office/drawing/2014/main" id="{956A4B1A-7A9A-FF3F-0615-E23EA40E347C}"/>
                </a:ext>
              </a:extLst>
            </p:cNvPr>
            <p:cNvSpPr/>
            <p:nvPr/>
          </p:nvSpPr>
          <p:spPr>
            <a:xfrm rot="10800000">
              <a:off x="7087045" y="1932529"/>
              <a:ext cx="3749109" cy="351588"/>
            </a:xfrm>
            <a:custGeom>
              <a:avLst/>
              <a:gdLst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0 w 10625801"/>
                <a:gd name="connsiteY6" fmla="*/ 1262872 h 1262872"/>
                <a:gd name="connsiteX7" fmla="*/ 0 w 10625801"/>
                <a:gd name="connsiteY7" fmla="*/ 32478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205722 h 1262872"/>
                <a:gd name="connsiteX7" fmla="*/ 0 w 10625801"/>
                <a:gd name="connsiteY7" fmla="*/ 32478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205722 h 1262872"/>
                <a:gd name="connsiteX7" fmla="*/ 0 w 10625801"/>
                <a:gd name="connsiteY7" fmla="*/ 32478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205722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625801 w 10625801"/>
                <a:gd name="connsiteY2" fmla="*/ 32478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  <a:gd name="connsiteX0" fmla="*/ 324785 w 10625801"/>
                <a:gd name="connsiteY0" fmla="*/ 0 h 1262872"/>
                <a:gd name="connsiteX1" fmla="*/ 10301016 w 10625801"/>
                <a:gd name="connsiteY1" fmla="*/ 0 h 1262872"/>
                <a:gd name="connsiteX2" fmla="*/ 10444826 w 10625801"/>
                <a:gd name="connsiteY2" fmla="*/ 686735 h 1262872"/>
                <a:gd name="connsiteX3" fmla="*/ 10625801 w 10625801"/>
                <a:gd name="connsiteY3" fmla="*/ 1262872 h 1262872"/>
                <a:gd name="connsiteX4" fmla="*/ 10625801 w 10625801"/>
                <a:gd name="connsiteY4" fmla="*/ 1262872 h 1262872"/>
                <a:gd name="connsiteX5" fmla="*/ 0 w 10625801"/>
                <a:gd name="connsiteY5" fmla="*/ 1262872 h 1262872"/>
                <a:gd name="connsiteX6" fmla="*/ 104775 w 10625801"/>
                <a:gd name="connsiteY6" fmla="*/ 1189847 h 1262872"/>
                <a:gd name="connsiteX7" fmla="*/ 165100 w 10625801"/>
                <a:gd name="connsiteY7" fmla="*/ 432735 h 1262872"/>
                <a:gd name="connsiteX8" fmla="*/ 324785 w 10625801"/>
                <a:gd name="connsiteY8" fmla="*/ 0 h 126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5801" h="1262872">
                  <a:moveTo>
                    <a:pt x="324785" y="0"/>
                  </a:moveTo>
                  <a:lnTo>
                    <a:pt x="10301016" y="0"/>
                  </a:lnTo>
                  <a:cubicBezTo>
                    <a:pt x="10480390" y="0"/>
                    <a:pt x="10444826" y="507361"/>
                    <a:pt x="10444826" y="686735"/>
                  </a:cubicBezTo>
                  <a:cubicBezTo>
                    <a:pt x="10463876" y="994668"/>
                    <a:pt x="10373390" y="1074001"/>
                    <a:pt x="10625801" y="1262872"/>
                  </a:cubicBezTo>
                  <a:lnTo>
                    <a:pt x="10625801" y="1262872"/>
                  </a:lnTo>
                  <a:lnTo>
                    <a:pt x="0" y="1262872"/>
                  </a:lnTo>
                  <a:lnTo>
                    <a:pt x="104775" y="1189847"/>
                  </a:lnTo>
                  <a:cubicBezTo>
                    <a:pt x="241300" y="864451"/>
                    <a:pt x="165100" y="745431"/>
                    <a:pt x="165100" y="432735"/>
                  </a:cubicBezTo>
                  <a:cubicBezTo>
                    <a:pt x="165100" y="253361"/>
                    <a:pt x="145411" y="0"/>
                    <a:pt x="324785" y="0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E7B2390-89D6-730B-0EB2-2A153C16DD34}"/>
                </a:ext>
              </a:extLst>
            </p:cNvPr>
            <p:cNvSpPr txBox="1"/>
            <p:nvPr/>
          </p:nvSpPr>
          <p:spPr>
            <a:xfrm>
              <a:off x="1727259" y="1973464"/>
              <a:ext cx="297445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인과추론 기반 예지보전 기술 개발</a:t>
              </a:r>
              <a:endParaRPr lang="ko-KR" altLang="en-US" sz="105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92CCE8-12E1-6197-C085-8034DD842F3D}"/>
                </a:ext>
              </a:extLst>
            </p:cNvPr>
            <p:cNvSpPr txBox="1"/>
            <p:nvPr/>
          </p:nvSpPr>
          <p:spPr>
            <a:xfrm>
              <a:off x="7152002" y="1973464"/>
              <a:ext cx="363678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05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역주행 방지를 위한 물리적 제어 기술 개발</a:t>
              </a:r>
              <a:endParaRPr lang="ko-KR" altLang="en-US" sz="105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F3DEE8-0985-DD4E-A87C-55B1AFF618CF}"/>
                </a:ext>
              </a:extLst>
            </p:cNvPr>
            <p:cNvSpPr txBox="1"/>
            <p:nvPr/>
          </p:nvSpPr>
          <p:spPr>
            <a:xfrm>
              <a:off x="2410550" y="2455984"/>
              <a:ext cx="3360328" cy="635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수집된 에스컬레이터 데이터를 분석하여 결함 발생 시</a:t>
              </a:r>
              <a:r>
                <a:rPr lang="en-US" altLang="ko-KR" sz="10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0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인공지능 기술을 통한 근본적인 결함 요소 파악 및 향후 결함 예측에 활용</a:t>
              </a:r>
              <a:endParaRPr lang="ko-KR" altLang="en-US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61" name="Picture 6" descr="에스컬레이터 역주행방지장치(보조브레이크)-제일에스컬레이터(주) : 네이버 블로그">
              <a:extLst>
                <a:ext uri="{FF2B5EF4-FFF2-40B4-BE49-F238E27FC236}">
                  <a16:creationId xmlns:a16="http://schemas.microsoft.com/office/drawing/2014/main" id="{C3A3E4A0-DD1B-92F6-476A-5D9ACAC482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719" b="78281" l="10000" r="90000">
                          <a14:foregroundMark x1="54625" y1="6719" x2="54625" y2="6719"/>
                          <a14:foregroundMark x1="77500" y1="78281" x2="77500" y2="7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35" b="14695"/>
            <a:stretch/>
          </p:blipFill>
          <p:spPr bwMode="auto">
            <a:xfrm>
              <a:off x="6641419" y="2280216"/>
              <a:ext cx="1177984" cy="91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3366A95-E1DE-00EC-8F93-9DB69D814823}"/>
                </a:ext>
              </a:extLst>
            </p:cNvPr>
            <p:cNvSpPr txBox="1"/>
            <p:nvPr/>
          </p:nvSpPr>
          <p:spPr>
            <a:xfrm>
              <a:off x="7903044" y="2455984"/>
              <a:ext cx="3541496" cy="635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자체 개발한 </a:t>
              </a:r>
              <a:r>
                <a:rPr lang="ko-KR" altLang="en-US" sz="1000" dirty="0" err="1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역구동방지장치를</a:t>
              </a:r>
              <a:r>
                <a:rPr lang="ko-KR" altLang="en-US" sz="10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HY견고딕" panose="02030600000101010101" pitchFamily="18" charset="-127"/>
                  <a:ea typeface="HY견고딕" panose="02030600000101010101" pitchFamily="18" charset="-127"/>
                </a:rPr>
                <a:t> 구동 모듈에 설치하여 에스컬레이터에서 결함 발생 시 물리적으로 기계를 정지시켜 인명피해를 방지</a:t>
              </a:r>
              <a:endParaRPr lang="ko-KR" altLang="en-US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63" name="그림 62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FF9BF387-DE29-B8DC-F677-7E94272E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318" y="2724758"/>
              <a:ext cx="279448" cy="279448"/>
            </a:xfrm>
            <a:prstGeom prst="rect">
              <a:avLst/>
            </a:prstGeom>
          </p:spPr>
        </p:pic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413A70-7304-67BD-FEF1-7A3AA713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8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0216" y="2141936"/>
            <a:ext cx="2941134" cy="7874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연구</a:t>
            </a:r>
            <a:r>
              <a:rPr lang="en-US" sz="4447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47" b="0" i="0" u="none" strike="noStrike" spc="-222" dirty="0">
                <a:solidFill>
                  <a:srgbClr val="FFFFFF"/>
                </a:solidFill>
                <a:ea typeface="Gmarket Sans Medium"/>
              </a:rPr>
              <a:t>개요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134" y="3053575"/>
            <a:ext cx="4279900" cy="1397000"/>
          </a:xfrm>
          <a:prstGeom prst="rect">
            <a:avLst/>
          </a:prstGeom>
        </p:spPr>
        <p:txBody>
          <a:bodyPr rtlCol="0" anchor="t"/>
          <a:lstStyle/>
          <a:p>
            <a:pPr lvl="0" algn="l"/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역주행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사고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방지를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예지보전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시스템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개발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과제는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산업통상자원부의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지원으로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진행되는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국가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 R&amp;D </a:t>
            </a:r>
            <a:r>
              <a:rPr lang="ko-KR" sz="1957" b="0" i="0" u="none" strike="noStrike" spc="-98" dirty="0">
                <a:solidFill>
                  <a:srgbClr val="FFFFFF"/>
                </a:solidFill>
                <a:ea typeface="Gmarket Sans Medium"/>
              </a:rPr>
              <a:t>프로젝트입니다</a:t>
            </a:r>
            <a:r>
              <a:rPr lang="en-US" sz="1957" b="0" i="0" u="none" strike="noStrike" spc="-98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50395" y="756703"/>
            <a:ext cx="8860939" cy="1692875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latin typeface="Gmarket Sans Medium"/>
              </a:rPr>
              <a:t>- </a:t>
            </a:r>
            <a:r>
              <a:rPr lang="ko-KR" sz="1868" b="0" i="0" u="none" strike="noStrike" spc="-93" dirty="0">
                <a:ea typeface="Gmarket Sans Medium"/>
              </a:rPr>
              <a:t>연구기간</a:t>
            </a:r>
            <a:r>
              <a:rPr lang="en-US" sz="1868" b="0" i="0" u="none" strike="noStrike" spc="-93" dirty="0">
                <a:latin typeface="Gmarket Sans Medium"/>
              </a:rPr>
              <a:t>: 2024</a:t>
            </a:r>
            <a:r>
              <a:rPr lang="ko-KR" sz="1868" b="0" i="0" u="none" strike="noStrike" spc="-93" dirty="0">
                <a:ea typeface="Gmarket Sans Medium"/>
              </a:rPr>
              <a:t>년</a:t>
            </a:r>
            <a:r>
              <a:rPr lang="en-US" sz="1868" b="0" i="0" u="none" strike="noStrike" spc="-93" dirty="0">
                <a:latin typeface="Gmarket Sans Medium"/>
              </a:rPr>
              <a:t> 4</a:t>
            </a:r>
            <a:r>
              <a:rPr lang="ko-KR" sz="1868" b="0" i="0" u="none" strike="noStrike" spc="-93" dirty="0">
                <a:ea typeface="Gmarket Sans Medium"/>
              </a:rPr>
              <a:t>월</a:t>
            </a:r>
            <a:r>
              <a:rPr lang="en-US" sz="1868" b="0" i="0" u="none" strike="noStrike" spc="-93" dirty="0">
                <a:latin typeface="Gmarket Sans Medium"/>
              </a:rPr>
              <a:t> ~ 2026</a:t>
            </a:r>
            <a:r>
              <a:rPr lang="ko-KR" sz="1868" b="0" i="0" u="none" strike="noStrike" spc="-93" dirty="0">
                <a:ea typeface="Gmarket Sans Medium"/>
              </a:rPr>
              <a:t>년</a:t>
            </a:r>
            <a:r>
              <a:rPr lang="en-US" sz="1868" b="0" i="0" u="none" strike="noStrike" spc="-93" dirty="0">
                <a:latin typeface="Gmarket Sans Medium"/>
              </a:rPr>
              <a:t> 12</a:t>
            </a:r>
            <a:r>
              <a:rPr lang="ko-KR" sz="1868" b="0" i="0" u="none" strike="noStrike" spc="-93" dirty="0">
                <a:ea typeface="Gmarket Sans Medium"/>
              </a:rPr>
              <a:t>월</a:t>
            </a:r>
            <a:r>
              <a:rPr lang="en-US" sz="1868" b="0" i="0" u="none" strike="noStrike" spc="-93" dirty="0">
                <a:latin typeface="Gmarket Sans Medium"/>
              </a:rPr>
              <a:t> (</a:t>
            </a:r>
            <a:r>
              <a:rPr lang="ko-KR" sz="1868" b="0" i="0" u="none" strike="noStrike" spc="-93" dirty="0">
                <a:ea typeface="Gmarket Sans Medium"/>
              </a:rPr>
              <a:t>총</a:t>
            </a:r>
            <a:r>
              <a:rPr lang="en-US" sz="1868" b="0" i="0" u="none" strike="noStrike" spc="-93" dirty="0">
                <a:latin typeface="Gmarket Sans Medium"/>
              </a:rPr>
              <a:t> 33</a:t>
            </a:r>
            <a:r>
              <a:rPr lang="ko-KR" sz="1868" b="0" i="0" u="none" strike="noStrike" spc="-93" dirty="0">
                <a:ea typeface="Gmarket Sans Medium"/>
              </a:rPr>
              <a:t>개월</a:t>
            </a:r>
            <a:r>
              <a:rPr lang="en-US" sz="1868" b="0" i="0" u="none" strike="noStrike" spc="-93" dirty="0">
                <a:latin typeface="Gmarket Sans Medium"/>
              </a:rPr>
              <a:t>)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latin typeface="Gmarket Sans Medium"/>
              </a:rPr>
              <a:t>- </a:t>
            </a:r>
            <a:r>
              <a:rPr lang="ko-KR" sz="1868" b="0" i="0" u="none" strike="noStrike" spc="-93" dirty="0">
                <a:ea typeface="Gmarket Sans Medium"/>
              </a:rPr>
              <a:t>총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연구비</a:t>
            </a:r>
            <a:r>
              <a:rPr lang="en-US" sz="1868" b="0" i="0" u="none" strike="noStrike" spc="-93" dirty="0">
                <a:latin typeface="Gmarket Sans Medium"/>
              </a:rPr>
              <a:t>: </a:t>
            </a:r>
            <a:r>
              <a:rPr lang="ko-KR" sz="1868" b="0" i="0" u="none" strike="noStrike" spc="-93" dirty="0">
                <a:ea typeface="Gmarket Sans Medium"/>
              </a:rPr>
              <a:t>약</a:t>
            </a:r>
            <a:r>
              <a:rPr lang="en-US" sz="1868" b="0" i="0" u="none" strike="noStrike" spc="-93" dirty="0">
                <a:latin typeface="Gmarket Sans Medium"/>
              </a:rPr>
              <a:t> 47</a:t>
            </a:r>
            <a:r>
              <a:rPr lang="ko-KR" sz="1868" b="0" i="0" u="none" strike="noStrike" spc="-93" dirty="0">
                <a:ea typeface="Gmarket Sans Medium"/>
              </a:rPr>
              <a:t>억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원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latin typeface="Gmarket Sans Medium"/>
              </a:rPr>
              <a:t>- 1</a:t>
            </a:r>
            <a:r>
              <a:rPr lang="ko-KR" sz="1868" b="0" i="0" u="none" strike="noStrike" spc="-93" dirty="0">
                <a:ea typeface="Gmarket Sans Medium"/>
              </a:rPr>
              <a:t>차년도</a:t>
            </a:r>
            <a:r>
              <a:rPr lang="en-US" sz="1868" b="0" i="0" u="none" strike="noStrike" spc="-93" dirty="0">
                <a:latin typeface="Gmarket Sans Medium"/>
              </a:rPr>
              <a:t>: </a:t>
            </a:r>
            <a:r>
              <a:rPr lang="ko-KR" sz="1868" b="0" i="0" u="none" strike="noStrike" spc="-93" dirty="0">
                <a:ea typeface="Gmarket Sans Medium"/>
              </a:rPr>
              <a:t>기초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기술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개발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및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데이터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수집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체계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구축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latin typeface="Gmarket Sans Medium"/>
              </a:rPr>
              <a:t>- 2</a:t>
            </a:r>
            <a:r>
              <a:rPr lang="ko-KR" sz="1868" b="0" i="0" u="none" strike="noStrike" spc="-93" dirty="0">
                <a:ea typeface="Gmarket Sans Medium"/>
              </a:rPr>
              <a:t>차년도</a:t>
            </a:r>
            <a:r>
              <a:rPr lang="en-US" sz="1868" b="0" i="0" u="none" strike="noStrike" spc="-93" dirty="0">
                <a:latin typeface="Gmarket Sans Medium"/>
              </a:rPr>
              <a:t>: AI </a:t>
            </a:r>
            <a:r>
              <a:rPr lang="ko-KR" sz="1868" b="0" i="0" u="none" strike="noStrike" spc="-93" dirty="0">
                <a:ea typeface="Gmarket Sans Medium"/>
              </a:rPr>
              <a:t>모델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개발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및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안전장치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프로토타입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제작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latin typeface="Gmarket Sans Medium"/>
              </a:rPr>
              <a:t>- 3</a:t>
            </a:r>
            <a:r>
              <a:rPr lang="ko-KR" sz="1868" b="0" i="0" u="none" strike="noStrike" spc="-93" dirty="0">
                <a:ea typeface="Gmarket Sans Medium"/>
              </a:rPr>
              <a:t>차년도</a:t>
            </a:r>
            <a:r>
              <a:rPr lang="en-US" sz="1868" b="0" i="0" u="none" strike="noStrike" spc="-93" dirty="0">
                <a:latin typeface="Gmarket Sans Medium"/>
              </a:rPr>
              <a:t>: </a:t>
            </a:r>
            <a:r>
              <a:rPr lang="ko-KR" sz="1868" b="0" i="0" u="none" strike="noStrike" spc="-93" dirty="0">
                <a:ea typeface="Gmarket Sans Medium"/>
              </a:rPr>
              <a:t>통합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시스템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구축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및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현장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실증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테스트</a:t>
            </a:r>
          </a:p>
          <a:p>
            <a:pPr lvl="0" algn="l">
              <a:lnSpc>
                <a:spcPct val="150000"/>
              </a:lnSpc>
            </a:pPr>
            <a:r>
              <a:rPr lang="en-US" sz="1868" b="0" i="0" u="none" strike="noStrike" spc="-93" dirty="0">
                <a:latin typeface="Gmarket Sans Medium"/>
              </a:rPr>
              <a:t>- </a:t>
            </a:r>
            <a:r>
              <a:rPr lang="ko-KR" sz="1868" b="0" i="0" u="none" strike="noStrike" spc="-93" dirty="0">
                <a:ea typeface="Gmarket Sans Medium"/>
              </a:rPr>
              <a:t>최종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목표</a:t>
            </a:r>
            <a:r>
              <a:rPr lang="en-US" sz="1868" b="0" i="0" u="none" strike="noStrike" spc="-93" dirty="0">
                <a:latin typeface="Gmarket Sans Medium"/>
              </a:rPr>
              <a:t>: </a:t>
            </a:r>
            <a:r>
              <a:rPr lang="ko-KR" sz="1868" b="0" i="0" u="none" strike="noStrike" spc="-93" dirty="0">
                <a:ea typeface="Gmarket Sans Medium"/>
              </a:rPr>
              <a:t>상용화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가능한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예지보전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시스템</a:t>
            </a:r>
            <a:r>
              <a:rPr lang="en-US" sz="1868" b="0" i="0" u="none" strike="noStrike" spc="-93" dirty="0">
                <a:latin typeface="Gmarket Sans Medium"/>
              </a:rPr>
              <a:t> </a:t>
            </a:r>
            <a:r>
              <a:rPr lang="ko-KR" sz="1868" b="0" i="0" u="none" strike="noStrike" spc="-93" dirty="0">
                <a:ea typeface="Gmarket Sans Medium"/>
              </a:rPr>
              <a:t>개발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19561" y="1816354"/>
            <a:ext cx="3931733" cy="4572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3600" b="0" i="0" u="none" strike="noStrike" dirty="0">
                <a:ea typeface="Gmarket Sans Medium"/>
              </a:rPr>
              <a:t>연구</a:t>
            </a:r>
            <a:r>
              <a:rPr lang="en-US" sz="3600" b="0" i="0" u="none" strike="noStrike" dirty="0">
                <a:latin typeface="Gmarket Sans Medium"/>
              </a:rPr>
              <a:t> </a:t>
            </a:r>
            <a:r>
              <a:rPr lang="ko-KR" sz="3600" b="0" i="0" u="none" strike="noStrike" dirty="0">
                <a:ea typeface="Gmarket Sans Medium"/>
              </a:rPr>
              <a:t>기간</a:t>
            </a:r>
            <a:r>
              <a:rPr lang="en-US" sz="3600" b="0" i="0" u="none" strike="noStrike" dirty="0">
                <a:latin typeface="Gmarket Sans Medium"/>
              </a:rPr>
              <a:t> </a:t>
            </a:r>
            <a:r>
              <a:rPr lang="ko-KR" sz="3600" b="0" i="0" u="none" strike="noStrike" dirty="0">
                <a:ea typeface="Gmarket Sans Medium"/>
              </a:rPr>
              <a:t>및</a:t>
            </a:r>
            <a:r>
              <a:rPr lang="en-US" sz="3600" b="0" i="0" u="none" strike="noStrike" dirty="0">
                <a:latin typeface="Gmarket Sans Medium"/>
              </a:rPr>
              <a:t> </a:t>
            </a:r>
            <a:r>
              <a:rPr lang="ko-KR" sz="3600" b="0" i="0" u="none" strike="noStrike" dirty="0">
                <a:ea typeface="Gmarket Sans Medium"/>
              </a:rPr>
              <a:t>예산</a:t>
            </a:r>
          </a:p>
        </p:txBody>
      </p:sp>
      <p:pic>
        <p:nvPicPr>
          <p:cNvPr id="231" name="그림 230">
            <a:extLst>
              <a:ext uri="{FF2B5EF4-FFF2-40B4-BE49-F238E27FC236}">
                <a16:creationId xmlns:a16="http://schemas.microsoft.com/office/drawing/2014/main" id="{777D71ED-C9CB-CFBC-2986-75D9BD815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25" t="59434" r="55203" b="34719"/>
          <a:stretch/>
        </p:blipFill>
        <p:spPr>
          <a:xfrm>
            <a:off x="6127677" y="3637443"/>
            <a:ext cx="427138" cy="433528"/>
          </a:xfrm>
          <a:prstGeom prst="rect">
            <a:avLst/>
          </a:prstGeom>
        </p:spPr>
      </p:pic>
      <p:graphicFrame>
        <p:nvGraphicFramePr>
          <p:cNvPr id="245" name="표 244">
            <a:extLst>
              <a:ext uri="{FF2B5EF4-FFF2-40B4-BE49-F238E27FC236}">
                <a16:creationId xmlns:a16="http://schemas.microsoft.com/office/drawing/2014/main" id="{77E72E3C-8132-2078-81ED-BC7C57A1C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02469"/>
              </p:ext>
            </p:extLst>
          </p:nvPr>
        </p:nvGraphicFramePr>
        <p:xfrm>
          <a:off x="4597397" y="4165684"/>
          <a:ext cx="11233153" cy="422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111006684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8817904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77691479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649294199"/>
                    </a:ext>
                  </a:extLst>
                </a:gridCol>
                <a:gridCol w="2390778">
                  <a:extLst>
                    <a:ext uri="{9D8B030D-6E8A-4147-A177-3AD203B41FA5}">
                      <a16:colId xmlns:a16="http://schemas.microsoft.com/office/drawing/2014/main" val="2562239268"/>
                    </a:ext>
                  </a:extLst>
                </a:gridCol>
              </a:tblGrid>
              <a:tr h="1055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spc="-49" dirty="0" err="1">
                          <a:ln>
                            <a:solidFill>
                              <a:schemeClr val="bg1">
                                <a:lumMod val="8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위세아이텍</a:t>
                      </a:r>
                      <a:endParaRPr kumimoji="1" lang="en-US" altLang="ko-KR" sz="1400" spc="-49" dirty="0">
                        <a:ln>
                          <a:solidFill>
                            <a:schemeClr val="bg1">
                              <a:lumMod val="8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157329"/>
                  </a:ext>
                </a:extLst>
              </a:tr>
              <a:tr h="1055307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spc="-49" dirty="0" err="1">
                          <a:ln>
                            <a:solidFill>
                              <a:schemeClr val="bg1">
                                <a:lumMod val="8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좋은엘리베이터</a:t>
                      </a:r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23675"/>
                  </a:ext>
                </a:extLst>
              </a:tr>
              <a:tr h="1055307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spc="-49" dirty="0" err="1">
                          <a:ln>
                            <a:solidFill>
                              <a:schemeClr val="bg1">
                                <a:lumMod val="8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로고씽즈</a:t>
                      </a:r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276981"/>
                  </a:ext>
                </a:extLst>
              </a:tr>
              <a:tr h="1055307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spc="-49" dirty="0" err="1">
                          <a:ln>
                            <a:solidFill>
                              <a:schemeClr val="bg1">
                                <a:lumMod val="8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한국승강기안전진흥원</a:t>
                      </a:r>
                      <a:endParaRPr lang="ko-KR" altLang="en-US" sz="14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959187"/>
                  </a:ext>
                </a:extLst>
              </a:tr>
            </a:tbl>
          </a:graphicData>
        </a:graphic>
      </p:graphicFrame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283EEF34-58CF-DAF7-045D-68CF3F9675CE}"/>
              </a:ext>
            </a:extLst>
          </p:cNvPr>
          <p:cNvSpPr/>
          <p:nvPr/>
        </p:nvSpPr>
        <p:spPr>
          <a:xfrm>
            <a:off x="9048424" y="7424673"/>
            <a:ext cx="1877505" cy="355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ko-KR" altLang="en-US" sz="1000" b="1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개발 기술 요소 사항 분석</a:t>
            </a:r>
            <a:r>
              <a:rPr kumimoji="1" lang="en-US" altLang="ko-KR" sz="1000" b="1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&amp;</a:t>
            </a:r>
          </a:p>
          <a:p>
            <a:pPr algn="ctr"/>
            <a:r>
              <a:rPr kumimoji="1" lang="ko-KR" altLang="en-US" sz="1000" b="1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테스트베드 적용 방안 제시</a:t>
            </a:r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6B034715-09AB-81A1-289D-CBC5336654F7}"/>
              </a:ext>
            </a:extLst>
          </p:cNvPr>
          <p:cNvSpPr/>
          <p:nvPr/>
        </p:nvSpPr>
        <p:spPr>
          <a:xfrm>
            <a:off x="6741352" y="7420005"/>
            <a:ext cx="1877503" cy="355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ko-KR" altLang="en-US" sz="10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개발 기술 표준 분석</a:t>
            </a:r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009293D3-3716-5CE5-11BA-F48C211E4A47}"/>
              </a:ext>
            </a:extLst>
          </p:cNvPr>
          <p:cNvSpPr/>
          <p:nvPr/>
        </p:nvSpPr>
        <p:spPr>
          <a:xfrm>
            <a:off x="11363650" y="7416731"/>
            <a:ext cx="1877505" cy="361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ko-KR" altLang="en-US" sz="1000" b="1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4040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실증 결과에 따른 기술 </a:t>
            </a:r>
            <a:endParaRPr kumimoji="1" lang="en-US" altLang="ko-KR" sz="1000" b="1" spc="-1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4040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kumimoji="1" lang="ko-KR" altLang="en-US" sz="1000" b="1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4040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고도화 방안 제시</a:t>
            </a:r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6656A7EF-41F1-7E9A-64E7-7D632227D234}"/>
              </a:ext>
            </a:extLst>
          </p:cNvPr>
          <p:cNvSpPr/>
          <p:nvPr/>
        </p:nvSpPr>
        <p:spPr>
          <a:xfrm>
            <a:off x="13720578" y="8033965"/>
            <a:ext cx="1877503" cy="360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ko-KR" altLang="en-US" sz="10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사업화 모델 개발</a:t>
            </a:r>
          </a:p>
        </p:txBody>
      </p:sp>
      <p:sp>
        <p:nvSpPr>
          <p:cNvPr id="250" name="직사각형 249">
            <a:extLst>
              <a:ext uri="{FF2B5EF4-FFF2-40B4-BE49-F238E27FC236}">
                <a16:creationId xmlns:a16="http://schemas.microsoft.com/office/drawing/2014/main" id="{51523316-FDCA-10F6-8D0A-797EFD9BCD6A}"/>
              </a:ext>
            </a:extLst>
          </p:cNvPr>
          <p:cNvSpPr/>
          <p:nvPr/>
        </p:nvSpPr>
        <p:spPr>
          <a:xfrm>
            <a:off x="11363650" y="8033965"/>
            <a:ext cx="1877503" cy="360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ko-KR" altLang="en-US" sz="1000" b="1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4040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실증 결과에 따른</a:t>
            </a:r>
            <a:endParaRPr kumimoji="1" lang="en-US" altLang="ko-KR" sz="1000" b="1" spc="-100" dirty="0">
              <a:ln>
                <a:solidFill>
                  <a:prstClr val="white">
                    <a:lumMod val="75000"/>
                    <a:alpha val="0"/>
                  </a:prstClr>
                </a:solidFill>
              </a:ln>
              <a:solidFill>
                <a:srgbClr val="4040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kumimoji="1" lang="ko-KR" altLang="en-US" sz="1000" b="1" spc="-100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rgbClr val="4040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비즈니스 전략 수립</a:t>
            </a:r>
          </a:p>
        </p:txBody>
      </p:sp>
      <p:sp>
        <p:nvSpPr>
          <p:cNvPr id="251" name="직사각형 250">
            <a:extLst>
              <a:ext uri="{FF2B5EF4-FFF2-40B4-BE49-F238E27FC236}">
                <a16:creationId xmlns:a16="http://schemas.microsoft.com/office/drawing/2014/main" id="{42A702FD-BA80-93FC-705B-16FF8178CE52}"/>
              </a:ext>
            </a:extLst>
          </p:cNvPr>
          <p:cNvSpPr/>
          <p:nvPr/>
        </p:nvSpPr>
        <p:spPr>
          <a:xfrm>
            <a:off x="11363650" y="5590750"/>
            <a:ext cx="1877502" cy="360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ko-KR" altLang="en-US" sz="10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테스트베드 적용 및 실증</a:t>
            </a:r>
          </a:p>
        </p:txBody>
      </p: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12771E21-66B1-5FA8-925C-655C64765F2A}"/>
              </a:ext>
            </a:extLst>
          </p:cNvPr>
          <p:cNvSpPr/>
          <p:nvPr/>
        </p:nvSpPr>
        <p:spPr>
          <a:xfrm>
            <a:off x="8665608" y="4273700"/>
            <a:ext cx="2643135" cy="8713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1DC85D8-C0EA-728D-24BA-347771483849}"/>
              </a:ext>
            </a:extLst>
          </p:cNvPr>
          <p:cNvSpPr txBox="1"/>
          <p:nvPr/>
        </p:nvSpPr>
        <p:spPr>
          <a:xfrm>
            <a:off x="9418701" y="4150555"/>
            <a:ext cx="113694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ko-KR" sz="10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AI </a:t>
            </a:r>
            <a:r>
              <a:rPr kumimoji="1" lang="ko-KR" altLang="en-US" sz="1000" b="1" dirty="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예지보전 기술</a:t>
            </a:r>
          </a:p>
        </p:txBody>
      </p:sp>
      <p:pic>
        <p:nvPicPr>
          <p:cNvPr id="306" name="Picture 2" descr="데이터 진단 도구">
            <a:extLst>
              <a:ext uri="{FF2B5EF4-FFF2-40B4-BE49-F238E27FC236}">
                <a16:creationId xmlns:a16="http://schemas.microsoft.com/office/drawing/2014/main" id="{DF302FA2-CAC3-F9BE-7A58-CFC4E620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25" y="6516278"/>
            <a:ext cx="1043257" cy="7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5" name="그룹 344">
            <a:extLst>
              <a:ext uri="{FF2B5EF4-FFF2-40B4-BE49-F238E27FC236}">
                <a16:creationId xmlns:a16="http://schemas.microsoft.com/office/drawing/2014/main" id="{1BAD1349-0B6A-A994-A698-05C788BA108B}"/>
              </a:ext>
            </a:extLst>
          </p:cNvPr>
          <p:cNvGrpSpPr/>
          <p:nvPr/>
        </p:nvGrpSpPr>
        <p:grpSpPr>
          <a:xfrm>
            <a:off x="4602600" y="3564798"/>
            <a:ext cx="11212594" cy="3717061"/>
            <a:chOff x="4602600" y="1735998"/>
            <a:chExt cx="11212594" cy="3717061"/>
          </a:xfrm>
        </p:grpSpPr>
        <p:grpSp>
          <p:nvGrpSpPr>
            <p:cNvPr id="344" name="그룹 343">
              <a:extLst>
                <a:ext uri="{FF2B5EF4-FFF2-40B4-BE49-F238E27FC236}">
                  <a16:creationId xmlns:a16="http://schemas.microsoft.com/office/drawing/2014/main" id="{8DFF1400-EF44-5565-06EE-4FFCF8D2E6F2}"/>
                </a:ext>
              </a:extLst>
            </p:cNvPr>
            <p:cNvGrpSpPr/>
            <p:nvPr/>
          </p:nvGrpSpPr>
          <p:grpSpPr>
            <a:xfrm>
              <a:off x="4602600" y="1735998"/>
              <a:ext cx="1505133" cy="557862"/>
              <a:chOff x="4602600" y="1735998"/>
              <a:chExt cx="1505133" cy="557862"/>
            </a:xfrm>
          </p:grpSpPr>
          <p:sp>
            <p:nvSpPr>
              <p:cNvPr id="229" name="사각형: 둥근 모서리 228">
                <a:extLst>
                  <a:ext uri="{FF2B5EF4-FFF2-40B4-BE49-F238E27FC236}">
                    <a16:creationId xmlns:a16="http://schemas.microsoft.com/office/drawing/2014/main" id="{C728542D-13EA-26FA-0675-207B14AEA846}"/>
                  </a:ext>
                </a:extLst>
              </p:cNvPr>
              <p:cNvSpPr/>
              <p:nvPr/>
            </p:nvSpPr>
            <p:spPr>
              <a:xfrm>
                <a:off x="4602600" y="1735998"/>
                <a:ext cx="1504507" cy="557862"/>
              </a:xfrm>
              <a:prstGeom prst="roundRect">
                <a:avLst>
                  <a:gd name="adj" fmla="val 11654"/>
                </a:avLst>
              </a:prstGeom>
              <a:solidFill>
                <a:srgbClr val="1C94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230" name="직사각형 229">
                <a:extLst>
                  <a:ext uri="{FF2B5EF4-FFF2-40B4-BE49-F238E27FC236}">
                    <a16:creationId xmlns:a16="http://schemas.microsoft.com/office/drawing/2014/main" id="{08E3FAE1-52E1-1483-9056-8FFDEAC8F503}"/>
                  </a:ext>
                </a:extLst>
              </p:cNvPr>
              <p:cNvSpPr/>
              <p:nvPr/>
            </p:nvSpPr>
            <p:spPr>
              <a:xfrm>
                <a:off x="4603226" y="1795762"/>
                <a:ext cx="15045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kumimoji="1" lang="ko-KR" altLang="en-US" sz="1400" spc="-49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기술 개발 요소 별</a:t>
                </a:r>
                <a:endParaRPr kumimoji="1" lang="en-US" altLang="ko-KR" sz="1400" spc="-49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  <a:p>
                <a:pPr algn="ctr"/>
                <a:r>
                  <a:rPr kumimoji="1" lang="ko-KR" altLang="en-US" sz="1400" spc="-49" dirty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컨소시엄 구성</a:t>
                </a:r>
                <a:endParaRPr kumimoji="1" lang="en-US" altLang="ko-KR" sz="1400" spc="-49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grpSp>
          <p:nvGrpSpPr>
            <p:cNvPr id="343" name="그룹 342">
              <a:extLst>
                <a:ext uri="{FF2B5EF4-FFF2-40B4-BE49-F238E27FC236}">
                  <a16:creationId xmlns:a16="http://schemas.microsoft.com/office/drawing/2014/main" id="{AA0807A0-EF3B-8777-C0AB-16B6D4CB31D9}"/>
                </a:ext>
              </a:extLst>
            </p:cNvPr>
            <p:cNvGrpSpPr/>
            <p:nvPr/>
          </p:nvGrpSpPr>
          <p:grpSpPr>
            <a:xfrm>
              <a:off x="6482429" y="1834181"/>
              <a:ext cx="9332765" cy="326297"/>
              <a:chOff x="6482429" y="1834181"/>
              <a:chExt cx="9332765" cy="326297"/>
            </a:xfrm>
          </p:grpSpPr>
          <p:grpSp>
            <p:nvGrpSpPr>
              <p:cNvPr id="233" name="그룹 232">
                <a:extLst>
                  <a:ext uri="{FF2B5EF4-FFF2-40B4-BE49-F238E27FC236}">
                    <a16:creationId xmlns:a16="http://schemas.microsoft.com/office/drawing/2014/main" id="{2696D6C0-6000-0F13-65ED-AC5597674F54}"/>
                  </a:ext>
                </a:extLst>
              </p:cNvPr>
              <p:cNvGrpSpPr/>
              <p:nvPr/>
            </p:nvGrpSpPr>
            <p:grpSpPr>
              <a:xfrm>
                <a:off x="6482429" y="1839989"/>
                <a:ext cx="2395353" cy="320489"/>
                <a:chOff x="579231" y="8413610"/>
                <a:chExt cx="1390652" cy="206184"/>
              </a:xfrm>
            </p:grpSpPr>
            <p:sp>
              <p:nvSpPr>
                <p:cNvPr id="243" name="AutoShape 147" descr="박스">
                  <a:extLst>
                    <a:ext uri="{FF2B5EF4-FFF2-40B4-BE49-F238E27FC236}">
                      <a16:creationId xmlns:a16="http://schemas.microsoft.com/office/drawing/2014/main" id="{57B2644F-5B14-7AE0-C2FF-7B5844017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231" y="8413610"/>
                  <a:ext cx="1390652" cy="206184"/>
                </a:xfrm>
                <a:prstGeom prst="chevron">
                  <a:avLst>
                    <a:gd name="adj" fmla="val 36769"/>
                  </a:avLst>
                </a:prstGeom>
                <a:solidFill>
                  <a:srgbClr val="A9D3ED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ko-KR" altLang="en-US" sz="1050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244" name="Text Box 30">
                  <a:extLst>
                    <a:ext uri="{FF2B5EF4-FFF2-40B4-BE49-F238E27FC236}">
                      <a16:creationId xmlns:a16="http://schemas.microsoft.com/office/drawing/2014/main" id="{6FDBE8EB-3611-BE63-EC36-99E8F12833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518" y="8457300"/>
                  <a:ext cx="804076" cy="1188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rnd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ko-KR" altLang="en-US" sz="1200" dirty="0">
                      <a:ln>
                        <a:solidFill>
                          <a:schemeClr val="bg1">
                            <a:lumMod val="6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데이터 수집 및 처리</a:t>
                  </a:r>
                </a:p>
              </p:txBody>
            </p:sp>
          </p:grpSp>
          <p:grpSp>
            <p:nvGrpSpPr>
              <p:cNvPr id="234" name="그룹 233">
                <a:extLst>
                  <a:ext uri="{FF2B5EF4-FFF2-40B4-BE49-F238E27FC236}">
                    <a16:creationId xmlns:a16="http://schemas.microsoft.com/office/drawing/2014/main" id="{C16058F8-C005-8970-4419-FE969F0DD4BC}"/>
                  </a:ext>
                </a:extLst>
              </p:cNvPr>
              <p:cNvGrpSpPr/>
              <p:nvPr/>
            </p:nvGrpSpPr>
            <p:grpSpPr>
              <a:xfrm>
                <a:off x="8793578" y="1839989"/>
                <a:ext cx="2395353" cy="320489"/>
                <a:chOff x="585587" y="8413610"/>
                <a:chExt cx="1390652" cy="206184"/>
              </a:xfrm>
            </p:grpSpPr>
            <p:sp>
              <p:nvSpPr>
                <p:cNvPr id="241" name="AutoShape 147" descr="박스">
                  <a:extLst>
                    <a:ext uri="{FF2B5EF4-FFF2-40B4-BE49-F238E27FC236}">
                      <a16:creationId xmlns:a16="http://schemas.microsoft.com/office/drawing/2014/main" id="{604C04FE-322F-BC93-682B-5344D4A61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587" y="8413610"/>
                  <a:ext cx="1390652" cy="206184"/>
                </a:xfrm>
                <a:prstGeom prst="chevron">
                  <a:avLst>
                    <a:gd name="adj" fmla="val 36769"/>
                  </a:avLst>
                </a:prstGeom>
                <a:solidFill>
                  <a:srgbClr val="61AEDD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475110" eaLnBrk="1" hangingPunct="1"/>
                  <a:endParaRPr lang="ko-KR" altLang="en-US" sz="1050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242" name="Text Box 30">
                  <a:extLst>
                    <a:ext uri="{FF2B5EF4-FFF2-40B4-BE49-F238E27FC236}">
                      <a16:creationId xmlns:a16="http://schemas.microsoft.com/office/drawing/2014/main" id="{BDA7F631-DA83-CBDB-8A01-C019235EAF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3103" y="8457300"/>
                  <a:ext cx="595612" cy="1188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rnd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ko-KR" altLang="en-US" sz="1200" dirty="0">
                      <a:ln>
                        <a:solidFill>
                          <a:schemeClr val="bg1">
                            <a:lumMod val="6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요소 기술 개발</a:t>
                  </a:r>
                </a:p>
              </p:txBody>
            </p:sp>
          </p:grpSp>
          <p:grpSp>
            <p:nvGrpSpPr>
              <p:cNvPr id="235" name="그룹 234">
                <a:extLst>
                  <a:ext uri="{FF2B5EF4-FFF2-40B4-BE49-F238E27FC236}">
                    <a16:creationId xmlns:a16="http://schemas.microsoft.com/office/drawing/2014/main" id="{C6D381AB-BC36-C453-E971-5E6AF4105DF2}"/>
                  </a:ext>
                </a:extLst>
              </p:cNvPr>
              <p:cNvGrpSpPr/>
              <p:nvPr/>
            </p:nvGrpSpPr>
            <p:grpSpPr>
              <a:xfrm>
                <a:off x="11104727" y="1839989"/>
                <a:ext cx="2395353" cy="320489"/>
                <a:chOff x="591943" y="8413610"/>
                <a:chExt cx="1390652" cy="206184"/>
              </a:xfrm>
            </p:grpSpPr>
            <p:sp>
              <p:nvSpPr>
                <p:cNvPr id="239" name="AutoShape 147" descr="박스">
                  <a:extLst>
                    <a:ext uri="{FF2B5EF4-FFF2-40B4-BE49-F238E27FC236}">
                      <a16:creationId xmlns:a16="http://schemas.microsoft.com/office/drawing/2014/main" id="{9CB82C61-A249-84CB-CB7A-B8CB492BF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943" y="8413610"/>
                  <a:ext cx="1390652" cy="206184"/>
                </a:xfrm>
                <a:prstGeom prst="chevron">
                  <a:avLst>
                    <a:gd name="adj" fmla="val 36769"/>
                  </a:avLst>
                </a:prstGeom>
                <a:solidFill>
                  <a:srgbClr val="3491C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ko-KR" altLang="en-US" sz="1050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240" name="Text Box 30">
                  <a:extLst>
                    <a:ext uri="{FF2B5EF4-FFF2-40B4-BE49-F238E27FC236}">
                      <a16:creationId xmlns:a16="http://schemas.microsoft.com/office/drawing/2014/main" id="{42DB2494-046D-F02C-4419-AD22B112AB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9466" y="8457300"/>
                  <a:ext cx="595612" cy="1188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rnd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ko-KR" altLang="en-US" sz="1200" dirty="0">
                      <a:ln>
                        <a:solidFill>
                          <a:schemeClr val="bg1">
                            <a:lumMod val="6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기술 현장 적용</a:t>
                  </a:r>
                </a:p>
              </p:txBody>
            </p:sp>
          </p:grpSp>
          <p:grpSp>
            <p:nvGrpSpPr>
              <p:cNvPr id="236" name="그룹 235">
                <a:extLst>
                  <a:ext uri="{FF2B5EF4-FFF2-40B4-BE49-F238E27FC236}">
                    <a16:creationId xmlns:a16="http://schemas.microsoft.com/office/drawing/2014/main" id="{0155BD07-E634-8C48-4537-A35AC0BF69BE}"/>
                  </a:ext>
                </a:extLst>
              </p:cNvPr>
              <p:cNvGrpSpPr/>
              <p:nvPr/>
            </p:nvGrpSpPr>
            <p:grpSpPr>
              <a:xfrm>
                <a:off x="13419841" y="1834181"/>
                <a:ext cx="2395353" cy="320489"/>
                <a:chOff x="591943" y="8413610"/>
                <a:chExt cx="1390652" cy="206184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7" name="AutoShape 147" descr="박스">
                  <a:extLst>
                    <a:ext uri="{FF2B5EF4-FFF2-40B4-BE49-F238E27FC236}">
                      <a16:creationId xmlns:a16="http://schemas.microsoft.com/office/drawing/2014/main" id="{18CFA722-8E12-3840-D4D4-495A25B4B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943" y="8413610"/>
                  <a:ext cx="1390652" cy="206184"/>
                </a:xfrm>
                <a:prstGeom prst="chevron">
                  <a:avLst>
                    <a:gd name="adj" fmla="val 36769"/>
                  </a:avLst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ko-KR" altLang="en-US" sz="1050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238" name="Text Box 30">
                  <a:extLst>
                    <a:ext uri="{FF2B5EF4-FFF2-40B4-BE49-F238E27FC236}">
                      <a16:creationId xmlns:a16="http://schemas.microsoft.com/office/drawing/2014/main" id="{84574B81-F2AC-E356-9346-A11A0E4C16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49026" y="8457300"/>
                  <a:ext cx="476490" cy="11880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rnd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ko-KR" altLang="en-US" sz="1200" dirty="0">
                      <a:ln>
                        <a:solidFill>
                          <a:schemeClr val="bg1">
                            <a:lumMod val="6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기술 고도화</a:t>
                  </a:r>
                </a:p>
              </p:txBody>
            </p:sp>
          </p:grpSp>
        </p:grpSp>
        <p:grpSp>
          <p:nvGrpSpPr>
            <p:cNvPr id="342" name="그룹 341">
              <a:extLst>
                <a:ext uri="{FF2B5EF4-FFF2-40B4-BE49-F238E27FC236}">
                  <a16:creationId xmlns:a16="http://schemas.microsoft.com/office/drawing/2014/main" id="{BB0F4B7D-CFAE-1849-A1A4-4B88CDF3B697}"/>
                </a:ext>
              </a:extLst>
            </p:cNvPr>
            <p:cNvGrpSpPr/>
            <p:nvPr/>
          </p:nvGrpSpPr>
          <p:grpSpPr>
            <a:xfrm>
              <a:off x="8662598" y="2541012"/>
              <a:ext cx="2693333" cy="791717"/>
              <a:chOff x="8662598" y="2541012"/>
              <a:chExt cx="2693333" cy="791717"/>
            </a:xfrm>
          </p:grpSpPr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733A5B6D-7DCE-74D5-026C-AAD23F62590C}"/>
                  </a:ext>
                </a:extLst>
              </p:cNvPr>
              <p:cNvSpPr txBox="1"/>
              <p:nvPr/>
            </p:nvSpPr>
            <p:spPr>
              <a:xfrm>
                <a:off x="9588927" y="2994175"/>
                <a:ext cx="8282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latinLnBrk="1"/>
                <a:r>
                  <a:rPr kumimoji="1" lang="ko-KR" altLang="en-US" sz="800" dirty="0">
                    <a:ln>
                      <a:solidFill>
                        <a:srgbClr val="7030A0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결함 분석 인과추론 기술</a:t>
                </a: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9002AB09-64C2-2635-C818-AFEF9BC8E4ED}"/>
                  </a:ext>
                </a:extLst>
              </p:cNvPr>
              <p:cNvSpPr txBox="1"/>
              <p:nvPr/>
            </p:nvSpPr>
            <p:spPr>
              <a:xfrm>
                <a:off x="8662598" y="2994166"/>
                <a:ext cx="8937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latinLnBrk="1"/>
                <a:r>
                  <a:rPr kumimoji="1" lang="ko-KR" altLang="en-US" sz="800" dirty="0">
                    <a:ln>
                      <a:solidFill>
                        <a:srgbClr val="7030A0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인공지능 기반</a:t>
                </a:r>
                <a:endParaRPr kumimoji="1" lang="en-US" altLang="ko-KR" sz="800" dirty="0">
                  <a:ln>
                    <a:solidFill>
                      <a:srgbClr val="7030A0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  <a:p>
                <a:pPr algn="ctr" defTabSz="914400" latinLnBrk="1"/>
                <a:r>
                  <a:rPr kumimoji="1" lang="ko-KR" altLang="en-US" sz="800" dirty="0">
                    <a:ln>
                      <a:solidFill>
                        <a:srgbClr val="7030A0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결함 탐지 기술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3D5BF846-7175-17D9-D24E-64CE0989CA76}"/>
                  </a:ext>
                </a:extLst>
              </p:cNvPr>
              <p:cNvSpPr txBox="1"/>
              <p:nvPr/>
            </p:nvSpPr>
            <p:spPr>
              <a:xfrm>
                <a:off x="10450435" y="2994166"/>
                <a:ext cx="9054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latinLnBrk="1"/>
                <a:r>
                  <a:rPr kumimoji="1" lang="ko-KR" altLang="en-US" sz="800" dirty="0">
                    <a:ln>
                      <a:solidFill>
                        <a:srgbClr val="7030A0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에너지 절감 및 효율화 기술</a:t>
                </a:r>
              </a:p>
            </p:txBody>
          </p:sp>
          <p:grpSp>
            <p:nvGrpSpPr>
              <p:cNvPr id="258" name="그룹 257">
                <a:extLst>
                  <a:ext uri="{FF2B5EF4-FFF2-40B4-BE49-F238E27FC236}">
                    <a16:creationId xmlns:a16="http://schemas.microsoft.com/office/drawing/2014/main" id="{EBF4625F-09D6-48D1-0070-5D9E15E9D452}"/>
                  </a:ext>
                </a:extLst>
              </p:cNvPr>
              <p:cNvGrpSpPr/>
              <p:nvPr/>
            </p:nvGrpSpPr>
            <p:grpSpPr>
              <a:xfrm>
                <a:off x="8728110" y="2541012"/>
                <a:ext cx="2545517" cy="447318"/>
                <a:chOff x="2522551" y="7383233"/>
                <a:chExt cx="3206309" cy="730686"/>
              </a:xfrm>
            </p:grpSpPr>
            <p:grpSp>
              <p:nvGrpSpPr>
                <p:cNvPr id="259" name="그룹 258">
                  <a:extLst>
                    <a:ext uri="{FF2B5EF4-FFF2-40B4-BE49-F238E27FC236}">
                      <a16:creationId xmlns:a16="http://schemas.microsoft.com/office/drawing/2014/main" id="{4D299468-3ACE-8BE7-3A28-3E8419797C7B}"/>
                    </a:ext>
                  </a:extLst>
                </p:cNvPr>
                <p:cNvGrpSpPr/>
                <p:nvPr/>
              </p:nvGrpSpPr>
              <p:grpSpPr>
                <a:xfrm>
                  <a:off x="2522551" y="7387216"/>
                  <a:ext cx="1043257" cy="726703"/>
                  <a:chOff x="2915881" y="5493648"/>
                  <a:chExt cx="1043257" cy="726703"/>
                </a:xfrm>
              </p:grpSpPr>
              <p:sp>
                <p:nvSpPr>
                  <p:cNvPr id="264" name="직사각형 263">
                    <a:extLst>
                      <a:ext uri="{FF2B5EF4-FFF2-40B4-BE49-F238E27FC236}">
                        <a16:creationId xmlns:a16="http://schemas.microsoft.com/office/drawing/2014/main" id="{1D72CBBC-297D-CC3F-7D5C-A691070AFFE7}"/>
                      </a:ext>
                    </a:extLst>
                  </p:cNvPr>
                  <p:cNvSpPr/>
                  <p:nvPr/>
                </p:nvSpPr>
                <p:spPr>
                  <a:xfrm>
                    <a:off x="2915881" y="5493648"/>
                    <a:ext cx="1043257" cy="7267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pic>
                <p:nvPicPr>
                  <p:cNvPr id="265" name="그림 264">
                    <a:extLst>
                      <a:ext uri="{FF2B5EF4-FFF2-40B4-BE49-F238E27FC236}">
                        <a16:creationId xmlns:a16="http://schemas.microsoft.com/office/drawing/2014/main" id="{40E72A3F-2AB9-3181-263C-5E9E073F35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0800000" flipH="1" flipV="1">
                    <a:off x="2940646" y="5523017"/>
                    <a:ext cx="997980" cy="67117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60" name="그림 259">
                  <a:extLst>
                    <a:ext uri="{FF2B5EF4-FFF2-40B4-BE49-F238E27FC236}">
                      <a16:creationId xmlns:a16="http://schemas.microsoft.com/office/drawing/2014/main" id="{D1BE8714-2CDA-55A5-0743-D580508951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91975" y="7383233"/>
                  <a:ext cx="1036885" cy="726703"/>
                </a:xfrm>
                <a:prstGeom prst="rect">
                  <a:avLst/>
                </a:prstGeom>
              </p:spPr>
            </p:pic>
            <p:grpSp>
              <p:nvGrpSpPr>
                <p:cNvPr id="261" name="그룹 260">
                  <a:extLst>
                    <a:ext uri="{FF2B5EF4-FFF2-40B4-BE49-F238E27FC236}">
                      <a16:creationId xmlns:a16="http://schemas.microsoft.com/office/drawing/2014/main" id="{904F9F23-08ED-5DA3-A310-365AA99F208D}"/>
                    </a:ext>
                  </a:extLst>
                </p:cNvPr>
                <p:cNvGrpSpPr/>
                <p:nvPr/>
              </p:nvGrpSpPr>
              <p:grpSpPr>
                <a:xfrm>
                  <a:off x="3607698" y="7387216"/>
                  <a:ext cx="1043257" cy="726703"/>
                  <a:chOff x="4001028" y="5493648"/>
                  <a:chExt cx="1043257" cy="726703"/>
                </a:xfrm>
              </p:grpSpPr>
              <p:sp>
                <p:nvSpPr>
                  <p:cNvPr id="262" name="직사각형 261">
                    <a:extLst>
                      <a:ext uri="{FF2B5EF4-FFF2-40B4-BE49-F238E27FC236}">
                        <a16:creationId xmlns:a16="http://schemas.microsoft.com/office/drawing/2014/main" id="{67697C7A-6977-E94C-9AD4-18A2596713AE}"/>
                      </a:ext>
                    </a:extLst>
                  </p:cNvPr>
                  <p:cNvSpPr/>
                  <p:nvPr/>
                </p:nvSpPr>
                <p:spPr>
                  <a:xfrm>
                    <a:off x="4001028" y="5493648"/>
                    <a:ext cx="1043257" cy="7267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pic>
                <p:nvPicPr>
                  <p:cNvPr id="263" name="그림 262">
                    <a:extLst>
                      <a:ext uri="{FF2B5EF4-FFF2-40B4-BE49-F238E27FC236}">
                        <a16:creationId xmlns:a16="http://schemas.microsoft.com/office/drawing/2014/main" id="{F9A6D99C-5E4A-C2FE-CD46-D1280BD4B8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012958" y="5515883"/>
                    <a:ext cx="1019502" cy="674265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41" name="그룹 340">
              <a:extLst>
                <a:ext uri="{FF2B5EF4-FFF2-40B4-BE49-F238E27FC236}">
                  <a16:creationId xmlns:a16="http://schemas.microsoft.com/office/drawing/2014/main" id="{D963B588-4A06-756E-7440-76C883DC3F42}"/>
                </a:ext>
              </a:extLst>
            </p:cNvPr>
            <p:cNvGrpSpPr/>
            <p:nvPr/>
          </p:nvGrpSpPr>
          <p:grpSpPr>
            <a:xfrm>
              <a:off x="6885428" y="4458555"/>
              <a:ext cx="1589350" cy="994504"/>
              <a:chOff x="6885428" y="4458555"/>
              <a:chExt cx="1589350" cy="994504"/>
            </a:xfrm>
          </p:grpSpPr>
          <p:sp>
            <p:nvSpPr>
              <p:cNvPr id="267" name="직사각형 266">
                <a:extLst>
                  <a:ext uri="{FF2B5EF4-FFF2-40B4-BE49-F238E27FC236}">
                    <a16:creationId xmlns:a16="http://schemas.microsoft.com/office/drawing/2014/main" id="{F0F8C22A-96A1-5866-D94B-3F31335A4364}"/>
                  </a:ext>
                </a:extLst>
              </p:cNvPr>
              <p:cNvSpPr/>
              <p:nvPr/>
            </p:nvSpPr>
            <p:spPr>
              <a:xfrm>
                <a:off x="6885428" y="4581700"/>
                <a:ext cx="1589350" cy="871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7C7A85D0-4848-EFF9-84A6-CA0301BE34F4}"/>
                  </a:ext>
                </a:extLst>
              </p:cNvPr>
              <p:cNvSpPr txBox="1"/>
              <p:nvPr/>
            </p:nvSpPr>
            <p:spPr>
              <a:xfrm>
                <a:off x="7041340" y="4458555"/>
                <a:ext cx="12775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ko-KR" altLang="en-US" sz="1000" b="1" dirty="0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데이터 수집 및 처리</a:t>
                </a:r>
              </a:p>
            </p:txBody>
          </p:sp>
          <p:grpSp>
            <p:nvGrpSpPr>
              <p:cNvPr id="269" name="그룹 268">
                <a:extLst>
                  <a:ext uri="{FF2B5EF4-FFF2-40B4-BE49-F238E27FC236}">
                    <a16:creationId xmlns:a16="http://schemas.microsoft.com/office/drawing/2014/main" id="{2ADD64A1-026B-3D20-DB6E-70823E818850}"/>
                  </a:ext>
                </a:extLst>
              </p:cNvPr>
              <p:cNvGrpSpPr/>
              <p:nvPr/>
            </p:nvGrpSpPr>
            <p:grpSpPr>
              <a:xfrm>
                <a:off x="7168250" y="4666917"/>
                <a:ext cx="1100703" cy="710700"/>
                <a:chOff x="6175092" y="5499802"/>
                <a:chExt cx="1184360" cy="764716"/>
              </a:xfrm>
            </p:grpSpPr>
            <p:sp>
              <p:nvSpPr>
                <p:cNvPr id="270" name="직사각형 269">
                  <a:extLst>
                    <a:ext uri="{FF2B5EF4-FFF2-40B4-BE49-F238E27FC236}">
                      <a16:creationId xmlns:a16="http://schemas.microsoft.com/office/drawing/2014/main" id="{CE6F743E-755F-934E-77CC-83A39F7635E4}"/>
                    </a:ext>
                  </a:extLst>
                </p:cNvPr>
                <p:cNvSpPr/>
                <p:nvPr/>
              </p:nvSpPr>
              <p:spPr>
                <a:xfrm>
                  <a:off x="6234670" y="5499802"/>
                  <a:ext cx="1043257" cy="7267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grpSp>
              <p:nvGrpSpPr>
                <p:cNvPr id="271" name="그룹 270">
                  <a:extLst>
                    <a:ext uri="{FF2B5EF4-FFF2-40B4-BE49-F238E27FC236}">
                      <a16:creationId xmlns:a16="http://schemas.microsoft.com/office/drawing/2014/main" id="{5CF397CA-6A43-F025-AE5D-11D5A08E0262}"/>
                    </a:ext>
                  </a:extLst>
                </p:cNvPr>
                <p:cNvGrpSpPr/>
                <p:nvPr/>
              </p:nvGrpSpPr>
              <p:grpSpPr>
                <a:xfrm>
                  <a:off x="6175092" y="5533974"/>
                  <a:ext cx="1184360" cy="730544"/>
                  <a:chOff x="11758183" y="2764253"/>
                  <a:chExt cx="3901198" cy="2420785"/>
                </a:xfrm>
              </p:grpSpPr>
              <p:pic>
                <p:nvPicPr>
                  <p:cNvPr id="272" name="그림 271">
                    <a:extLst>
                      <a:ext uri="{FF2B5EF4-FFF2-40B4-BE49-F238E27FC236}">
                        <a16:creationId xmlns:a16="http://schemas.microsoft.com/office/drawing/2014/main" id="{92D15A85-5ECE-8885-6D32-9A2003D577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76024" y="3841224"/>
                    <a:ext cx="1242050" cy="1047267"/>
                  </a:xfrm>
                  <a:prstGeom prst="rect">
                    <a:avLst/>
                  </a:prstGeom>
                </p:spPr>
              </p:pic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6DB3FCF1-38BA-2DCF-C5FB-63C6C35352C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82348" y="4691216"/>
                    <a:ext cx="1393100" cy="4938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300" b="1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STORAGE</a:t>
                    </a:r>
                    <a:endParaRPr lang="ko-KR" altLang="en-US" sz="300" b="1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pic>
                <p:nvPicPr>
                  <p:cNvPr id="274" name="그림 273">
                    <a:extLst>
                      <a:ext uri="{FF2B5EF4-FFF2-40B4-BE49-F238E27FC236}">
                        <a16:creationId xmlns:a16="http://schemas.microsoft.com/office/drawing/2014/main" id="{564A635D-ED06-B71D-A7BC-8E34159F04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3801095" y="3908051"/>
                    <a:ext cx="1242050" cy="1242050"/>
                  </a:xfrm>
                  <a:prstGeom prst="rect">
                    <a:avLst/>
                  </a:prstGeom>
                </p:spPr>
              </p:pic>
              <p:cxnSp>
                <p:nvCxnSpPr>
                  <p:cNvPr id="275" name="직선 연결선 274">
                    <a:extLst>
                      <a:ext uri="{FF2B5EF4-FFF2-40B4-BE49-F238E27FC236}">
                        <a16:creationId xmlns:a16="http://schemas.microsoft.com/office/drawing/2014/main" id="{0BCD6DBA-7375-04CE-4CCA-A3051B5DD8FE}"/>
                      </a:ext>
                    </a:extLst>
                  </p:cNvPr>
                  <p:cNvCxnSpPr/>
                  <p:nvPr/>
                </p:nvCxnSpPr>
                <p:spPr>
                  <a:xfrm>
                    <a:off x="12368495" y="3719259"/>
                    <a:ext cx="2503918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A2E9F3C9-5694-64BA-261E-5152FF7FF571}"/>
                      </a:ext>
                    </a:extLst>
                  </p:cNvPr>
                  <p:cNvSpPr txBox="1"/>
                  <p:nvPr/>
                </p:nvSpPr>
                <p:spPr>
                  <a:xfrm>
                    <a:off x="12078525" y="3401630"/>
                    <a:ext cx="1035170" cy="4389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00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Memory</a:t>
                    </a:r>
                    <a:endParaRPr lang="ko-KR" altLang="en-US" sz="2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277" name="TextBox 276">
                    <a:extLst>
                      <a:ext uri="{FF2B5EF4-FFF2-40B4-BE49-F238E27FC236}">
                        <a16:creationId xmlns:a16="http://schemas.microsoft.com/office/drawing/2014/main" id="{6CF4BB77-7F78-C01C-FC81-A903ED896DD7}"/>
                      </a:ext>
                    </a:extLst>
                  </p:cNvPr>
                  <p:cNvSpPr txBox="1"/>
                  <p:nvPr/>
                </p:nvSpPr>
                <p:spPr>
                  <a:xfrm>
                    <a:off x="12085788" y="3623227"/>
                    <a:ext cx="881767" cy="4389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00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Disk</a:t>
                    </a:r>
                    <a:endParaRPr lang="ko-KR" altLang="en-US" sz="2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grpSp>
                <p:nvGrpSpPr>
                  <p:cNvPr id="278" name="그룹 277">
                    <a:extLst>
                      <a:ext uri="{FF2B5EF4-FFF2-40B4-BE49-F238E27FC236}">
                        <a16:creationId xmlns:a16="http://schemas.microsoft.com/office/drawing/2014/main" id="{7F345DFF-CC3A-BC49-65BF-CB72A808C94B}"/>
                      </a:ext>
                    </a:extLst>
                  </p:cNvPr>
                  <p:cNvGrpSpPr/>
                  <p:nvPr/>
                </p:nvGrpSpPr>
                <p:grpSpPr>
                  <a:xfrm>
                    <a:off x="11994443" y="2764253"/>
                    <a:ext cx="3296439" cy="850489"/>
                    <a:chOff x="5912855" y="2429245"/>
                    <a:chExt cx="3941976" cy="1017039"/>
                  </a:xfr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5000">
                        <a:schemeClr val="accent4">
                          <a:lumMod val="60000"/>
                          <a:lumOff val="40000"/>
                        </a:schemeClr>
                      </a:gs>
                      <a:gs pos="83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600000" scaled="0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00" name="직사각형 299">
                      <a:extLst>
                        <a:ext uri="{FF2B5EF4-FFF2-40B4-BE49-F238E27FC236}">
                          <a16:creationId xmlns:a16="http://schemas.microsoft.com/office/drawing/2014/main" id="{DC2859F0-6964-2FD5-FD52-E99A5C130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8328" y="2600480"/>
                      <a:ext cx="3331028" cy="6745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800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p:txBody>
                </p:sp>
                <p:sp>
                  <p:nvSpPr>
                    <p:cNvPr id="301" name="이등변 삼각형 300">
                      <a:extLst>
                        <a:ext uri="{FF2B5EF4-FFF2-40B4-BE49-F238E27FC236}">
                          <a16:creationId xmlns:a16="http://schemas.microsoft.com/office/drawing/2014/main" id="{5CB5A35E-A9D5-116B-5B4E-7FEC85FFB18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842714" y="2499386"/>
                      <a:ext cx="1017037" cy="87675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800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p:txBody>
                </p:sp>
                <p:sp>
                  <p:nvSpPr>
                    <p:cNvPr id="302" name="이등변 삼각형 301">
                      <a:extLst>
                        <a:ext uri="{FF2B5EF4-FFF2-40B4-BE49-F238E27FC236}">
                          <a16:creationId xmlns:a16="http://schemas.microsoft.com/office/drawing/2014/main" id="{8AC83C5A-BD4C-1726-C800-56C31E2FA4FA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8907934" y="2499388"/>
                      <a:ext cx="1017037" cy="87675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800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p:txBody>
                </p:sp>
              </p:grpSp>
              <p:pic>
                <p:nvPicPr>
                  <p:cNvPr id="279" name="그림 278">
                    <a:extLst>
                      <a:ext uri="{FF2B5EF4-FFF2-40B4-BE49-F238E27FC236}">
                        <a16:creationId xmlns:a16="http://schemas.microsoft.com/office/drawing/2014/main" id="{74F784C0-928B-5A23-AB6A-B603EFD241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900000" flipV="1">
                    <a:off x="13062314" y="3355071"/>
                    <a:ext cx="561922" cy="574459"/>
                  </a:xfrm>
                  <a:prstGeom prst="rect">
                    <a:avLst/>
                  </a:prstGeom>
                </p:spPr>
              </p:pic>
              <p:sp>
                <p:nvSpPr>
                  <p:cNvPr id="280" name="TextBox 279">
                    <a:extLst>
                      <a:ext uri="{FF2B5EF4-FFF2-40B4-BE49-F238E27FC236}">
                        <a16:creationId xmlns:a16="http://schemas.microsoft.com/office/drawing/2014/main" id="{61E36723-3FB5-C2AA-0925-DBD9D09C7DAD}"/>
                      </a:ext>
                    </a:extLst>
                  </p:cNvPr>
                  <p:cNvSpPr txBox="1"/>
                  <p:nvPr/>
                </p:nvSpPr>
                <p:spPr>
                  <a:xfrm>
                    <a:off x="11758183" y="2951760"/>
                    <a:ext cx="920764" cy="5486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200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운행</a:t>
                    </a:r>
                    <a:endParaRPr lang="en-US" altLang="ko-KR" sz="2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  <a:p>
                    <a:pPr algn="ctr"/>
                    <a:r>
                      <a:rPr lang="ko-KR" altLang="en-US" sz="200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데이터</a:t>
                    </a:r>
                  </a:p>
                </p:txBody>
              </p:sp>
              <p:cxnSp>
                <p:nvCxnSpPr>
                  <p:cNvPr id="281" name="직선 화살표 연결선 280">
                    <a:extLst>
                      <a:ext uri="{FF2B5EF4-FFF2-40B4-BE49-F238E27FC236}">
                        <a16:creationId xmlns:a16="http://schemas.microsoft.com/office/drawing/2014/main" id="{4BABD904-AB93-F729-70F4-DA42E7956B77}"/>
                      </a:ext>
                    </a:extLst>
                  </p:cNvPr>
                  <p:cNvCxnSpPr/>
                  <p:nvPr/>
                </p:nvCxnSpPr>
                <p:spPr>
                  <a:xfrm>
                    <a:off x="12456923" y="3099675"/>
                    <a:ext cx="228600" cy="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직선 화살표 연결선 281">
                    <a:extLst>
                      <a:ext uri="{FF2B5EF4-FFF2-40B4-BE49-F238E27FC236}">
                        <a16:creationId xmlns:a16="http://schemas.microsoft.com/office/drawing/2014/main" id="{98AB57A6-9D46-33CC-880C-8C72D9BAD831}"/>
                      </a:ext>
                    </a:extLst>
                  </p:cNvPr>
                  <p:cNvCxnSpPr/>
                  <p:nvPr/>
                </p:nvCxnSpPr>
                <p:spPr>
                  <a:xfrm>
                    <a:off x="12456923" y="3188575"/>
                    <a:ext cx="228600" cy="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직선 화살표 연결선 282">
                    <a:extLst>
                      <a:ext uri="{FF2B5EF4-FFF2-40B4-BE49-F238E27FC236}">
                        <a16:creationId xmlns:a16="http://schemas.microsoft.com/office/drawing/2014/main" id="{59DEC7FC-E633-AA29-B778-FB52090738D5}"/>
                      </a:ext>
                    </a:extLst>
                  </p:cNvPr>
                  <p:cNvCxnSpPr/>
                  <p:nvPr/>
                </p:nvCxnSpPr>
                <p:spPr>
                  <a:xfrm>
                    <a:off x="12456923" y="3271125"/>
                    <a:ext cx="228600" cy="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4" name="직사각형 283">
                    <a:extLst>
                      <a:ext uri="{FF2B5EF4-FFF2-40B4-BE49-F238E27FC236}">
                        <a16:creationId xmlns:a16="http://schemas.microsoft.com/office/drawing/2014/main" id="{EA41D7D7-66C1-1D17-0E49-167E6FD76A3A}"/>
                      </a:ext>
                    </a:extLst>
                  </p:cNvPr>
                  <p:cNvSpPr/>
                  <p:nvPr/>
                </p:nvSpPr>
                <p:spPr>
                  <a:xfrm>
                    <a:off x="12709230" y="3118248"/>
                    <a:ext cx="140653" cy="140653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8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285" name="직사각형 284">
                    <a:extLst>
                      <a:ext uri="{FF2B5EF4-FFF2-40B4-BE49-F238E27FC236}">
                        <a16:creationId xmlns:a16="http://schemas.microsoft.com/office/drawing/2014/main" id="{53A80EE1-49EF-0A1B-DFA6-A4BE0005747D}"/>
                      </a:ext>
                    </a:extLst>
                  </p:cNvPr>
                  <p:cNvSpPr/>
                  <p:nvPr/>
                </p:nvSpPr>
                <p:spPr>
                  <a:xfrm>
                    <a:off x="13213788" y="3188098"/>
                    <a:ext cx="140653" cy="140653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8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286" name="직사각형 285">
                    <a:extLst>
                      <a:ext uri="{FF2B5EF4-FFF2-40B4-BE49-F238E27FC236}">
                        <a16:creationId xmlns:a16="http://schemas.microsoft.com/office/drawing/2014/main" id="{D0E9CCE4-8DE3-CB84-1F1D-9B9FBC5D0D84}"/>
                      </a:ext>
                    </a:extLst>
                  </p:cNvPr>
                  <p:cNvSpPr/>
                  <p:nvPr/>
                </p:nvSpPr>
                <p:spPr>
                  <a:xfrm>
                    <a:off x="13213788" y="3029348"/>
                    <a:ext cx="140653" cy="140653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8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287" name="직사각형 286">
                    <a:extLst>
                      <a:ext uri="{FF2B5EF4-FFF2-40B4-BE49-F238E27FC236}">
                        <a16:creationId xmlns:a16="http://schemas.microsoft.com/office/drawing/2014/main" id="{CB614454-DFCA-24CC-F2B6-25C6552296A4}"/>
                      </a:ext>
                    </a:extLst>
                  </p:cNvPr>
                  <p:cNvSpPr/>
                  <p:nvPr/>
                </p:nvSpPr>
                <p:spPr>
                  <a:xfrm>
                    <a:off x="13692883" y="3118248"/>
                    <a:ext cx="140653" cy="140653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8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288" name="직사각형 287">
                    <a:extLst>
                      <a:ext uri="{FF2B5EF4-FFF2-40B4-BE49-F238E27FC236}">
                        <a16:creationId xmlns:a16="http://schemas.microsoft.com/office/drawing/2014/main" id="{E3B56DCF-A302-109C-15D4-E0841C325FFE}"/>
                      </a:ext>
                    </a:extLst>
                  </p:cNvPr>
                  <p:cNvSpPr/>
                  <p:nvPr/>
                </p:nvSpPr>
                <p:spPr>
                  <a:xfrm>
                    <a:off x="14109288" y="3118248"/>
                    <a:ext cx="140653" cy="140653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8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289" name="직사각형 288">
                    <a:extLst>
                      <a:ext uri="{FF2B5EF4-FFF2-40B4-BE49-F238E27FC236}">
                        <a16:creationId xmlns:a16="http://schemas.microsoft.com/office/drawing/2014/main" id="{FB7B1051-C5DE-B602-82CC-18885EE9CD69}"/>
                      </a:ext>
                    </a:extLst>
                  </p:cNvPr>
                  <p:cNvSpPr/>
                  <p:nvPr/>
                </p:nvSpPr>
                <p:spPr>
                  <a:xfrm>
                    <a:off x="14505391" y="3118248"/>
                    <a:ext cx="140653" cy="140653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800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7849A56C-41B4-DDB1-8EF5-B47664E3A931}"/>
                      </a:ext>
                    </a:extLst>
                  </p:cNvPr>
                  <p:cNvSpPr txBox="1"/>
                  <p:nvPr/>
                </p:nvSpPr>
                <p:spPr>
                  <a:xfrm>
                    <a:off x="14732162" y="2940508"/>
                    <a:ext cx="927219" cy="5486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200" b="1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분석</a:t>
                    </a:r>
                    <a:endParaRPr lang="en-US" altLang="ko-KR" sz="200" b="1" dirty="0">
                      <a:ln>
                        <a:solidFill>
                          <a:srgbClr val="7030A0">
                            <a:alpha val="0"/>
                          </a:srgbClr>
                        </a:solidFill>
                      </a:ln>
                      <a:latin typeface="HY견고딕" panose="02030600000101010101" pitchFamily="18" charset="-127"/>
                      <a:ea typeface="HY견고딕" panose="02030600000101010101" pitchFamily="18" charset="-127"/>
                    </a:endParaRPr>
                  </a:p>
                  <a:p>
                    <a:r>
                      <a:rPr lang="ko-KR" altLang="en-US" sz="200" b="1" dirty="0">
                        <a:ln>
                          <a:solidFill>
                            <a:srgbClr val="7030A0">
                              <a:alpha val="0"/>
                            </a:srgbClr>
                          </a:solidFill>
                        </a:ln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데이터</a:t>
                    </a:r>
                  </a:p>
                </p:txBody>
              </p:sp>
              <p:cxnSp>
                <p:nvCxnSpPr>
                  <p:cNvPr id="291" name="직선 화살표 연결선 290">
                    <a:extLst>
                      <a:ext uri="{FF2B5EF4-FFF2-40B4-BE49-F238E27FC236}">
                        <a16:creationId xmlns:a16="http://schemas.microsoft.com/office/drawing/2014/main" id="{ADDC50F3-BBCB-6015-411B-81929E029A76}"/>
                      </a:ext>
                    </a:extLst>
                  </p:cNvPr>
                  <p:cNvCxnSpPr>
                    <a:cxnSpLocks/>
                    <a:stCxn id="284" idx="3"/>
                    <a:endCxn id="286" idx="1"/>
                  </p:cNvCxnSpPr>
                  <p:nvPr/>
                </p:nvCxnSpPr>
                <p:spPr>
                  <a:xfrm flipV="1">
                    <a:off x="12849883" y="3099675"/>
                    <a:ext cx="363905" cy="8890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직선 화살표 연결선 291">
                    <a:extLst>
                      <a:ext uri="{FF2B5EF4-FFF2-40B4-BE49-F238E27FC236}">
                        <a16:creationId xmlns:a16="http://schemas.microsoft.com/office/drawing/2014/main" id="{A142CC92-ABF1-66CA-D47B-E9F934B4589C}"/>
                      </a:ext>
                    </a:extLst>
                  </p:cNvPr>
                  <p:cNvCxnSpPr/>
                  <p:nvPr/>
                </p:nvCxnSpPr>
                <p:spPr>
                  <a:xfrm>
                    <a:off x="12849883" y="3170001"/>
                    <a:ext cx="363905" cy="88423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직선 화살표 연결선 292">
                    <a:extLst>
                      <a:ext uri="{FF2B5EF4-FFF2-40B4-BE49-F238E27FC236}">
                        <a16:creationId xmlns:a16="http://schemas.microsoft.com/office/drawing/2014/main" id="{49E2D872-D628-37D9-77B3-ABB77F3663BA}"/>
                      </a:ext>
                    </a:extLst>
                  </p:cNvPr>
                  <p:cNvCxnSpPr>
                    <a:cxnSpLocks/>
                    <a:stCxn id="286" idx="3"/>
                    <a:endCxn id="287" idx="1"/>
                  </p:cNvCxnSpPr>
                  <p:nvPr/>
                </p:nvCxnSpPr>
                <p:spPr>
                  <a:xfrm>
                    <a:off x="13354441" y="3099675"/>
                    <a:ext cx="338442" cy="8890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직선 화살표 연결선 293">
                    <a:extLst>
                      <a:ext uri="{FF2B5EF4-FFF2-40B4-BE49-F238E27FC236}">
                        <a16:creationId xmlns:a16="http://schemas.microsoft.com/office/drawing/2014/main" id="{E7D2B016-9121-42FF-13E1-BB14BB4C1497}"/>
                      </a:ext>
                    </a:extLst>
                  </p:cNvPr>
                  <p:cNvCxnSpPr>
                    <a:cxnSpLocks/>
                    <a:stCxn id="285" idx="3"/>
                    <a:endCxn id="287" idx="1"/>
                  </p:cNvCxnSpPr>
                  <p:nvPr/>
                </p:nvCxnSpPr>
                <p:spPr>
                  <a:xfrm flipV="1">
                    <a:off x="13354441" y="3188575"/>
                    <a:ext cx="338442" cy="6985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직선 화살표 연결선 294">
                    <a:extLst>
                      <a:ext uri="{FF2B5EF4-FFF2-40B4-BE49-F238E27FC236}">
                        <a16:creationId xmlns:a16="http://schemas.microsoft.com/office/drawing/2014/main" id="{E245DCC9-585A-5B7F-B2FE-A14016514D74}"/>
                      </a:ext>
                    </a:extLst>
                  </p:cNvPr>
                  <p:cNvCxnSpPr>
                    <a:cxnSpLocks/>
                    <a:stCxn id="287" idx="3"/>
                    <a:endCxn id="288" idx="1"/>
                  </p:cNvCxnSpPr>
                  <p:nvPr/>
                </p:nvCxnSpPr>
                <p:spPr>
                  <a:xfrm>
                    <a:off x="13833536" y="3188575"/>
                    <a:ext cx="275752" cy="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직선 화살표 연결선 295">
                    <a:extLst>
                      <a:ext uri="{FF2B5EF4-FFF2-40B4-BE49-F238E27FC236}">
                        <a16:creationId xmlns:a16="http://schemas.microsoft.com/office/drawing/2014/main" id="{48A7594E-E5B4-ED36-2E3E-672095BDBB2F}"/>
                      </a:ext>
                    </a:extLst>
                  </p:cNvPr>
                  <p:cNvCxnSpPr/>
                  <p:nvPr/>
                </p:nvCxnSpPr>
                <p:spPr>
                  <a:xfrm>
                    <a:off x="14249941" y="3188575"/>
                    <a:ext cx="275752" cy="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직선 화살표 연결선 296">
                    <a:extLst>
                      <a:ext uri="{FF2B5EF4-FFF2-40B4-BE49-F238E27FC236}">
                        <a16:creationId xmlns:a16="http://schemas.microsoft.com/office/drawing/2014/main" id="{2B575670-2977-506F-0DD4-E1D6801A8ECD}"/>
                      </a:ext>
                    </a:extLst>
                  </p:cNvPr>
                  <p:cNvCxnSpPr>
                    <a:cxnSpLocks/>
                    <a:stCxn id="289" idx="3"/>
                  </p:cNvCxnSpPr>
                  <p:nvPr/>
                </p:nvCxnSpPr>
                <p:spPr>
                  <a:xfrm flipV="1">
                    <a:off x="14646044" y="3099674"/>
                    <a:ext cx="278248" cy="88901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직선 화살표 연결선 297">
                    <a:extLst>
                      <a:ext uri="{FF2B5EF4-FFF2-40B4-BE49-F238E27FC236}">
                        <a16:creationId xmlns:a16="http://schemas.microsoft.com/office/drawing/2014/main" id="{3B660B9F-D229-F02E-F4DF-25F4BFABE6B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644719" y="3188637"/>
                    <a:ext cx="288581" cy="15374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직선 화살표 연결선 298">
                    <a:extLst>
                      <a:ext uri="{FF2B5EF4-FFF2-40B4-BE49-F238E27FC236}">
                        <a16:creationId xmlns:a16="http://schemas.microsoft.com/office/drawing/2014/main" id="{5102968E-A582-E1DF-2630-174F3CAF6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650588" y="3218795"/>
                    <a:ext cx="282712" cy="61524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40" name="그룹 339">
              <a:extLst>
                <a:ext uri="{FF2B5EF4-FFF2-40B4-BE49-F238E27FC236}">
                  <a16:creationId xmlns:a16="http://schemas.microsoft.com/office/drawing/2014/main" id="{98323AA7-E8A0-878A-DB28-1B58EED266F7}"/>
                </a:ext>
              </a:extLst>
            </p:cNvPr>
            <p:cNvGrpSpPr/>
            <p:nvPr/>
          </p:nvGrpSpPr>
          <p:grpSpPr>
            <a:xfrm>
              <a:off x="9208378" y="4458555"/>
              <a:ext cx="1589350" cy="994504"/>
              <a:chOff x="9208378" y="4458555"/>
              <a:chExt cx="1589350" cy="994504"/>
            </a:xfrm>
          </p:grpSpPr>
          <p:sp>
            <p:nvSpPr>
              <p:cNvPr id="304" name="직사각형 303">
                <a:extLst>
                  <a:ext uri="{FF2B5EF4-FFF2-40B4-BE49-F238E27FC236}">
                    <a16:creationId xmlns:a16="http://schemas.microsoft.com/office/drawing/2014/main" id="{B5E8F132-80B8-9D22-AA89-B6691D67B8D8}"/>
                  </a:ext>
                </a:extLst>
              </p:cNvPr>
              <p:cNvSpPr/>
              <p:nvPr/>
            </p:nvSpPr>
            <p:spPr>
              <a:xfrm>
                <a:off x="9208378" y="4581700"/>
                <a:ext cx="1589350" cy="871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8428D81B-EA69-2B9E-F778-20DA0DF12AE9}"/>
                  </a:ext>
                </a:extLst>
              </p:cNvPr>
              <p:cNvSpPr txBox="1"/>
              <p:nvPr/>
            </p:nvSpPr>
            <p:spPr>
              <a:xfrm>
                <a:off x="9364290" y="4458555"/>
                <a:ext cx="127752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ko-KR" altLang="en-US" sz="1000" b="1" dirty="0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데이터 품질관리</a:t>
                </a:r>
              </a:p>
            </p:txBody>
          </p:sp>
        </p:grpSp>
        <p:grpSp>
          <p:nvGrpSpPr>
            <p:cNvPr id="339" name="그룹 338">
              <a:extLst>
                <a:ext uri="{FF2B5EF4-FFF2-40B4-BE49-F238E27FC236}">
                  <a16:creationId xmlns:a16="http://schemas.microsoft.com/office/drawing/2014/main" id="{7A8AA315-8FDF-B2A8-E9E5-684522F57C94}"/>
                </a:ext>
              </a:extLst>
            </p:cNvPr>
            <p:cNvGrpSpPr/>
            <p:nvPr/>
          </p:nvGrpSpPr>
          <p:grpSpPr>
            <a:xfrm>
              <a:off x="8407915" y="3417220"/>
              <a:ext cx="2643135" cy="994504"/>
              <a:chOff x="8407915" y="3417220"/>
              <a:chExt cx="2643135" cy="994504"/>
            </a:xfrm>
          </p:grpSpPr>
          <p:sp>
            <p:nvSpPr>
              <p:cNvPr id="308" name="직사각형 307">
                <a:extLst>
                  <a:ext uri="{FF2B5EF4-FFF2-40B4-BE49-F238E27FC236}">
                    <a16:creationId xmlns:a16="http://schemas.microsoft.com/office/drawing/2014/main" id="{60188224-6892-67A2-DB49-60A00E78E41A}"/>
                  </a:ext>
                </a:extLst>
              </p:cNvPr>
              <p:cNvSpPr/>
              <p:nvPr/>
            </p:nvSpPr>
            <p:spPr>
              <a:xfrm>
                <a:off x="8407915" y="3540365"/>
                <a:ext cx="2643135" cy="871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665F9799-6715-1744-0A78-2135B3601800}"/>
                  </a:ext>
                </a:extLst>
              </p:cNvPr>
              <p:cNvSpPr txBox="1"/>
              <p:nvPr/>
            </p:nvSpPr>
            <p:spPr>
              <a:xfrm>
                <a:off x="8847464" y="3417220"/>
                <a:ext cx="185095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ko-KR" altLang="en-US" sz="1000" b="1" dirty="0" err="1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역구동방지장치</a:t>
                </a:r>
                <a:r>
                  <a:rPr kumimoji="1" lang="ko-KR" altLang="en-US" sz="1000" b="1" dirty="0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및 모니터링</a:t>
                </a:r>
              </a:p>
            </p:txBody>
          </p:sp>
          <p:pic>
            <p:nvPicPr>
              <p:cNvPr id="310" name="그림 309">
                <a:extLst>
                  <a:ext uri="{FF2B5EF4-FFF2-40B4-BE49-F238E27FC236}">
                    <a16:creationId xmlns:a16="http://schemas.microsoft.com/office/drawing/2014/main" id="{7CD98065-EBAB-FA0D-8E2C-5D4E5E261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1357" y="3694814"/>
                <a:ext cx="1036716" cy="639231"/>
              </a:xfrm>
              <a:prstGeom prst="rect">
                <a:avLst/>
              </a:prstGeom>
            </p:spPr>
          </p:pic>
          <p:pic>
            <p:nvPicPr>
              <p:cNvPr id="311" name="그림 310">
                <a:extLst>
                  <a:ext uri="{FF2B5EF4-FFF2-40B4-BE49-F238E27FC236}">
                    <a16:creationId xmlns:a16="http://schemas.microsoft.com/office/drawing/2014/main" id="{E1690444-5BF4-5D99-145F-ABD38252C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84080" y="3683864"/>
                <a:ext cx="931941" cy="661131"/>
              </a:xfrm>
              <a:prstGeom prst="rect">
                <a:avLst/>
              </a:prstGeom>
            </p:spPr>
          </p:pic>
        </p:grpSp>
        <p:grpSp>
          <p:nvGrpSpPr>
            <p:cNvPr id="338" name="그룹 337">
              <a:extLst>
                <a:ext uri="{FF2B5EF4-FFF2-40B4-BE49-F238E27FC236}">
                  <a16:creationId xmlns:a16="http://schemas.microsoft.com/office/drawing/2014/main" id="{89C858A5-223D-7E76-0B17-07F7CA7A6CB8}"/>
                </a:ext>
              </a:extLst>
            </p:cNvPr>
            <p:cNvGrpSpPr/>
            <p:nvPr/>
          </p:nvGrpSpPr>
          <p:grpSpPr>
            <a:xfrm>
              <a:off x="13864654" y="2321755"/>
              <a:ext cx="1589350" cy="994504"/>
              <a:chOff x="13864654" y="2321755"/>
              <a:chExt cx="1589350" cy="994504"/>
            </a:xfrm>
          </p:grpSpPr>
          <p:sp>
            <p:nvSpPr>
              <p:cNvPr id="313" name="직사각형 312">
                <a:extLst>
                  <a:ext uri="{FF2B5EF4-FFF2-40B4-BE49-F238E27FC236}">
                    <a16:creationId xmlns:a16="http://schemas.microsoft.com/office/drawing/2014/main" id="{76B0AC87-E050-C5FC-FEF6-93EF0326B149}"/>
                  </a:ext>
                </a:extLst>
              </p:cNvPr>
              <p:cNvSpPr/>
              <p:nvPr/>
            </p:nvSpPr>
            <p:spPr>
              <a:xfrm>
                <a:off x="13864654" y="2444900"/>
                <a:ext cx="1589350" cy="871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0657E752-B907-2138-E7AC-49E0361A0636}"/>
                  </a:ext>
                </a:extLst>
              </p:cNvPr>
              <p:cNvSpPr txBox="1"/>
              <p:nvPr/>
            </p:nvSpPr>
            <p:spPr>
              <a:xfrm>
                <a:off x="14020566" y="2321755"/>
                <a:ext cx="127752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ko-KR" sz="1000" b="1" dirty="0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AI </a:t>
                </a:r>
                <a:r>
                  <a:rPr kumimoji="1" lang="ko-KR" altLang="en-US" sz="1000" b="1" dirty="0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기술</a:t>
                </a:r>
                <a:r>
                  <a:rPr kumimoji="1" lang="en-US" altLang="ko-KR" sz="1000" b="1" dirty="0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</a:t>
                </a:r>
                <a:r>
                  <a:rPr kumimoji="1" lang="ko-KR" altLang="en-US" sz="1000" b="1" dirty="0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고도화</a:t>
                </a:r>
              </a:p>
            </p:txBody>
          </p:sp>
        </p:grpSp>
        <p:grpSp>
          <p:nvGrpSpPr>
            <p:cNvPr id="337" name="그룹 336">
              <a:extLst>
                <a:ext uri="{FF2B5EF4-FFF2-40B4-BE49-F238E27FC236}">
                  <a16:creationId xmlns:a16="http://schemas.microsoft.com/office/drawing/2014/main" id="{68C10257-F5AA-7659-9A6D-D80580015783}"/>
                </a:ext>
              </a:extLst>
            </p:cNvPr>
            <p:cNvGrpSpPr/>
            <p:nvPr/>
          </p:nvGrpSpPr>
          <p:grpSpPr>
            <a:xfrm>
              <a:off x="13861638" y="3418898"/>
              <a:ext cx="1589350" cy="994504"/>
              <a:chOff x="13861638" y="3418898"/>
              <a:chExt cx="1589350" cy="994504"/>
            </a:xfrm>
          </p:grpSpPr>
          <p:sp>
            <p:nvSpPr>
              <p:cNvPr id="316" name="직사각형 315">
                <a:extLst>
                  <a:ext uri="{FF2B5EF4-FFF2-40B4-BE49-F238E27FC236}">
                    <a16:creationId xmlns:a16="http://schemas.microsoft.com/office/drawing/2014/main" id="{8A818F71-0397-465D-F6A7-930589BA6E6B}"/>
                  </a:ext>
                </a:extLst>
              </p:cNvPr>
              <p:cNvSpPr/>
              <p:nvPr/>
            </p:nvSpPr>
            <p:spPr>
              <a:xfrm>
                <a:off x="13861638" y="3542043"/>
                <a:ext cx="1589350" cy="871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031D8947-D619-347D-682A-5D83227881EE}"/>
                  </a:ext>
                </a:extLst>
              </p:cNvPr>
              <p:cNvSpPr txBox="1"/>
              <p:nvPr/>
            </p:nvSpPr>
            <p:spPr>
              <a:xfrm>
                <a:off x="14017550" y="3418898"/>
                <a:ext cx="127752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ko-KR" altLang="en-US" sz="1000" b="1">
                    <a:ln>
                      <a:solidFill>
                        <a:prstClr val="white">
                          <a:lumMod val="75000"/>
                          <a:alpha val="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제어 기술 고도화</a:t>
                </a:r>
                <a:endParaRPr kumimoji="1" lang="ko-KR" altLang="en-US" sz="1000" b="1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</p:grpSp>
      <p:pic>
        <p:nvPicPr>
          <p:cNvPr id="318" name="그림 317">
            <a:extLst>
              <a:ext uri="{FF2B5EF4-FFF2-40B4-BE49-F238E27FC236}">
                <a16:creationId xmlns:a16="http://schemas.microsoft.com/office/drawing/2014/main" id="{56CCAFC3-BA7C-2AFB-8626-B7916D1191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550" y="4391880"/>
            <a:ext cx="1293376" cy="674645"/>
          </a:xfrm>
          <a:prstGeom prst="rect">
            <a:avLst/>
          </a:prstGeom>
        </p:spPr>
      </p:pic>
      <p:pic>
        <p:nvPicPr>
          <p:cNvPr id="319" name="그림 318">
            <a:extLst>
              <a:ext uri="{FF2B5EF4-FFF2-40B4-BE49-F238E27FC236}">
                <a16:creationId xmlns:a16="http://schemas.microsoft.com/office/drawing/2014/main" id="{F41898B0-3806-DCFA-D0C6-39E0E91B30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578" y="5524734"/>
            <a:ext cx="1437320" cy="623869"/>
          </a:xfrm>
          <a:prstGeom prst="rect">
            <a:avLst/>
          </a:prstGeom>
        </p:spPr>
      </p:pic>
      <p:cxnSp>
        <p:nvCxnSpPr>
          <p:cNvPr id="320" name="연결선: 꺾임 319">
            <a:extLst>
              <a:ext uri="{FF2B5EF4-FFF2-40B4-BE49-F238E27FC236}">
                <a16:creationId xmlns:a16="http://schemas.microsoft.com/office/drawing/2014/main" id="{8525EFA5-F07A-BCBE-C871-31B561981E7B}"/>
              </a:ext>
            </a:extLst>
          </p:cNvPr>
          <p:cNvCxnSpPr>
            <a:endCxn id="252" idx="1"/>
          </p:cNvCxnSpPr>
          <p:nvPr/>
        </p:nvCxnSpPr>
        <p:spPr>
          <a:xfrm rot="5400000" flipH="1" flipV="1">
            <a:off x="7396523" y="5012805"/>
            <a:ext cx="1572509" cy="965661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연결선: 꺾임 320">
            <a:extLst>
              <a:ext uri="{FF2B5EF4-FFF2-40B4-BE49-F238E27FC236}">
                <a16:creationId xmlns:a16="http://schemas.microsoft.com/office/drawing/2014/main" id="{9FA0749F-79D1-35DC-9B1F-C5E92702E56F}"/>
              </a:ext>
            </a:extLst>
          </p:cNvPr>
          <p:cNvCxnSpPr>
            <a:cxnSpLocks/>
            <a:stCxn id="252" idx="3"/>
            <a:endCxn id="251" idx="0"/>
          </p:cNvCxnSpPr>
          <p:nvPr/>
        </p:nvCxnSpPr>
        <p:spPr>
          <a:xfrm>
            <a:off x="11308743" y="4709380"/>
            <a:ext cx="993658" cy="881370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직선 화살표 연결선 321">
            <a:extLst>
              <a:ext uri="{FF2B5EF4-FFF2-40B4-BE49-F238E27FC236}">
                <a16:creationId xmlns:a16="http://schemas.microsoft.com/office/drawing/2014/main" id="{7B9F9B33-4DFE-627A-DA47-A9B31740893B}"/>
              </a:ext>
            </a:extLst>
          </p:cNvPr>
          <p:cNvCxnSpPr>
            <a:cxnSpLocks/>
          </p:cNvCxnSpPr>
          <p:nvPr/>
        </p:nvCxnSpPr>
        <p:spPr>
          <a:xfrm>
            <a:off x="11060521" y="5808061"/>
            <a:ext cx="303129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직선 화살표 연결선 322">
            <a:extLst>
              <a:ext uri="{FF2B5EF4-FFF2-40B4-BE49-F238E27FC236}">
                <a16:creationId xmlns:a16="http://schemas.microsoft.com/office/drawing/2014/main" id="{4B399F36-6C79-B08B-7587-DDD735A6943F}"/>
              </a:ext>
            </a:extLst>
          </p:cNvPr>
          <p:cNvCxnSpPr>
            <a:stCxn id="267" idx="3"/>
            <a:endCxn id="304" idx="1"/>
          </p:cNvCxnSpPr>
          <p:nvPr/>
        </p:nvCxnSpPr>
        <p:spPr>
          <a:xfrm>
            <a:off x="8474778" y="6846180"/>
            <a:ext cx="73360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직선 화살표 연결선 323">
            <a:extLst>
              <a:ext uri="{FF2B5EF4-FFF2-40B4-BE49-F238E27FC236}">
                <a16:creationId xmlns:a16="http://schemas.microsoft.com/office/drawing/2014/main" id="{33438E61-6E2D-4815-B223-96ED5D554C9D}"/>
              </a:ext>
            </a:extLst>
          </p:cNvPr>
          <p:cNvCxnSpPr>
            <a:stCxn id="247" idx="3"/>
            <a:endCxn id="246" idx="1"/>
          </p:cNvCxnSpPr>
          <p:nvPr/>
        </p:nvCxnSpPr>
        <p:spPr>
          <a:xfrm>
            <a:off x="8618855" y="7597611"/>
            <a:ext cx="429569" cy="466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직선 화살표 연결선 324">
            <a:extLst>
              <a:ext uri="{FF2B5EF4-FFF2-40B4-BE49-F238E27FC236}">
                <a16:creationId xmlns:a16="http://schemas.microsoft.com/office/drawing/2014/main" id="{EAEC005F-568E-EDB8-47D5-913182B37DD3}"/>
              </a:ext>
            </a:extLst>
          </p:cNvPr>
          <p:cNvCxnSpPr>
            <a:stCxn id="246" idx="3"/>
            <a:endCxn id="248" idx="1"/>
          </p:cNvCxnSpPr>
          <p:nvPr/>
        </p:nvCxnSpPr>
        <p:spPr>
          <a:xfrm flipV="1">
            <a:off x="10925929" y="7597611"/>
            <a:ext cx="437721" cy="466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직선 화살표 연결선 325">
            <a:extLst>
              <a:ext uri="{FF2B5EF4-FFF2-40B4-BE49-F238E27FC236}">
                <a16:creationId xmlns:a16="http://schemas.microsoft.com/office/drawing/2014/main" id="{7821E2D1-F812-E1DD-0403-410BF1EB32E4}"/>
              </a:ext>
            </a:extLst>
          </p:cNvPr>
          <p:cNvCxnSpPr>
            <a:cxnSpLocks/>
            <a:stCxn id="248" idx="2"/>
            <a:endCxn id="250" idx="0"/>
          </p:cNvCxnSpPr>
          <p:nvPr/>
        </p:nvCxnSpPr>
        <p:spPr>
          <a:xfrm flipH="1">
            <a:off x="12302402" y="7778491"/>
            <a:ext cx="1" cy="2554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직선 화살표 연결선 326">
            <a:extLst>
              <a:ext uri="{FF2B5EF4-FFF2-40B4-BE49-F238E27FC236}">
                <a16:creationId xmlns:a16="http://schemas.microsoft.com/office/drawing/2014/main" id="{CABD82E6-9A86-0B40-7FD1-224586132242}"/>
              </a:ext>
            </a:extLst>
          </p:cNvPr>
          <p:cNvCxnSpPr>
            <a:endCxn id="249" idx="1"/>
          </p:cNvCxnSpPr>
          <p:nvPr/>
        </p:nvCxnSpPr>
        <p:spPr>
          <a:xfrm>
            <a:off x="13241152" y="8206805"/>
            <a:ext cx="479426" cy="75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연결선: 꺾임 327">
            <a:extLst>
              <a:ext uri="{FF2B5EF4-FFF2-40B4-BE49-F238E27FC236}">
                <a16:creationId xmlns:a16="http://schemas.microsoft.com/office/drawing/2014/main" id="{447B8B2E-45C1-3871-7BB8-0C8E8516D69A}"/>
              </a:ext>
            </a:extLst>
          </p:cNvPr>
          <p:cNvCxnSpPr>
            <a:stCxn id="248" idx="3"/>
            <a:endCxn id="313" idx="1"/>
          </p:cNvCxnSpPr>
          <p:nvPr/>
        </p:nvCxnSpPr>
        <p:spPr>
          <a:xfrm flipV="1">
            <a:off x="13241155" y="4709380"/>
            <a:ext cx="623499" cy="2888231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연결선: 꺾임 328">
            <a:extLst>
              <a:ext uri="{FF2B5EF4-FFF2-40B4-BE49-F238E27FC236}">
                <a16:creationId xmlns:a16="http://schemas.microsoft.com/office/drawing/2014/main" id="{52ED9B7B-80F7-3AFD-72DF-BB08E5415A31}"/>
              </a:ext>
            </a:extLst>
          </p:cNvPr>
          <p:cNvCxnSpPr>
            <a:stCxn id="248" idx="3"/>
            <a:endCxn id="316" idx="1"/>
          </p:cNvCxnSpPr>
          <p:nvPr/>
        </p:nvCxnSpPr>
        <p:spPr>
          <a:xfrm flipV="1">
            <a:off x="13241155" y="5806523"/>
            <a:ext cx="620483" cy="1791088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연결선: 꺾임 329">
            <a:extLst>
              <a:ext uri="{FF2B5EF4-FFF2-40B4-BE49-F238E27FC236}">
                <a16:creationId xmlns:a16="http://schemas.microsoft.com/office/drawing/2014/main" id="{FABDBCBF-5154-3E63-CDC3-919CAAAB3CBA}"/>
              </a:ext>
            </a:extLst>
          </p:cNvPr>
          <p:cNvCxnSpPr>
            <a:cxnSpLocks/>
            <a:endCxn id="331" idx="2"/>
          </p:cNvCxnSpPr>
          <p:nvPr/>
        </p:nvCxnSpPr>
        <p:spPr>
          <a:xfrm flipV="1">
            <a:off x="10816021" y="5952060"/>
            <a:ext cx="1009335" cy="877142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1" name="직사각형 330">
            <a:extLst>
              <a:ext uri="{FF2B5EF4-FFF2-40B4-BE49-F238E27FC236}">
                <a16:creationId xmlns:a16="http://schemas.microsoft.com/office/drawing/2014/main" id="{8416A975-F5A9-C43B-D17C-F0FEFE6CB610}"/>
              </a:ext>
            </a:extLst>
          </p:cNvPr>
          <p:cNvSpPr/>
          <p:nvPr/>
        </p:nvSpPr>
        <p:spPr>
          <a:xfrm>
            <a:off x="11559211" y="5717403"/>
            <a:ext cx="532289" cy="2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32" name="연결선: 꺾임 331">
            <a:extLst>
              <a:ext uri="{FF2B5EF4-FFF2-40B4-BE49-F238E27FC236}">
                <a16:creationId xmlns:a16="http://schemas.microsoft.com/office/drawing/2014/main" id="{97BA08CC-5C0C-F86B-49D3-5AB05F94AF87}"/>
              </a:ext>
            </a:extLst>
          </p:cNvPr>
          <p:cNvCxnSpPr>
            <a:cxnSpLocks/>
            <a:endCxn id="334" idx="2"/>
          </p:cNvCxnSpPr>
          <p:nvPr/>
        </p:nvCxnSpPr>
        <p:spPr>
          <a:xfrm rot="10800000" flipV="1">
            <a:off x="12912720" y="4768894"/>
            <a:ext cx="2538273" cy="1188940"/>
          </a:xfrm>
          <a:prstGeom prst="bentConnector4">
            <a:avLst>
              <a:gd name="adj1" fmla="val -6413"/>
              <a:gd name="adj2" fmla="val 196670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연결선: 꺾임 332">
            <a:extLst>
              <a:ext uri="{FF2B5EF4-FFF2-40B4-BE49-F238E27FC236}">
                <a16:creationId xmlns:a16="http://schemas.microsoft.com/office/drawing/2014/main" id="{FDABADEB-CB57-FE8A-7CE0-D40EB25025E0}"/>
              </a:ext>
            </a:extLst>
          </p:cNvPr>
          <p:cNvCxnSpPr>
            <a:cxnSpLocks/>
            <a:endCxn id="334" idx="2"/>
          </p:cNvCxnSpPr>
          <p:nvPr/>
        </p:nvCxnSpPr>
        <p:spPr>
          <a:xfrm rot="10800000" flipV="1">
            <a:off x="12912720" y="5822882"/>
            <a:ext cx="2538273" cy="134952"/>
          </a:xfrm>
          <a:prstGeom prst="bentConnector4">
            <a:avLst>
              <a:gd name="adj1" fmla="val -12667"/>
              <a:gd name="adj2" fmla="val 768164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직사각형 333">
            <a:extLst>
              <a:ext uri="{FF2B5EF4-FFF2-40B4-BE49-F238E27FC236}">
                <a16:creationId xmlns:a16="http://schemas.microsoft.com/office/drawing/2014/main" id="{D7B8FBAD-63AE-2449-F871-9732FC49EB94}"/>
              </a:ext>
            </a:extLst>
          </p:cNvPr>
          <p:cNvSpPr/>
          <p:nvPr/>
        </p:nvSpPr>
        <p:spPr>
          <a:xfrm>
            <a:off x="12652372" y="5741777"/>
            <a:ext cx="520693" cy="216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35" name="직선 화살표 연결선 334">
            <a:extLst>
              <a:ext uri="{FF2B5EF4-FFF2-40B4-BE49-F238E27FC236}">
                <a16:creationId xmlns:a16="http://schemas.microsoft.com/office/drawing/2014/main" id="{EBAC9A1D-2538-16DC-62BB-9D7D760ECDD4}"/>
              </a:ext>
            </a:extLst>
          </p:cNvPr>
          <p:cNvCxnSpPr>
            <a:stCxn id="251" idx="2"/>
            <a:endCxn id="248" idx="0"/>
          </p:cNvCxnSpPr>
          <p:nvPr/>
        </p:nvCxnSpPr>
        <p:spPr>
          <a:xfrm>
            <a:off x="12302401" y="5951485"/>
            <a:ext cx="2" cy="146524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56D92C-B316-8B6B-F242-2E345B8D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08399-4A18-6A0E-78BA-C11AD5950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F588C1-BB77-68F2-294A-45F1F87E6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4320000" cy="9156700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83EC0AE5-7F35-3507-3A49-19C1613FC93A}"/>
              </a:ext>
            </a:extLst>
          </p:cNvPr>
          <p:cNvSpPr txBox="1"/>
          <p:nvPr/>
        </p:nvSpPr>
        <p:spPr>
          <a:xfrm>
            <a:off x="444500" y="1257300"/>
            <a:ext cx="3875500" cy="15875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altLang="en-US" sz="4447" b="0" i="0" u="none" strike="noStrike" spc="-222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예지보전 시스템 개요</a:t>
            </a:r>
            <a:endParaRPr lang="ko-KR" sz="4447" b="0" i="0" u="none" strike="noStrike" spc="-222" dirty="0">
              <a:solidFill>
                <a:srgbClr val="FFFFFF"/>
              </a:solidFill>
              <a:latin typeface="Gmarket Sans Medium" panose="020B0600000101010101" charset="-127"/>
              <a:ea typeface="Gmarket Sans Medium" panose="020B0600000101010101" charset="-127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E95326E-0906-9846-A9B2-B2F0365CAFE6}"/>
              </a:ext>
            </a:extLst>
          </p:cNvPr>
          <p:cNvSpPr txBox="1"/>
          <p:nvPr/>
        </p:nvSpPr>
        <p:spPr>
          <a:xfrm>
            <a:off x="444500" y="2959100"/>
            <a:ext cx="3803650" cy="1739900"/>
          </a:xfrm>
          <a:prstGeom prst="rect">
            <a:avLst/>
          </a:prstGeom>
        </p:spPr>
        <p:txBody>
          <a:bodyPr rtlCol="0" anchor="t"/>
          <a:lstStyle/>
          <a:p>
            <a:r>
              <a:rPr lang="ko-KR" altLang="en-US" sz="1960" dirty="0">
                <a:solidFill>
                  <a:schemeClr val="bg1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예지보전 시스템은 센서와 </a:t>
            </a:r>
            <a:r>
              <a:rPr lang="en-US" altLang="ko-KR" sz="1960" dirty="0">
                <a:solidFill>
                  <a:schemeClr val="bg1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AI </a:t>
            </a:r>
            <a:r>
              <a:rPr lang="ko-KR" altLang="en-US" sz="1960" dirty="0">
                <a:solidFill>
                  <a:schemeClr val="bg1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분석으로 설비 이상을 사전에 예측</a:t>
            </a:r>
            <a:r>
              <a:rPr lang="en-US" altLang="ko-KR" sz="1960" dirty="0">
                <a:solidFill>
                  <a:schemeClr val="bg1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·</a:t>
            </a:r>
            <a:r>
              <a:rPr lang="ko-KR" altLang="en-US" sz="1960" dirty="0">
                <a:solidFill>
                  <a:schemeClr val="bg1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진단하여 고장을 예방하고</a:t>
            </a:r>
            <a:r>
              <a:rPr lang="en-US" altLang="ko-KR" sz="1960" dirty="0">
                <a:solidFill>
                  <a:schemeClr val="bg1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, </a:t>
            </a:r>
            <a:r>
              <a:rPr lang="ko-KR" altLang="en-US" sz="1960" dirty="0">
                <a:solidFill>
                  <a:schemeClr val="bg1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효율적 유지관리를 지원하는 스마트 솔루션입니다</a:t>
            </a:r>
            <a:r>
              <a:rPr lang="en-US" altLang="ko-KR" sz="1960" dirty="0">
                <a:solidFill>
                  <a:schemeClr val="bg1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D856BFC-0F51-9F0A-34CA-85EF30DA5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348" y="2483185"/>
            <a:ext cx="3457496" cy="4092426"/>
          </a:xfrm>
          <a:prstGeom prst="rect">
            <a:avLst/>
          </a:prstGeom>
          <a:effectLst>
            <a:outerShdw blurRad="119547" dist="160928" dir="2700000">
              <a:srgbClr val="000000">
                <a:alpha val="15000"/>
              </a:srgbClr>
            </a:outerShdw>
          </a:effec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3D3BA0D-FB51-1F88-37AF-8B2555173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830" y="3629365"/>
            <a:ext cx="3457496" cy="4778917"/>
          </a:xfrm>
          <a:prstGeom prst="rect">
            <a:avLst/>
          </a:prstGeom>
          <a:effectLst>
            <a:outerShdw blurRad="119547" dist="160928" dir="2700000">
              <a:srgbClr val="000000">
                <a:alpha val="15000"/>
              </a:srgbClr>
            </a:outerShdw>
          </a:effec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88F682FF-E5FA-66E0-30DE-AD202671B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1764" y="2483185"/>
            <a:ext cx="3457496" cy="4092426"/>
          </a:xfrm>
          <a:prstGeom prst="rect">
            <a:avLst/>
          </a:prstGeom>
          <a:effectLst>
            <a:outerShdw blurRad="119547" dist="160928" dir="2700000">
              <a:srgbClr val="000000">
                <a:alpha val="15000"/>
              </a:srgbClr>
            </a:outerShdw>
          </a:effec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3A9AFEC7-8034-963C-822C-88108041D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348" y="317500"/>
            <a:ext cx="3457496" cy="3796377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D090A8FD-F8E0-4505-008B-02696A52D7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805" y="317500"/>
            <a:ext cx="3457496" cy="3796377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A52460C6-21B1-3E8A-037F-320F803AF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01764" y="317500"/>
            <a:ext cx="3457496" cy="3796377"/>
          </a:xfrm>
          <a:prstGeom prst="rect">
            <a:avLst/>
          </a:prstGeom>
        </p:spPr>
      </p:pic>
      <p:sp>
        <p:nvSpPr>
          <p:cNvPr id="29" name="TextBox 11">
            <a:extLst>
              <a:ext uri="{FF2B5EF4-FFF2-40B4-BE49-F238E27FC236}">
                <a16:creationId xmlns:a16="http://schemas.microsoft.com/office/drawing/2014/main" id="{25A08C16-BF18-C9B2-5F0C-AFC5C3A2129B}"/>
              </a:ext>
            </a:extLst>
          </p:cNvPr>
          <p:cNvSpPr txBox="1"/>
          <p:nvPr/>
        </p:nvSpPr>
        <p:spPr>
          <a:xfrm>
            <a:off x="4706827" y="3005608"/>
            <a:ext cx="3239028" cy="557267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30310"/>
              </a:lnSpc>
            </a:pP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예지보전의</a:t>
            </a:r>
            <a:r>
              <a:rPr 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개념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FE4968D-E47B-2052-6126-FD0F637E6251}"/>
              </a:ext>
            </a:extLst>
          </p:cNvPr>
          <p:cNvSpPr txBox="1"/>
          <p:nvPr/>
        </p:nvSpPr>
        <p:spPr>
          <a:xfrm>
            <a:off x="8430284" y="3005608"/>
            <a:ext cx="3239028" cy="557267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30310"/>
              </a:lnSpc>
            </a:pP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기존</a:t>
            </a:r>
            <a:r>
              <a:rPr 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유지보전과의</a:t>
            </a:r>
            <a:r>
              <a:rPr 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차이점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00609BE9-D39D-F783-893D-6C41C652652C}"/>
              </a:ext>
            </a:extLst>
          </p:cNvPr>
          <p:cNvSpPr txBox="1"/>
          <p:nvPr/>
        </p:nvSpPr>
        <p:spPr>
          <a:xfrm>
            <a:off x="12144243" y="3404550"/>
            <a:ext cx="3220030" cy="2089749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30310"/>
              </a:lnSpc>
            </a:pP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-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복잡한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패턴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인식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및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학습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능력</a:t>
            </a:r>
          </a:p>
          <a:p>
            <a:pPr lvl="0" algn="l">
              <a:lnSpc>
                <a:spcPct val="130310"/>
              </a:lnSpc>
            </a:pP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-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대량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센서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데이터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실시간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처리</a:t>
            </a:r>
          </a:p>
          <a:p>
            <a:pPr lvl="0" algn="l">
              <a:lnSpc>
                <a:spcPct val="130310"/>
              </a:lnSpc>
            </a:pP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-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시계열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데이터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기반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예측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정확도</a:t>
            </a:r>
          </a:p>
          <a:p>
            <a:pPr lvl="0" algn="l">
              <a:lnSpc>
                <a:spcPct val="130310"/>
              </a:lnSpc>
            </a:pP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-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지속적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학습을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통한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성능</a:t>
            </a:r>
            <a:r>
              <a:rPr 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464" spc="-88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향상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4492C870-E4D3-F5AA-C657-9221B715D20A}"/>
              </a:ext>
            </a:extLst>
          </p:cNvPr>
          <p:cNvSpPr txBox="1"/>
          <p:nvPr/>
        </p:nvSpPr>
        <p:spPr>
          <a:xfrm>
            <a:off x="12144243" y="3005608"/>
            <a:ext cx="3239028" cy="557267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30310"/>
              </a:lnSpc>
            </a:pP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인공지능</a:t>
            </a:r>
            <a:r>
              <a:rPr 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기반</a:t>
            </a:r>
            <a:r>
              <a:rPr 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접근법의</a:t>
            </a:r>
            <a:r>
              <a:rPr 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 </a:t>
            </a:r>
            <a:r>
              <a:rPr lang="ko-KR" altLang="en-US" sz="1729" spc="-104">
                <a:solidFill>
                  <a:srgbClr val="FFFFFF"/>
                </a:solidFill>
                <a:latin typeface="Noto Sans KR Black" panose="020B0200000000000000" pitchFamily="50" charset="-127"/>
                <a:ea typeface="Noto Sans KR Black" panose="020B0200000000000000" pitchFamily="50" charset="-127"/>
              </a:rPr>
              <a:t>필요성</a:t>
            </a:r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12EB9CC0-CFC9-C0DD-2DDB-959F77C7A9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2950" y="2549674"/>
            <a:ext cx="3492875" cy="5845025"/>
          </a:xfrm>
          <a:prstGeom prst="rect">
            <a:avLst/>
          </a:prstGeom>
          <a:effectLst>
            <a:outerShdw blurRad="119547" dist="160928" dir="2700000">
              <a:srgbClr val="000000">
                <a:alpha val="15000"/>
              </a:srgbClr>
            </a:outerShdw>
          </a:effectLst>
        </p:spPr>
      </p:pic>
      <p:pic>
        <p:nvPicPr>
          <p:cNvPr id="35" name="Picture 17">
            <a:extLst>
              <a:ext uri="{FF2B5EF4-FFF2-40B4-BE49-F238E27FC236}">
                <a16:creationId xmlns:a16="http://schemas.microsoft.com/office/drawing/2014/main" id="{68B57D50-156A-C14D-886E-A9350F02CA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6750" y="1822450"/>
            <a:ext cx="3457496" cy="2263625"/>
          </a:xfrm>
          <a:prstGeom prst="rect">
            <a:avLst/>
          </a:prstGeom>
          <a:effectLst>
            <a:outerShdw blurRad="119547" dist="160928" dir="2700000">
              <a:srgbClr val="000000">
                <a:alpha val="15000"/>
              </a:srgbClr>
            </a:outerShdw>
          </a:effectLst>
        </p:spPr>
      </p:pic>
      <p:pic>
        <p:nvPicPr>
          <p:cNvPr id="36" name="Picture 18">
            <a:extLst>
              <a:ext uri="{FF2B5EF4-FFF2-40B4-BE49-F238E27FC236}">
                <a16:creationId xmlns:a16="http://schemas.microsoft.com/office/drawing/2014/main" id="{F45302F2-FE36-7452-CC9D-FC47C910B8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07298" y="2549674"/>
            <a:ext cx="3457496" cy="5858607"/>
          </a:xfrm>
          <a:prstGeom prst="rect">
            <a:avLst/>
          </a:prstGeom>
          <a:effectLst>
            <a:outerShdw blurRad="119547" dist="160928" dir="2700000">
              <a:srgbClr val="000000">
                <a:alpha val="15000"/>
              </a:srgbClr>
            </a:outerShdw>
          </a:effectLst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3FF531AE-65A6-2E65-BC8C-DFFF88F97D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1340" y="383990"/>
            <a:ext cx="3457496" cy="3796377"/>
          </a:xfrm>
          <a:prstGeom prst="rect">
            <a:avLst/>
          </a:prstGeom>
        </p:spPr>
      </p:pic>
      <p:pic>
        <p:nvPicPr>
          <p:cNvPr id="38" name="Picture 20">
            <a:extLst>
              <a:ext uri="{FF2B5EF4-FFF2-40B4-BE49-F238E27FC236}">
                <a16:creationId xmlns:a16="http://schemas.microsoft.com/office/drawing/2014/main" id="{05F43290-C4A7-9A6E-1466-F03536A40A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44797" y="383990"/>
            <a:ext cx="3457496" cy="3796377"/>
          </a:xfrm>
          <a:prstGeom prst="rect">
            <a:avLst/>
          </a:prstGeom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31CA7B1A-A30D-20BF-5F02-06C2C69FC2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8254" y="383990"/>
            <a:ext cx="3457496" cy="3796377"/>
          </a:xfrm>
          <a:prstGeom prst="rect">
            <a:avLst/>
          </a:prstGeom>
        </p:spPr>
      </p:pic>
      <p:sp>
        <p:nvSpPr>
          <p:cNvPr id="40" name="TextBox 22">
            <a:extLst>
              <a:ext uri="{FF2B5EF4-FFF2-40B4-BE49-F238E27FC236}">
                <a16:creationId xmlns:a16="http://schemas.microsoft.com/office/drawing/2014/main" id="{256D19D7-D04F-E38D-FFAF-791069548D67}"/>
              </a:ext>
            </a:extLst>
          </p:cNvPr>
          <p:cNvSpPr txBox="1"/>
          <p:nvPr/>
        </p:nvSpPr>
        <p:spPr>
          <a:xfrm>
            <a:off x="4750846" y="5683888"/>
            <a:ext cx="3334014" cy="2089749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설비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상태를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실시간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모니터링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고장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발생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이상징후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감지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데이터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기반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유지보수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시점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예측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 err="1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선제적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정비로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고장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방지</a:t>
            </a:r>
          </a:p>
        </p:txBody>
      </p:sp>
      <p:sp>
        <p:nvSpPr>
          <p:cNvPr id="41" name="TextBox 23">
            <a:extLst>
              <a:ext uri="{FF2B5EF4-FFF2-40B4-BE49-F238E27FC236}">
                <a16:creationId xmlns:a16="http://schemas.microsoft.com/office/drawing/2014/main" id="{F43E8998-40C3-A36C-0A45-D13416EF792A}"/>
              </a:ext>
            </a:extLst>
          </p:cNvPr>
          <p:cNvSpPr txBox="1"/>
          <p:nvPr/>
        </p:nvSpPr>
        <p:spPr>
          <a:xfrm>
            <a:off x="4842424" y="4489883"/>
            <a:ext cx="3239028" cy="557267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30310"/>
              </a:lnSpc>
            </a:pP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예지보전의</a:t>
            </a:r>
            <a:r>
              <a:rPr 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개념</a:t>
            </a: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A98BDA77-C501-65A4-952D-44CCCFBBAB35}"/>
              </a:ext>
            </a:extLst>
          </p:cNvPr>
          <p:cNvSpPr txBox="1"/>
          <p:nvPr/>
        </p:nvSpPr>
        <p:spPr>
          <a:xfrm>
            <a:off x="8500392" y="5619151"/>
            <a:ext cx="3220030" cy="2089749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사후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정비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: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고장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수리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예방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정비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: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정해진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주기로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점검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예지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보전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: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상태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기반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유지보수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비용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효율성과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가동률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극대화</a:t>
            </a:r>
          </a:p>
        </p:txBody>
      </p:sp>
      <p:sp>
        <p:nvSpPr>
          <p:cNvPr id="43" name="TextBox 25">
            <a:extLst>
              <a:ext uri="{FF2B5EF4-FFF2-40B4-BE49-F238E27FC236}">
                <a16:creationId xmlns:a16="http://schemas.microsoft.com/office/drawing/2014/main" id="{B191C6FF-29D9-6BD0-28D3-7220EE4F7E1D}"/>
              </a:ext>
            </a:extLst>
          </p:cNvPr>
          <p:cNvSpPr txBox="1"/>
          <p:nvPr/>
        </p:nvSpPr>
        <p:spPr>
          <a:xfrm>
            <a:off x="8336457" y="4489883"/>
            <a:ext cx="3547900" cy="557267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30310"/>
              </a:lnSpc>
            </a:pP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기존</a:t>
            </a:r>
            <a:r>
              <a:rPr 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유지보전과의</a:t>
            </a:r>
            <a:r>
              <a:rPr 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차이점</a:t>
            </a:r>
          </a:p>
        </p:txBody>
      </p:sp>
      <p:sp>
        <p:nvSpPr>
          <p:cNvPr id="44" name="TextBox 26">
            <a:extLst>
              <a:ext uri="{FF2B5EF4-FFF2-40B4-BE49-F238E27FC236}">
                <a16:creationId xmlns:a16="http://schemas.microsoft.com/office/drawing/2014/main" id="{A79482E7-2C34-4FE6-EB0E-B3FCB698E42F}"/>
              </a:ext>
            </a:extLst>
          </p:cNvPr>
          <p:cNvSpPr txBox="1"/>
          <p:nvPr/>
        </p:nvSpPr>
        <p:spPr>
          <a:xfrm>
            <a:off x="12177488" y="5575300"/>
            <a:ext cx="3220030" cy="2089749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복잡한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패턴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인식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및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학습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능력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대량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센서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데이터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실시간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처리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시계열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데이터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기반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예측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정확도</a:t>
            </a:r>
          </a:p>
          <a:p>
            <a:pPr lvl="0" algn="l">
              <a:lnSpc>
                <a:spcPct val="130310"/>
              </a:lnSpc>
            </a:pP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-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지속적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학습을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통한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성능</a:t>
            </a:r>
            <a:r>
              <a:rPr 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pc="-88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향상</a:t>
            </a: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686D04EA-67EE-7CFA-488A-00BF8E37180D}"/>
              </a:ext>
            </a:extLst>
          </p:cNvPr>
          <p:cNvSpPr txBox="1"/>
          <p:nvPr/>
        </p:nvSpPr>
        <p:spPr>
          <a:xfrm>
            <a:off x="12231880" y="4820721"/>
            <a:ext cx="3239028" cy="557267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30310"/>
              </a:lnSpc>
            </a:pP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인공지능</a:t>
            </a:r>
            <a:r>
              <a:rPr 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기반</a:t>
            </a:r>
            <a:r>
              <a:rPr 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접근법의</a:t>
            </a:r>
            <a:r>
              <a:rPr 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 </a:t>
            </a:r>
            <a:r>
              <a:rPr lang="ko-KR" altLang="en-US" sz="2400" spc="-104" dirty="0">
                <a:solidFill>
                  <a:srgbClr val="FFFFFF"/>
                </a:solidFill>
                <a:latin typeface="Gmarket Sans Medium" panose="020B0600000101010101" charset="-127"/>
                <a:ea typeface="Gmarket Sans Medium" panose="020B0600000101010101" charset="-127"/>
              </a:rPr>
              <a:t>필요성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8620BD-B914-C26A-E372-81444BA6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5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900" y="1270000"/>
            <a:ext cx="4356100" cy="15748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30" b="0" i="0" u="none" strike="noStrike" spc="-222">
                <a:solidFill>
                  <a:srgbClr val="FFFFFF"/>
                </a:solidFill>
                <a:ea typeface="Gmarket Sans Medium"/>
              </a:rPr>
              <a:t>연구개발</a:t>
            </a:r>
            <a:r>
              <a:rPr lang="en-US" sz="4430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>
                <a:solidFill>
                  <a:srgbClr val="FFFFFF"/>
                </a:solidFill>
                <a:ea typeface="Gmarket Sans Medium"/>
              </a:rPr>
              <a:t>추진</a:t>
            </a:r>
            <a:r>
              <a:rPr lang="en-US" sz="4430" b="0" i="0" u="none" strike="noStrike" spc="-222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>
                <a:solidFill>
                  <a:srgbClr val="FFFFFF"/>
                </a:solidFill>
                <a:ea typeface="Gmarket Sans Medium"/>
              </a:rPr>
              <a:t>일정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9900" y="2971800"/>
            <a:ext cx="3549650" cy="13843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본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연구는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안전을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IoT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센서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기반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결함진단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예측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인공지능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개발을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목표로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1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차년도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기술개발을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추진하였습니다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4C927B7-95FB-C1C6-7F4C-988B08EB6E08}"/>
              </a:ext>
            </a:extLst>
          </p:cNvPr>
          <p:cNvGrpSpPr/>
          <p:nvPr/>
        </p:nvGrpSpPr>
        <p:grpSpPr>
          <a:xfrm>
            <a:off x="4717193" y="774678"/>
            <a:ext cx="3664358" cy="7238466"/>
            <a:chOff x="10064750" y="215900"/>
            <a:chExt cx="5209597" cy="42037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0064750" y="215900"/>
              <a:ext cx="5118100" cy="42037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0156247" y="1447800"/>
              <a:ext cx="5118100" cy="23114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에스컬레이터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운행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IoT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센서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 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수집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수집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저장소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수집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품질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지표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인공지능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구축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환경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분석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결함진단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이상탐지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예측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  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/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개발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결함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원인분석을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위한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인과추론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   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  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역주행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방지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 err="1">
                  <a:solidFill>
                    <a:srgbClr val="595959"/>
                  </a:solidFill>
                  <a:ea typeface="Gmarket Sans Medium"/>
                </a:rPr>
                <a:t>구동모듈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endParaRPr lang="en-US" altLang="ko-KR" sz="1860" b="0" i="0" u="none" strike="noStrike" spc="-93" dirty="0">
                <a:solidFill>
                  <a:srgbClr val="595959"/>
                </a:solidFill>
                <a:ea typeface="Gmarket Sans Medium"/>
              </a:endParaRP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spc="-93" dirty="0">
                  <a:solidFill>
                    <a:srgbClr val="595959"/>
                  </a:solidFill>
                  <a:ea typeface="Gmarket Sans Medium"/>
                </a:rPr>
                <a:t>  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제어시스템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356850" y="876300"/>
              <a:ext cx="46101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주요</a:t>
              </a:r>
              <a:r>
                <a:rPr lang="en-US" sz="2346" b="0" i="0" u="none" strike="noStrike" dirty="0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개발</a:t>
              </a:r>
              <a:r>
                <a:rPr lang="en-US" sz="2346" b="0" i="0" u="none" strike="noStrike" dirty="0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내용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637755C-C20F-6596-4F34-19DE40672A4E}"/>
              </a:ext>
            </a:extLst>
          </p:cNvPr>
          <p:cNvGrpSpPr/>
          <p:nvPr/>
        </p:nvGrpSpPr>
        <p:grpSpPr>
          <a:xfrm>
            <a:off x="8609292" y="774700"/>
            <a:ext cx="3652306" cy="7239000"/>
            <a:chOff x="4705350" y="4749800"/>
            <a:chExt cx="5192463" cy="420370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705350" y="4749800"/>
              <a:ext cx="5118100" cy="4203700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010150" y="5969000"/>
              <a:ext cx="4887663" cy="2641600"/>
            </a:xfrm>
            <a:prstGeom prst="rect">
              <a:avLst/>
            </a:prstGeom>
          </p:spPr>
          <p:txBody>
            <a:bodyPr rtlCol="0" anchor="t"/>
            <a:lstStyle/>
            <a:p>
              <a:pPr lvl="0">
                <a:lnSpc>
                  <a:spcPct val="116199"/>
                </a:lnSpc>
              </a:pP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altLang="ko-KR" sz="1860" spc="-93" dirty="0" err="1">
                  <a:solidFill>
                    <a:srgbClr val="595959"/>
                  </a:solidFill>
                  <a:ea typeface="Gmarket Sans Medium"/>
                </a:rPr>
                <a:t>위세아이텍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인공지능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구축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, </a:t>
              </a:r>
            </a:p>
            <a:p>
              <a:pPr lvl="0">
                <a:lnSpc>
                  <a:spcPct val="116199"/>
                </a:lnSpc>
              </a:pPr>
              <a:r>
                <a:rPr lang="en-US" altLang="ko-KR" sz="1860" spc="-93" dirty="0">
                  <a:solidFill>
                    <a:srgbClr val="595959"/>
                  </a:solidFill>
                  <a:ea typeface="Gmarket Sans Medium"/>
                </a:rPr>
                <a:t>  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결함진단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  </a:t>
              </a:r>
            </a:p>
            <a:p>
              <a:pPr lvl="0">
                <a:lnSpc>
                  <a:spcPct val="116199"/>
                </a:lnSpc>
              </a:pPr>
              <a:r>
                <a:rPr lang="en-US" altLang="ko-KR" sz="1860" spc="-93" dirty="0">
                  <a:solidFill>
                    <a:srgbClr val="595959"/>
                  </a:solidFill>
                  <a:ea typeface="Gmarket Sans Medium"/>
                </a:rPr>
                <a:t>  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개발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인과추론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altLang="ko-KR" sz="1860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  <a:endParaRPr lang="en-US" sz="1860" b="0" i="0" u="none" strike="noStrike" spc="-93" dirty="0">
                <a:solidFill>
                  <a:srgbClr val="595959"/>
                </a:solidFill>
                <a:latin typeface="Gmarket Sans Medium"/>
              </a:endParaRP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 err="1">
                  <a:solidFill>
                    <a:srgbClr val="595959"/>
                  </a:solidFill>
                  <a:ea typeface="Gmarket Sans Medium"/>
                </a:rPr>
                <a:t>로고씽즈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수집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저장소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 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품질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지표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 err="1">
                  <a:solidFill>
                    <a:srgbClr val="595959"/>
                  </a:solidFill>
                  <a:ea typeface="Gmarket Sans Medium"/>
                </a:rPr>
                <a:t>좋은엘리베이터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역주행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방지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   </a:t>
              </a:r>
              <a:r>
                <a:rPr lang="ko-KR" sz="1860" b="0" i="0" u="none" strike="noStrike" spc="-93" dirty="0" err="1">
                  <a:solidFill>
                    <a:srgbClr val="595959"/>
                  </a:solidFill>
                  <a:ea typeface="Gmarket Sans Medium"/>
                </a:rPr>
                <a:t>구동모듈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en-US" alt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제어시스템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 err="1">
                  <a:solidFill>
                    <a:srgbClr val="595959"/>
                  </a:solidFill>
                  <a:ea typeface="Gmarket Sans Medium"/>
                </a:rPr>
                <a:t>한국승강기안전진흥원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제어시스템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유지관리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체계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   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  <a:ea typeface="Gmarket Sans Medium"/>
                </a:rPr>
                <a:t>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방안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수립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,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안전관련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표준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조사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   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  <a:ea typeface="Gmarket Sans Medium"/>
                </a:rPr>
                <a:t>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분석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010150" y="5397500"/>
              <a:ext cx="46101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연구</a:t>
              </a:r>
              <a:r>
                <a:rPr lang="en-US" sz="2346" b="0" i="0" u="none" strike="noStrike" dirty="0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참여</a:t>
              </a:r>
              <a:r>
                <a:rPr lang="en-US" sz="2346" b="0" i="0" u="none" strike="noStrike" dirty="0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기관별</a:t>
              </a:r>
              <a:r>
                <a:rPr lang="en-US" sz="2346" b="0" i="0" u="none" strike="noStrike" dirty="0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역할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3D45808-0C40-F64F-5C3F-272D8249F2EE}"/>
              </a:ext>
            </a:extLst>
          </p:cNvPr>
          <p:cNvGrpSpPr/>
          <p:nvPr/>
        </p:nvGrpSpPr>
        <p:grpSpPr>
          <a:xfrm>
            <a:off x="12435527" y="774700"/>
            <a:ext cx="3564492" cy="7239000"/>
            <a:chOff x="10064750" y="4749800"/>
            <a:chExt cx="5306538" cy="420370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0064750" y="4749800"/>
              <a:ext cx="5118100" cy="42037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0303989" y="5969000"/>
              <a:ext cx="5067299" cy="1981200"/>
            </a:xfrm>
            <a:prstGeom prst="rect">
              <a:avLst/>
            </a:prstGeom>
          </p:spPr>
          <p:txBody>
            <a:bodyPr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- 1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차년도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추진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기간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4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월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~12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월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-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주요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마일스톤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 · 8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월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데이터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수집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저장소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  <a:ea typeface="Gmarket Sans Medium"/>
                </a:rPr>
                <a:t>  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모듈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완료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 · 10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월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결함진단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이상탐지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altLang="ko-KR" sz="1860" spc="-93" dirty="0">
                  <a:solidFill>
                    <a:srgbClr val="595959"/>
                  </a:solidFill>
                  <a:latin typeface="Gmarket Sans Medium"/>
                  <a:ea typeface="Gmarket Sans Medium"/>
                </a:rPr>
                <a:t>   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완료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 · 12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월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: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인과추론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모델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설계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및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</a:p>
            <a:p>
              <a:pPr lvl="0" algn="l">
                <a:lnSpc>
                  <a:spcPct val="116199"/>
                </a:lnSpc>
              </a:pPr>
              <a:r>
                <a:rPr lang="en-US" sz="1860" spc="-93" dirty="0">
                  <a:solidFill>
                    <a:srgbClr val="595959"/>
                  </a:solidFill>
                  <a:latin typeface="Gmarket Sans Medium"/>
                </a:rPr>
                <a:t>    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1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차년도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성과</a:t>
              </a:r>
              <a:r>
                <a:rPr lang="en-US" sz="1860" b="0" i="0" u="none" strike="noStrike" spc="-93" dirty="0">
                  <a:solidFill>
                    <a:srgbClr val="595959"/>
                  </a:solidFill>
                  <a:latin typeface="Gmarket Sans Medium"/>
                </a:rPr>
                <a:t> </a:t>
              </a:r>
              <a:r>
                <a:rPr lang="ko-KR" sz="1860" b="0" i="0" u="none" strike="noStrike" spc="-93" dirty="0">
                  <a:solidFill>
                    <a:srgbClr val="595959"/>
                  </a:solidFill>
                  <a:ea typeface="Gmarket Sans Medium"/>
                </a:rPr>
                <a:t>보고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356850" y="5397500"/>
              <a:ext cx="4610100" cy="419100"/>
            </a:xfrm>
            <a:prstGeom prst="rect">
              <a:avLst/>
            </a:prstGeom>
          </p:spPr>
          <p:txBody>
            <a:bodyPr rtlCol="0" anchor="b"/>
            <a:lstStyle/>
            <a:p>
              <a:pPr lvl="0" algn="ctr">
                <a:lnSpc>
                  <a:spcPct val="116199"/>
                </a:lnSpc>
              </a:pP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추진</a:t>
              </a:r>
              <a:r>
                <a:rPr lang="en-US" sz="2346" b="0" i="0" u="none" strike="noStrike" dirty="0">
                  <a:solidFill>
                    <a:srgbClr val="527CFF"/>
                  </a:solidFill>
                  <a:latin typeface="Gmarket Sans Medium"/>
                </a:rPr>
                <a:t> </a:t>
              </a:r>
              <a:r>
                <a:rPr lang="ko-KR" sz="2346" b="0" i="0" u="none" strike="noStrike" dirty="0">
                  <a:solidFill>
                    <a:srgbClr val="527CFF"/>
                  </a:solidFill>
                  <a:ea typeface="Gmarket Sans Medium"/>
                </a:rPr>
                <a:t>기간</a:t>
              </a:r>
            </a:p>
          </p:txBody>
        </p:sp>
      </p:grp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0702B0-A7E7-A7D7-875A-446CC798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100" y="25400"/>
            <a:ext cx="11885200" cy="468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5401"/>
            <a:ext cx="4320000" cy="91439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6741" y="2670431"/>
            <a:ext cx="3702050" cy="7874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특성</a:t>
            </a:r>
            <a:r>
              <a:rPr lang="en-US" sz="4430" b="0" i="0" u="none" strike="noStrike" spc="-222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430" b="0" i="0" u="none" strike="noStrike" spc="-222" dirty="0">
                <a:solidFill>
                  <a:srgbClr val="FFFFFF"/>
                </a:solidFill>
                <a:ea typeface="Gmarket Sans Medium"/>
              </a:rPr>
              <a:t>분석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375" y="3492499"/>
            <a:ext cx="3473450" cy="13843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에스컬레이터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결함진단을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인공지능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모델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개발에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있어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초기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확보의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어려움과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이를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해결하기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위한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데이터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증강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기술의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필요성을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1949" b="0" i="0" u="none" strike="noStrike" spc="-97" dirty="0">
                <a:solidFill>
                  <a:srgbClr val="FFFFFF"/>
                </a:solidFill>
                <a:ea typeface="Gmarket Sans Medium"/>
              </a:rPr>
              <a:t>분석하였습니다</a:t>
            </a:r>
            <a:r>
              <a:rPr lang="en-US" sz="1949" b="0" i="0" u="none" strike="noStrike" spc="-97" dirty="0">
                <a:solidFill>
                  <a:srgbClr val="FFFFFF"/>
                </a:solidFill>
                <a:latin typeface="Gmarket Sans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03457" y="5619750"/>
            <a:ext cx="10274300" cy="26416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초기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다양한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확보의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어려움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인공지능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모델의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성능을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좌우하는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핵심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요소인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수집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과정에서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특정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결함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유형에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대한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부족함</a:t>
            </a:r>
          </a:p>
          <a:p>
            <a:pPr lvl="0" algn="l">
              <a:lnSpc>
                <a:spcPct val="116199"/>
              </a:lnSpc>
            </a:pPr>
            <a:endParaRPr lang="ko-KR" sz="1860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Re-sampling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기술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및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증강기법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활용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실제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양질의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에스컬레이터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데이터가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부족할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있는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상황에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대비하여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증강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기법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준비</a:t>
            </a:r>
          </a:p>
          <a:p>
            <a:pPr lvl="0" algn="l">
              <a:lnSpc>
                <a:spcPct val="116199"/>
              </a:lnSpc>
            </a:pPr>
            <a:endParaRPr lang="ko-KR" sz="1860" b="0" i="0" u="none" strike="noStrike" spc="-93" dirty="0">
              <a:solidFill>
                <a:srgbClr val="595959"/>
              </a:solidFill>
              <a:ea typeface="Gmarket Sans Medium"/>
            </a:endParaRPr>
          </a:p>
          <a:p>
            <a:pPr lvl="0" algn="l">
              <a:lnSpc>
                <a:spcPct val="116199"/>
              </a:lnSpc>
            </a:pP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-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관점에서의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보완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방안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: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데이터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불균형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, cold start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문제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등을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해결하기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위한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AI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모델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기반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보완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방안</a:t>
            </a:r>
            <a:r>
              <a:rPr lang="en-US" sz="1860" b="0" i="0" u="none" strike="noStrike" spc="-93" dirty="0">
                <a:solidFill>
                  <a:srgbClr val="595959"/>
                </a:solidFill>
                <a:latin typeface="Gmarket Sans Medium"/>
              </a:rPr>
              <a:t> </a:t>
            </a:r>
            <a:r>
              <a:rPr lang="ko-KR" sz="1860" b="0" i="0" u="none" strike="noStrike" spc="-93" dirty="0">
                <a:solidFill>
                  <a:srgbClr val="595959"/>
                </a:solidFill>
                <a:ea typeface="Gmarket Sans Medium"/>
              </a:rPr>
              <a:t>모색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10150" y="4984750"/>
            <a:ext cx="10299700" cy="419100"/>
          </a:xfrm>
          <a:prstGeom prst="rect">
            <a:avLst/>
          </a:prstGeom>
        </p:spPr>
        <p:txBody>
          <a:bodyPr rtlCol="0" anchor="b"/>
          <a:lstStyle/>
          <a:p>
            <a:pPr lvl="0" algn="l">
              <a:lnSpc>
                <a:spcPct val="116199"/>
              </a:lnSpc>
            </a:pP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데이터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증강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기술의</a:t>
            </a:r>
            <a:r>
              <a:rPr lang="en-US" sz="2346" b="0" i="0" u="none" strike="noStrike">
                <a:solidFill>
                  <a:srgbClr val="527CFF"/>
                </a:solidFill>
                <a:latin typeface="Gmarket Sans Medium"/>
              </a:rPr>
              <a:t> </a:t>
            </a:r>
            <a:r>
              <a:rPr lang="ko-KR" sz="2346" b="0" i="0" u="none" strike="noStrike">
                <a:solidFill>
                  <a:srgbClr val="527CFF"/>
                </a:solidFill>
                <a:ea typeface="Gmarket Sans Medium"/>
              </a:rPr>
              <a:t>필요성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B9D2C7D-D217-F068-9D6D-59298345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5869</Words>
  <Application>Microsoft Office PowerPoint</Application>
  <PresentationFormat>사용자 지정</PresentationFormat>
  <Paragraphs>938</Paragraphs>
  <Slides>37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7" baseType="lpstr">
      <vt:lpstr>Calibri</vt:lpstr>
      <vt:lpstr>Gmarket Sans Medium</vt:lpstr>
      <vt:lpstr>HY견고딕</vt:lpstr>
      <vt:lpstr>ADLaM Display</vt:lpstr>
      <vt:lpstr>맑은 고딕</vt:lpstr>
      <vt:lpstr>Gmarket Sans Bold</vt:lpstr>
      <vt:lpstr>Noto Sans KR Black</vt:lpstr>
      <vt:lpstr>Wingdings</vt:lpstr>
      <vt:lpstr>Arial</vt:lpstr>
      <vt:lpstr>Office Theme</vt:lpstr>
      <vt:lpstr>역주행 사고 방지를 위한 에스컬레이터 및 예지보전 시스템 개발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LEESH</dc:creator>
  <cp:lastModifiedBy>kesi 2212</cp:lastModifiedBy>
  <cp:revision>59</cp:revision>
  <dcterms:created xsi:type="dcterms:W3CDTF">2006-08-16T00:00:00Z</dcterms:created>
  <dcterms:modified xsi:type="dcterms:W3CDTF">2025-10-17T11:05:40Z</dcterms:modified>
</cp:coreProperties>
</file>