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17" r:id="rId2"/>
    <p:sldId id="318" r:id="rId3"/>
    <p:sldId id="316" r:id="rId4"/>
    <p:sldId id="359" r:id="rId5"/>
    <p:sldId id="482" r:id="rId6"/>
    <p:sldId id="490" r:id="rId7"/>
    <p:sldId id="575" r:id="rId8"/>
    <p:sldId id="593" r:id="rId9"/>
    <p:sldId id="594" r:id="rId10"/>
    <p:sldId id="463" r:id="rId11"/>
    <p:sldId id="517" r:id="rId12"/>
    <p:sldId id="576" r:id="rId13"/>
    <p:sldId id="524" r:id="rId14"/>
    <p:sldId id="577" r:id="rId15"/>
    <p:sldId id="520" r:id="rId16"/>
    <p:sldId id="525" r:id="rId17"/>
    <p:sldId id="526" r:id="rId18"/>
    <p:sldId id="540" r:id="rId19"/>
    <p:sldId id="529" r:id="rId20"/>
    <p:sldId id="532" r:id="rId21"/>
    <p:sldId id="533" r:id="rId22"/>
    <p:sldId id="536" r:id="rId23"/>
    <p:sldId id="534" r:id="rId24"/>
    <p:sldId id="535" r:id="rId25"/>
    <p:sldId id="522" r:id="rId26"/>
    <p:sldId id="578" r:id="rId27"/>
    <p:sldId id="580" r:id="rId28"/>
    <p:sldId id="545" r:id="rId29"/>
    <p:sldId id="547" r:id="rId30"/>
    <p:sldId id="550" r:id="rId31"/>
    <p:sldId id="549" r:id="rId32"/>
    <p:sldId id="551" r:id="rId33"/>
    <p:sldId id="552" r:id="rId34"/>
    <p:sldId id="600" r:id="rId35"/>
    <p:sldId id="553" r:id="rId36"/>
    <p:sldId id="556" r:id="rId37"/>
    <p:sldId id="557" r:id="rId38"/>
    <p:sldId id="558" r:id="rId39"/>
    <p:sldId id="559" r:id="rId40"/>
    <p:sldId id="560" r:id="rId41"/>
    <p:sldId id="554" r:id="rId42"/>
    <p:sldId id="561" r:id="rId43"/>
    <p:sldId id="562" r:id="rId44"/>
    <p:sldId id="563" r:id="rId45"/>
    <p:sldId id="564" r:id="rId46"/>
    <p:sldId id="565" r:id="rId47"/>
    <p:sldId id="583" r:id="rId48"/>
    <p:sldId id="582" r:id="rId49"/>
    <p:sldId id="585" r:id="rId50"/>
    <p:sldId id="586" r:id="rId51"/>
    <p:sldId id="595" r:id="rId52"/>
    <p:sldId id="581" r:id="rId53"/>
    <p:sldId id="587" r:id="rId54"/>
    <p:sldId id="568" r:id="rId55"/>
    <p:sldId id="596" r:id="rId56"/>
    <p:sldId id="597" r:id="rId57"/>
    <p:sldId id="598" r:id="rId58"/>
    <p:sldId id="599" r:id="rId59"/>
    <p:sldId id="569" r:id="rId60"/>
    <p:sldId id="570" r:id="rId61"/>
    <p:sldId id="592" r:id="rId62"/>
    <p:sldId id="572" r:id="rId63"/>
    <p:sldId id="588" r:id="rId64"/>
    <p:sldId id="589" r:id="rId65"/>
    <p:sldId id="590" r:id="rId66"/>
    <p:sldId id="591" r:id="rId67"/>
    <p:sldId id="312" r:id="rId68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85" userDrawn="1">
          <p15:clr>
            <a:srgbClr val="A4A3A4"/>
          </p15:clr>
        </p15:guide>
        <p15:guide id="2" orient="horz" pos="731" userDrawn="1">
          <p15:clr>
            <a:srgbClr val="A4A3A4"/>
          </p15:clr>
        </p15:guide>
        <p15:guide id="3" pos="710" userDrawn="1">
          <p15:clr>
            <a:srgbClr val="A4A3A4"/>
          </p15:clr>
        </p15:guide>
        <p15:guide id="4" orient="horz" pos="3022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4133" userDrawn="1">
          <p15:clr>
            <a:srgbClr val="A4A3A4"/>
          </p15:clr>
        </p15:guide>
        <p15:guide id="8" pos="7491" userDrawn="1">
          <p15:clr>
            <a:srgbClr val="A4A3A4"/>
          </p15:clr>
        </p15:guide>
        <p15:guide id="9" orient="horz" pos="3952" userDrawn="1">
          <p15:clr>
            <a:srgbClr val="A4A3A4"/>
          </p15:clr>
        </p15:guide>
        <p15:guide id="10" pos="4044" userDrawn="1">
          <p15:clr>
            <a:srgbClr val="A4A3A4"/>
          </p15:clr>
        </p15:guide>
        <p15:guide id="11" orient="horz" pos="16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EEF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76815" autoAdjust="0"/>
  </p:normalViewPr>
  <p:slideViewPr>
    <p:cSldViewPr snapToGrid="0">
      <p:cViewPr varScale="1">
        <p:scale>
          <a:sx n="87" d="100"/>
          <a:sy n="87" d="100"/>
        </p:scale>
        <p:origin x="1452" y="90"/>
      </p:cViewPr>
      <p:guideLst>
        <p:guide pos="3885"/>
        <p:guide orient="horz" pos="731"/>
        <p:guide pos="710"/>
        <p:guide orient="horz" pos="3022"/>
        <p:guide pos="393"/>
        <p:guide orient="horz" pos="572"/>
        <p:guide orient="horz" pos="4133"/>
        <p:guide pos="7491"/>
        <p:guide orient="horz" pos="3952"/>
        <p:guide pos="4044"/>
        <p:guide orient="horz" pos="166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548"/>
    </p:cViewPr>
  </p:sorterViewPr>
  <p:notesViewPr>
    <p:cSldViewPr snapToGrid="0" showGuides="1">
      <p:cViewPr varScale="1">
        <p:scale>
          <a:sx n="78" d="100"/>
          <a:sy n="78" d="100"/>
        </p:scale>
        <p:origin x="39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BEC24-4C7A-4799-941E-BD85B2379CEB}" type="doc">
      <dgm:prSet loTypeId="urn:microsoft.com/office/officeart/2005/8/layout/radial6" loCatId="cycl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pPr latinLnBrk="1"/>
          <a:endParaRPr lang="ko-KR" altLang="en-US"/>
        </a:p>
      </dgm:t>
    </dgm:pt>
    <dgm:pt modelId="{68ED1E52-93FE-409E-BD69-3ECC2D7C28A6}">
      <dgm:prSet phldrT="[텍스트]"/>
      <dgm:spPr/>
      <dgm:t>
        <a:bodyPr/>
        <a:lstStyle/>
        <a:p>
          <a:pPr latinLnBrk="1"/>
          <a:r>
            <a:rPr lang="en-US" altLang="ko-KR" b="1" dirty="0"/>
            <a:t>ISO/IEC/KATS </a:t>
          </a:r>
          <a:r>
            <a:rPr lang="ko-KR" altLang="en-US" b="1" dirty="0"/>
            <a:t>표준제정원칙</a:t>
          </a:r>
        </a:p>
      </dgm:t>
    </dgm:pt>
    <dgm:pt modelId="{D3C18DC0-3C62-43CD-BB6E-9D68136A4F39}" type="parTrans" cxnId="{9C69DC95-48CF-4790-BF96-ABC66EA03BBB}">
      <dgm:prSet/>
      <dgm:spPr/>
      <dgm:t>
        <a:bodyPr/>
        <a:lstStyle/>
        <a:p>
          <a:pPr latinLnBrk="1"/>
          <a:endParaRPr lang="ko-KR" altLang="en-US" b="1"/>
        </a:p>
      </dgm:t>
    </dgm:pt>
    <dgm:pt modelId="{29781453-027E-4576-BA61-2A65ED3D3EC5}" type="sibTrans" cxnId="{9C69DC95-48CF-4790-BF96-ABC66EA03BBB}">
      <dgm:prSet/>
      <dgm:spPr/>
      <dgm:t>
        <a:bodyPr/>
        <a:lstStyle/>
        <a:p>
          <a:pPr latinLnBrk="1"/>
          <a:endParaRPr lang="ko-KR" altLang="en-US" b="1"/>
        </a:p>
      </dgm:t>
    </dgm:pt>
    <dgm:pt modelId="{9E9449C1-4AD2-46FE-90C3-23F731AE614A}">
      <dgm:prSet phldrT="[텍스트]"/>
      <dgm:spPr/>
      <dgm:t>
        <a:bodyPr/>
        <a:lstStyle/>
        <a:p>
          <a:pPr latinLnBrk="1"/>
          <a:r>
            <a:rPr lang="ko-KR" altLang="en-US" b="1" dirty="0"/>
            <a:t>투명성</a:t>
          </a:r>
        </a:p>
      </dgm:t>
    </dgm:pt>
    <dgm:pt modelId="{5DA2CAE8-B5EE-4BC0-B475-CE32C0E9C7AE}" type="parTrans" cxnId="{04E4F734-8DBA-4927-89DC-300B5D71EF2F}">
      <dgm:prSet/>
      <dgm:spPr/>
      <dgm:t>
        <a:bodyPr/>
        <a:lstStyle/>
        <a:p>
          <a:pPr latinLnBrk="1"/>
          <a:endParaRPr lang="ko-KR" altLang="en-US" b="1"/>
        </a:p>
      </dgm:t>
    </dgm:pt>
    <dgm:pt modelId="{39AD8FBA-C032-4AD7-995F-84772383343E}" type="sibTrans" cxnId="{04E4F734-8DBA-4927-89DC-300B5D71EF2F}">
      <dgm:prSet/>
      <dgm:spPr/>
      <dgm:t>
        <a:bodyPr/>
        <a:lstStyle/>
        <a:p>
          <a:pPr latinLnBrk="1"/>
          <a:endParaRPr lang="ko-KR" altLang="en-US" b="1"/>
        </a:p>
      </dgm:t>
    </dgm:pt>
    <dgm:pt modelId="{8CBCDBE9-B4A9-4AEA-839C-B77A016FFDDA}">
      <dgm:prSet phldrT="[텍스트]"/>
      <dgm:spPr/>
      <dgm:t>
        <a:bodyPr/>
        <a:lstStyle/>
        <a:p>
          <a:pPr latinLnBrk="1"/>
          <a:r>
            <a:rPr lang="ko-KR" altLang="en-US" b="1" dirty="0"/>
            <a:t>개방성</a:t>
          </a:r>
        </a:p>
      </dgm:t>
    </dgm:pt>
    <dgm:pt modelId="{7DC7BB90-1C81-4177-865D-4C14862E63C8}" type="parTrans" cxnId="{4B4612FE-D12A-4CCB-B8D0-8691C14580A6}">
      <dgm:prSet/>
      <dgm:spPr/>
      <dgm:t>
        <a:bodyPr/>
        <a:lstStyle/>
        <a:p>
          <a:pPr latinLnBrk="1"/>
          <a:endParaRPr lang="ko-KR" altLang="en-US" b="1"/>
        </a:p>
      </dgm:t>
    </dgm:pt>
    <dgm:pt modelId="{63A41989-C06F-4EBD-8DF8-E81988BBD1D9}" type="sibTrans" cxnId="{4B4612FE-D12A-4CCB-B8D0-8691C14580A6}">
      <dgm:prSet/>
      <dgm:spPr/>
      <dgm:t>
        <a:bodyPr/>
        <a:lstStyle/>
        <a:p>
          <a:pPr latinLnBrk="1"/>
          <a:endParaRPr lang="ko-KR" altLang="en-US" b="1"/>
        </a:p>
      </dgm:t>
    </dgm:pt>
    <dgm:pt modelId="{4FD9864E-133C-497E-BE62-8F0D92B3881C}">
      <dgm:prSet phldrT="[텍스트]"/>
      <dgm:spPr/>
      <dgm:t>
        <a:bodyPr/>
        <a:lstStyle/>
        <a:p>
          <a:pPr latinLnBrk="1"/>
          <a:r>
            <a:rPr lang="ko-KR" altLang="en-US" b="1" dirty="0" err="1"/>
            <a:t>합의성</a:t>
          </a:r>
          <a:endParaRPr lang="ko-KR" altLang="en-US" b="1" dirty="0"/>
        </a:p>
      </dgm:t>
    </dgm:pt>
    <dgm:pt modelId="{8B85556D-590A-4A7B-9793-A0AC1F9FC610}" type="parTrans" cxnId="{F4E00E18-9B4D-44D1-B67E-1F329691512B}">
      <dgm:prSet/>
      <dgm:spPr/>
      <dgm:t>
        <a:bodyPr/>
        <a:lstStyle/>
        <a:p>
          <a:pPr latinLnBrk="1"/>
          <a:endParaRPr lang="ko-KR" altLang="en-US" b="1"/>
        </a:p>
      </dgm:t>
    </dgm:pt>
    <dgm:pt modelId="{88BE143E-2DCC-485F-93BB-4A395C923B8F}" type="sibTrans" cxnId="{F4E00E18-9B4D-44D1-B67E-1F329691512B}">
      <dgm:prSet/>
      <dgm:spPr/>
      <dgm:t>
        <a:bodyPr/>
        <a:lstStyle/>
        <a:p>
          <a:pPr latinLnBrk="1"/>
          <a:endParaRPr lang="ko-KR" altLang="en-US" b="1"/>
        </a:p>
      </dgm:t>
    </dgm:pt>
    <dgm:pt modelId="{3D5E45ED-AFC4-49B8-8A3A-8858BAD1B7C0}">
      <dgm:prSet phldrT="[텍스트]"/>
      <dgm:spPr/>
      <dgm:t>
        <a:bodyPr/>
        <a:lstStyle/>
        <a:p>
          <a:pPr latinLnBrk="1"/>
          <a:r>
            <a:rPr lang="ko-KR" altLang="en-US" b="1" dirty="0" err="1"/>
            <a:t>공개성</a:t>
          </a:r>
          <a:endParaRPr lang="ko-KR" altLang="en-US" b="1" dirty="0"/>
        </a:p>
      </dgm:t>
    </dgm:pt>
    <dgm:pt modelId="{8E5343C2-92F7-4301-8942-26692D20F633}" type="parTrans" cxnId="{3E2537A1-A4E0-4F12-9EB7-4EB724984264}">
      <dgm:prSet/>
      <dgm:spPr/>
      <dgm:t>
        <a:bodyPr/>
        <a:lstStyle/>
        <a:p>
          <a:pPr latinLnBrk="1"/>
          <a:endParaRPr lang="ko-KR" altLang="en-US" b="1"/>
        </a:p>
      </dgm:t>
    </dgm:pt>
    <dgm:pt modelId="{BCDEE859-E7C3-402F-8B67-3A758630AE26}" type="sibTrans" cxnId="{3E2537A1-A4E0-4F12-9EB7-4EB724984264}">
      <dgm:prSet/>
      <dgm:spPr/>
      <dgm:t>
        <a:bodyPr/>
        <a:lstStyle/>
        <a:p>
          <a:pPr latinLnBrk="1"/>
          <a:endParaRPr lang="ko-KR" altLang="en-US" b="1"/>
        </a:p>
      </dgm:t>
    </dgm:pt>
    <dgm:pt modelId="{1D83F4F4-2C1F-4677-A88C-A9F2F77F088E}">
      <dgm:prSet phldrT="[텍스트]"/>
      <dgm:spPr/>
      <dgm:t>
        <a:bodyPr/>
        <a:lstStyle/>
        <a:p>
          <a:pPr latinLnBrk="1"/>
          <a:r>
            <a:rPr lang="ko-KR" altLang="en-US" b="1" dirty="0"/>
            <a:t>독립성</a:t>
          </a:r>
        </a:p>
      </dgm:t>
    </dgm:pt>
    <dgm:pt modelId="{82241138-714F-4E14-B815-5F1DE6135EA3}" type="parTrans" cxnId="{2D6F4C6B-27D1-4D34-AA37-6C547F4B7BC6}">
      <dgm:prSet/>
      <dgm:spPr/>
      <dgm:t>
        <a:bodyPr/>
        <a:lstStyle/>
        <a:p>
          <a:pPr latinLnBrk="1"/>
          <a:endParaRPr lang="ko-KR" altLang="en-US" b="1"/>
        </a:p>
      </dgm:t>
    </dgm:pt>
    <dgm:pt modelId="{2E9053DA-9541-448C-92B9-E1F43DCE13AF}" type="sibTrans" cxnId="{2D6F4C6B-27D1-4D34-AA37-6C547F4B7BC6}">
      <dgm:prSet/>
      <dgm:spPr/>
      <dgm:t>
        <a:bodyPr/>
        <a:lstStyle/>
        <a:p>
          <a:pPr latinLnBrk="1"/>
          <a:endParaRPr lang="ko-KR" altLang="en-US" b="1"/>
        </a:p>
      </dgm:t>
    </dgm:pt>
    <dgm:pt modelId="{A0A9A084-E2EF-4F7E-97B4-5E534B797AEE}">
      <dgm:prSet phldrT="[텍스트]"/>
      <dgm:spPr/>
      <dgm:t>
        <a:bodyPr/>
        <a:lstStyle/>
        <a:p>
          <a:pPr latinLnBrk="1"/>
          <a:r>
            <a:rPr lang="ko-KR" altLang="en-US" b="1" dirty="0"/>
            <a:t>절차적</a:t>
          </a:r>
          <a:br>
            <a:rPr lang="en-US" altLang="ko-KR" b="1" dirty="0"/>
          </a:br>
          <a:r>
            <a:rPr lang="ko-KR" altLang="en-US" b="1" dirty="0"/>
            <a:t>정당성</a:t>
          </a:r>
        </a:p>
      </dgm:t>
    </dgm:pt>
    <dgm:pt modelId="{A6653D46-6A89-48A3-99E5-9F949DEF0A67}" type="parTrans" cxnId="{66C0C58C-FDA6-476C-AF6E-DE9F3903F64E}">
      <dgm:prSet/>
      <dgm:spPr/>
      <dgm:t>
        <a:bodyPr/>
        <a:lstStyle/>
        <a:p>
          <a:pPr latinLnBrk="1"/>
          <a:endParaRPr lang="ko-KR" altLang="en-US" b="1"/>
        </a:p>
      </dgm:t>
    </dgm:pt>
    <dgm:pt modelId="{246F171A-4DD7-46D5-8BF8-02769DC1B4C0}" type="sibTrans" cxnId="{66C0C58C-FDA6-476C-AF6E-DE9F3903F64E}">
      <dgm:prSet/>
      <dgm:spPr/>
      <dgm:t>
        <a:bodyPr/>
        <a:lstStyle/>
        <a:p>
          <a:pPr latinLnBrk="1"/>
          <a:endParaRPr lang="ko-KR" altLang="en-US" b="1"/>
        </a:p>
      </dgm:t>
    </dgm:pt>
    <dgm:pt modelId="{5562C4B4-89FD-4942-AC20-02FFD50435A3}">
      <dgm:prSet phldrT="[텍스트]"/>
      <dgm:spPr/>
      <dgm:t>
        <a:bodyPr/>
        <a:lstStyle/>
        <a:p>
          <a:pPr latinLnBrk="1"/>
          <a:r>
            <a:rPr lang="ko-KR" altLang="en-US" b="1" dirty="0"/>
            <a:t>효율성</a:t>
          </a:r>
        </a:p>
      </dgm:t>
    </dgm:pt>
    <dgm:pt modelId="{F593E4A3-34EA-4C53-A8C5-7C94DC8CB033}" type="parTrans" cxnId="{4A0A8E09-94F8-4926-8145-140AAD0581B7}">
      <dgm:prSet/>
      <dgm:spPr/>
      <dgm:t>
        <a:bodyPr/>
        <a:lstStyle/>
        <a:p>
          <a:pPr latinLnBrk="1"/>
          <a:endParaRPr lang="ko-KR" altLang="en-US" b="1"/>
        </a:p>
      </dgm:t>
    </dgm:pt>
    <dgm:pt modelId="{87403127-BD44-4D56-92C2-6DBD2AACED89}" type="sibTrans" cxnId="{4A0A8E09-94F8-4926-8145-140AAD0581B7}">
      <dgm:prSet/>
      <dgm:spPr/>
      <dgm:t>
        <a:bodyPr/>
        <a:lstStyle/>
        <a:p>
          <a:pPr latinLnBrk="1"/>
          <a:endParaRPr lang="ko-KR" altLang="en-US" b="1"/>
        </a:p>
      </dgm:t>
    </dgm:pt>
    <dgm:pt modelId="{32FAD600-2C7B-4109-A9BB-9A7ADBB517DF}" type="pres">
      <dgm:prSet presAssocID="{DFBBEC24-4C7A-4799-941E-BD85B2379CE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C95AD43-1669-4879-9803-CE45907C8B8B}" type="pres">
      <dgm:prSet presAssocID="{68ED1E52-93FE-409E-BD69-3ECC2D7C28A6}" presName="centerShape" presStyleLbl="node0" presStyleIdx="0" presStyleCnt="1"/>
      <dgm:spPr/>
    </dgm:pt>
    <dgm:pt modelId="{86806E20-A2D5-4099-8518-99E34EBD5B7D}" type="pres">
      <dgm:prSet presAssocID="{9E9449C1-4AD2-46FE-90C3-23F731AE614A}" presName="node" presStyleLbl="node1" presStyleIdx="0" presStyleCnt="7">
        <dgm:presLayoutVars>
          <dgm:bulletEnabled val="1"/>
        </dgm:presLayoutVars>
      </dgm:prSet>
      <dgm:spPr/>
    </dgm:pt>
    <dgm:pt modelId="{5C104A46-C4A5-4E45-8338-8B4856199C41}" type="pres">
      <dgm:prSet presAssocID="{9E9449C1-4AD2-46FE-90C3-23F731AE614A}" presName="dummy" presStyleCnt="0"/>
      <dgm:spPr/>
    </dgm:pt>
    <dgm:pt modelId="{229C527F-4946-4777-867D-44B81C427235}" type="pres">
      <dgm:prSet presAssocID="{39AD8FBA-C032-4AD7-995F-84772383343E}" presName="sibTrans" presStyleLbl="sibTrans2D1" presStyleIdx="0" presStyleCnt="7"/>
      <dgm:spPr/>
    </dgm:pt>
    <dgm:pt modelId="{2A364964-EA51-497F-9B21-3CB5997100DF}" type="pres">
      <dgm:prSet presAssocID="{8CBCDBE9-B4A9-4AEA-839C-B77A016FFDDA}" presName="node" presStyleLbl="node1" presStyleIdx="1" presStyleCnt="7">
        <dgm:presLayoutVars>
          <dgm:bulletEnabled val="1"/>
        </dgm:presLayoutVars>
      </dgm:prSet>
      <dgm:spPr/>
    </dgm:pt>
    <dgm:pt modelId="{2284F301-C2CD-42D0-B55E-7AB3EB39CCC3}" type="pres">
      <dgm:prSet presAssocID="{8CBCDBE9-B4A9-4AEA-839C-B77A016FFDDA}" presName="dummy" presStyleCnt="0"/>
      <dgm:spPr/>
    </dgm:pt>
    <dgm:pt modelId="{739C5B58-7C1A-43E2-B6EB-D8B06F87C78E}" type="pres">
      <dgm:prSet presAssocID="{63A41989-C06F-4EBD-8DF8-E81988BBD1D9}" presName="sibTrans" presStyleLbl="sibTrans2D1" presStyleIdx="1" presStyleCnt="7"/>
      <dgm:spPr/>
    </dgm:pt>
    <dgm:pt modelId="{EE0665BD-6120-464F-9984-5D12C2D534C9}" type="pres">
      <dgm:prSet presAssocID="{4FD9864E-133C-497E-BE62-8F0D92B3881C}" presName="node" presStyleLbl="node1" presStyleIdx="2" presStyleCnt="7">
        <dgm:presLayoutVars>
          <dgm:bulletEnabled val="1"/>
        </dgm:presLayoutVars>
      </dgm:prSet>
      <dgm:spPr/>
    </dgm:pt>
    <dgm:pt modelId="{AD6EB276-3797-4653-913B-1C9D3073CB53}" type="pres">
      <dgm:prSet presAssocID="{4FD9864E-133C-497E-BE62-8F0D92B3881C}" presName="dummy" presStyleCnt="0"/>
      <dgm:spPr/>
    </dgm:pt>
    <dgm:pt modelId="{B02E9865-9942-4359-96C0-F28047837CD6}" type="pres">
      <dgm:prSet presAssocID="{88BE143E-2DCC-485F-93BB-4A395C923B8F}" presName="sibTrans" presStyleLbl="sibTrans2D1" presStyleIdx="2" presStyleCnt="7"/>
      <dgm:spPr/>
    </dgm:pt>
    <dgm:pt modelId="{0D071703-CC6B-4A60-85A8-916B888874A1}" type="pres">
      <dgm:prSet presAssocID="{3D5E45ED-AFC4-49B8-8A3A-8858BAD1B7C0}" presName="node" presStyleLbl="node1" presStyleIdx="3" presStyleCnt="7">
        <dgm:presLayoutVars>
          <dgm:bulletEnabled val="1"/>
        </dgm:presLayoutVars>
      </dgm:prSet>
      <dgm:spPr/>
    </dgm:pt>
    <dgm:pt modelId="{E656B58C-64F6-4066-A53A-33826ECEC595}" type="pres">
      <dgm:prSet presAssocID="{3D5E45ED-AFC4-49B8-8A3A-8858BAD1B7C0}" presName="dummy" presStyleCnt="0"/>
      <dgm:spPr/>
    </dgm:pt>
    <dgm:pt modelId="{0E1A276A-2532-459B-8E73-D6F82B5C8EA1}" type="pres">
      <dgm:prSet presAssocID="{BCDEE859-E7C3-402F-8B67-3A758630AE26}" presName="sibTrans" presStyleLbl="sibTrans2D1" presStyleIdx="3" presStyleCnt="7"/>
      <dgm:spPr/>
    </dgm:pt>
    <dgm:pt modelId="{98B61F5A-32AB-434B-BE2A-1F874EAEF707}" type="pres">
      <dgm:prSet presAssocID="{1D83F4F4-2C1F-4677-A88C-A9F2F77F088E}" presName="node" presStyleLbl="node1" presStyleIdx="4" presStyleCnt="7">
        <dgm:presLayoutVars>
          <dgm:bulletEnabled val="1"/>
        </dgm:presLayoutVars>
      </dgm:prSet>
      <dgm:spPr/>
    </dgm:pt>
    <dgm:pt modelId="{117694B1-D231-4093-BD9E-0E15673CD9E7}" type="pres">
      <dgm:prSet presAssocID="{1D83F4F4-2C1F-4677-A88C-A9F2F77F088E}" presName="dummy" presStyleCnt="0"/>
      <dgm:spPr/>
    </dgm:pt>
    <dgm:pt modelId="{8CB18B7D-EE5C-4CCC-95A7-28A573B4A8C4}" type="pres">
      <dgm:prSet presAssocID="{2E9053DA-9541-448C-92B9-E1F43DCE13AF}" presName="sibTrans" presStyleLbl="sibTrans2D1" presStyleIdx="4" presStyleCnt="7"/>
      <dgm:spPr/>
    </dgm:pt>
    <dgm:pt modelId="{A43ECF6C-BA57-43A4-89B4-D28F63054BFE}" type="pres">
      <dgm:prSet presAssocID="{A0A9A084-E2EF-4F7E-97B4-5E534B797AEE}" presName="node" presStyleLbl="node1" presStyleIdx="5" presStyleCnt="7">
        <dgm:presLayoutVars>
          <dgm:bulletEnabled val="1"/>
        </dgm:presLayoutVars>
      </dgm:prSet>
      <dgm:spPr/>
    </dgm:pt>
    <dgm:pt modelId="{DC4CF18B-6528-4300-BFC7-DDA200AEDD44}" type="pres">
      <dgm:prSet presAssocID="{A0A9A084-E2EF-4F7E-97B4-5E534B797AEE}" presName="dummy" presStyleCnt="0"/>
      <dgm:spPr/>
    </dgm:pt>
    <dgm:pt modelId="{A3A9A807-733B-4360-AC0C-C3BEE6E0EC1E}" type="pres">
      <dgm:prSet presAssocID="{246F171A-4DD7-46D5-8BF8-02769DC1B4C0}" presName="sibTrans" presStyleLbl="sibTrans2D1" presStyleIdx="5" presStyleCnt="7"/>
      <dgm:spPr/>
    </dgm:pt>
    <dgm:pt modelId="{4436AEF6-941A-44B8-89C2-3C4B40EC8E7F}" type="pres">
      <dgm:prSet presAssocID="{5562C4B4-89FD-4942-AC20-02FFD50435A3}" presName="node" presStyleLbl="node1" presStyleIdx="6" presStyleCnt="7">
        <dgm:presLayoutVars>
          <dgm:bulletEnabled val="1"/>
        </dgm:presLayoutVars>
      </dgm:prSet>
      <dgm:spPr/>
    </dgm:pt>
    <dgm:pt modelId="{C3B8A1D2-8B07-4D57-9819-519BCC2A44BD}" type="pres">
      <dgm:prSet presAssocID="{5562C4B4-89FD-4942-AC20-02FFD50435A3}" presName="dummy" presStyleCnt="0"/>
      <dgm:spPr/>
    </dgm:pt>
    <dgm:pt modelId="{75278DED-C2E4-4FB6-AA46-E595A0FE45DB}" type="pres">
      <dgm:prSet presAssocID="{87403127-BD44-4D56-92C2-6DBD2AACED89}" presName="sibTrans" presStyleLbl="sibTrans2D1" presStyleIdx="6" presStyleCnt="7"/>
      <dgm:spPr/>
    </dgm:pt>
  </dgm:ptLst>
  <dgm:cxnLst>
    <dgm:cxn modelId="{4A0A8E09-94F8-4926-8145-140AAD0581B7}" srcId="{68ED1E52-93FE-409E-BD69-3ECC2D7C28A6}" destId="{5562C4B4-89FD-4942-AC20-02FFD50435A3}" srcOrd="6" destOrd="0" parTransId="{F593E4A3-34EA-4C53-A8C5-7C94DC8CB033}" sibTransId="{87403127-BD44-4D56-92C2-6DBD2AACED89}"/>
    <dgm:cxn modelId="{F4E00E18-9B4D-44D1-B67E-1F329691512B}" srcId="{68ED1E52-93FE-409E-BD69-3ECC2D7C28A6}" destId="{4FD9864E-133C-497E-BE62-8F0D92B3881C}" srcOrd="2" destOrd="0" parTransId="{8B85556D-590A-4A7B-9793-A0AC1F9FC610}" sibTransId="{88BE143E-2DCC-485F-93BB-4A395C923B8F}"/>
    <dgm:cxn modelId="{6549441E-75D9-44EE-9C81-97DC0FE2E235}" type="presOf" srcId="{DFBBEC24-4C7A-4799-941E-BD85B2379CEB}" destId="{32FAD600-2C7B-4109-A9BB-9A7ADBB517DF}" srcOrd="0" destOrd="0" presId="urn:microsoft.com/office/officeart/2005/8/layout/radial6"/>
    <dgm:cxn modelId="{19C5771F-388E-423C-ACE5-5626C07ED1C6}" type="presOf" srcId="{8CBCDBE9-B4A9-4AEA-839C-B77A016FFDDA}" destId="{2A364964-EA51-497F-9B21-3CB5997100DF}" srcOrd="0" destOrd="0" presId="urn:microsoft.com/office/officeart/2005/8/layout/radial6"/>
    <dgm:cxn modelId="{5FF2D42C-53F9-44E2-95D4-6C6AD65D9C17}" type="presOf" srcId="{3D5E45ED-AFC4-49B8-8A3A-8858BAD1B7C0}" destId="{0D071703-CC6B-4A60-85A8-916B888874A1}" srcOrd="0" destOrd="0" presId="urn:microsoft.com/office/officeart/2005/8/layout/radial6"/>
    <dgm:cxn modelId="{04E4F734-8DBA-4927-89DC-300B5D71EF2F}" srcId="{68ED1E52-93FE-409E-BD69-3ECC2D7C28A6}" destId="{9E9449C1-4AD2-46FE-90C3-23F731AE614A}" srcOrd="0" destOrd="0" parTransId="{5DA2CAE8-B5EE-4BC0-B475-CE32C0E9C7AE}" sibTransId="{39AD8FBA-C032-4AD7-995F-84772383343E}"/>
    <dgm:cxn modelId="{85548E45-F7B3-4CFE-BD83-3A3D858BB548}" type="presOf" srcId="{87403127-BD44-4D56-92C2-6DBD2AACED89}" destId="{75278DED-C2E4-4FB6-AA46-E595A0FE45DB}" srcOrd="0" destOrd="0" presId="urn:microsoft.com/office/officeart/2005/8/layout/radial6"/>
    <dgm:cxn modelId="{2D6F4C6B-27D1-4D34-AA37-6C547F4B7BC6}" srcId="{68ED1E52-93FE-409E-BD69-3ECC2D7C28A6}" destId="{1D83F4F4-2C1F-4677-A88C-A9F2F77F088E}" srcOrd="4" destOrd="0" parTransId="{82241138-714F-4E14-B815-5F1DE6135EA3}" sibTransId="{2E9053DA-9541-448C-92B9-E1F43DCE13AF}"/>
    <dgm:cxn modelId="{65BF5274-2BF7-417F-B47D-6C5FF1A822D3}" type="presOf" srcId="{9E9449C1-4AD2-46FE-90C3-23F731AE614A}" destId="{86806E20-A2D5-4099-8518-99E34EBD5B7D}" srcOrd="0" destOrd="0" presId="urn:microsoft.com/office/officeart/2005/8/layout/radial6"/>
    <dgm:cxn modelId="{38442A7E-088A-42F9-908D-AD40C5A38B9D}" type="presOf" srcId="{A0A9A084-E2EF-4F7E-97B4-5E534B797AEE}" destId="{A43ECF6C-BA57-43A4-89B4-D28F63054BFE}" srcOrd="0" destOrd="0" presId="urn:microsoft.com/office/officeart/2005/8/layout/radial6"/>
    <dgm:cxn modelId="{66C0C58C-FDA6-476C-AF6E-DE9F3903F64E}" srcId="{68ED1E52-93FE-409E-BD69-3ECC2D7C28A6}" destId="{A0A9A084-E2EF-4F7E-97B4-5E534B797AEE}" srcOrd="5" destOrd="0" parTransId="{A6653D46-6A89-48A3-99E5-9F949DEF0A67}" sibTransId="{246F171A-4DD7-46D5-8BF8-02769DC1B4C0}"/>
    <dgm:cxn modelId="{B942F28E-2D77-45D8-B35F-1D87B11AFC35}" type="presOf" srcId="{1D83F4F4-2C1F-4677-A88C-A9F2F77F088E}" destId="{98B61F5A-32AB-434B-BE2A-1F874EAEF707}" srcOrd="0" destOrd="0" presId="urn:microsoft.com/office/officeart/2005/8/layout/radial6"/>
    <dgm:cxn modelId="{9C69DC95-48CF-4790-BF96-ABC66EA03BBB}" srcId="{DFBBEC24-4C7A-4799-941E-BD85B2379CEB}" destId="{68ED1E52-93FE-409E-BD69-3ECC2D7C28A6}" srcOrd="0" destOrd="0" parTransId="{D3C18DC0-3C62-43CD-BB6E-9D68136A4F39}" sibTransId="{29781453-027E-4576-BA61-2A65ED3D3EC5}"/>
    <dgm:cxn modelId="{3E2537A1-A4E0-4F12-9EB7-4EB724984264}" srcId="{68ED1E52-93FE-409E-BD69-3ECC2D7C28A6}" destId="{3D5E45ED-AFC4-49B8-8A3A-8858BAD1B7C0}" srcOrd="3" destOrd="0" parTransId="{8E5343C2-92F7-4301-8942-26692D20F633}" sibTransId="{BCDEE859-E7C3-402F-8B67-3A758630AE26}"/>
    <dgm:cxn modelId="{7080D8AB-322D-41B0-A4D6-11585280C1CE}" type="presOf" srcId="{246F171A-4DD7-46D5-8BF8-02769DC1B4C0}" destId="{A3A9A807-733B-4360-AC0C-C3BEE6E0EC1E}" srcOrd="0" destOrd="0" presId="urn:microsoft.com/office/officeart/2005/8/layout/radial6"/>
    <dgm:cxn modelId="{D1A794AF-A5C6-40E7-93C2-081E89F692E4}" type="presOf" srcId="{5562C4B4-89FD-4942-AC20-02FFD50435A3}" destId="{4436AEF6-941A-44B8-89C2-3C4B40EC8E7F}" srcOrd="0" destOrd="0" presId="urn:microsoft.com/office/officeart/2005/8/layout/radial6"/>
    <dgm:cxn modelId="{5E0292B5-51CA-4A81-A93F-5133EDB6A5A8}" type="presOf" srcId="{4FD9864E-133C-497E-BE62-8F0D92B3881C}" destId="{EE0665BD-6120-464F-9984-5D12C2D534C9}" srcOrd="0" destOrd="0" presId="urn:microsoft.com/office/officeart/2005/8/layout/radial6"/>
    <dgm:cxn modelId="{637351BF-E8D8-491C-80A3-6074C6D07AB7}" type="presOf" srcId="{39AD8FBA-C032-4AD7-995F-84772383343E}" destId="{229C527F-4946-4777-867D-44B81C427235}" srcOrd="0" destOrd="0" presId="urn:microsoft.com/office/officeart/2005/8/layout/radial6"/>
    <dgm:cxn modelId="{B98503E9-D910-4B15-9A43-EFD280722263}" type="presOf" srcId="{BCDEE859-E7C3-402F-8B67-3A758630AE26}" destId="{0E1A276A-2532-459B-8E73-D6F82B5C8EA1}" srcOrd="0" destOrd="0" presId="urn:microsoft.com/office/officeart/2005/8/layout/radial6"/>
    <dgm:cxn modelId="{01794AEE-3E73-4CCA-A884-8736F57BC545}" type="presOf" srcId="{68ED1E52-93FE-409E-BD69-3ECC2D7C28A6}" destId="{6C95AD43-1669-4879-9803-CE45907C8B8B}" srcOrd="0" destOrd="0" presId="urn:microsoft.com/office/officeart/2005/8/layout/radial6"/>
    <dgm:cxn modelId="{A23E1BFA-2B57-4987-B568-68941D704552}" type="presOf" srcId="{63A41989-C06F-4EBD-8DF8-E81988BBD1D9}" destId="{739C5B58-7C1A-43E2-B6EB-D8B06F87C78E}" srcOrd="0" destOrd="0" presId="urn:microsoft.com/office/officeart/2005/8/layout/radial6"/>
    <dgm:cxn modelId="{3953B2FC-7D99-42D2-B966-A8D36DC8D91F}" type="presOf" srcId="{88BE143E-2DCC-485F-93BB-4A395C923B8F}" destId="{B02E9865-9942-4359-96C0-F28047837CD6}" srcOrd="0" destOrd="0" presId="urn:microsoft.com/office/officeart/2005/8/layout/radial6"/>
    <dgm:cxn modelId="{5CAA5FFD-DC21-4B31-9BF6-9140E7F2CC35}" type="presOf" srcId="{2E9053DA-9541-448C-92B9-E1F43DCE13AF}" destId="{8CB18B7D-EE5C-4CCC-95A7-28A573B4A8C4}" srcOrd="0" destOrd="0" presId="urn:microsoft.com/office/officeart/2005/8/layout/radial6"/>
    <dgm:cxn modelId="{4B4612FE-D12A-4CCB-B8D0-8691C14580A6}" srcId="{68ED1E52-93FE-409E-BD69-3ECC2D7C28A6}" destId="{8CBCDBE9-B4A9-4AEA-839C-B77A016FFDDA}" srcOrd="1" destOrd="0" parTransId="{7DC7BB90-1C81-4177-865D-4C14862E63C8}" sibTransId="{63A41989-C06F-4EBD-8DF8-E81988BBD1D9}"/>
    <dgm:cxn modelId="{0BD0A6BE-C75B-44FB-9CD6-0F72D26BC537}" type="presParOf" srcId="{32FAD600-2C7B-4109-A9BB-9A7ADBB517DF}" destId="{6C95AD43-1669-4879-9803-CE45907C8B8B}" srcOrd="0" destOrd="0" presId="urn:microsoft.com/office/officeart/2005/8/layout/radial6"/>
    <dgm:cxn modelId="{993D40CC-28E5-4D57-9FCE-A5007CC12F25}" type="presParOf" srcId="{32FAD600-2C7B-4109-A9BB-9A7ADBB517DF}" destId="{86806E20-A2D5-4099-8518-99E34EBD5B7D}" srcOrd="1" destOrd="0" presId="urn:microsoft.com/office/officeart/2005/8/layout/radial6"/>
    <dgm:cxn modelId="{8878FE84-A306-4F48-935F-1A0660F92331}" type="presParOf" srcId="{32FAD600-2C7B-4109-A9BB-9A7ADBB517DF}" destId="{5C104A46-C4A5-4E45-8338-8B4856199C41}" srcOrd="2" destOrd="0" presId="urn:microsoft.com/office/officeart/2005/8/layout/radial6"/>
    <dgm:cxn modelId="{AE872FBD-EABB-4C61-8F71-A78B64F7FFE9}" type="presParOf" srcId="{32FAD600-2C7B-4109-A9BB-9A7ADBB517DF}" destId="{229C527F-4946-4777-867D-44B81C427235}" srcOrd="3" destOrd="0" presId="urn:microsoft.com/office/officeart/2005/8/layout/radial6"/>
    <dgm:cxn modelId="{0FEB9138-7AAC-4B74-8679-D88E8352C748}" type="presParOf" srcId="{32FAD600-2C7B-4109-A9BB-9A7ADBB517DF}" destId="{2A364964-EA51-497F-9B21-3CB5997100DF}" srcOrd="4" destOrd="0" presId="urn:microsoft.com/office/officeart/2005/8/layout/radial6"/>
    <dgm:cxn modelId="{1D5B223C-1E67-4F60-A7C3-36011B7F4DB2}" type="presParOf" srcId="{32FAD600-2C7B-4109-A9BB-9A7ADBB517DF}" destId="{2284F301-C2CD-42D0-B55E-7AB3EB39CCC3}" srcOrd="5" destOrd="0" presId="urn:microsoft.com/office/officeart/2005/8/layout/radial6"/>
    <dgm:cxn modelId="{A3947EC7-D9E7-4240-8527-F20CE269043C}" type="presParOf" srcId="{32FAD600-2C7B-4109-A9BB-9A7ADBB517DF}" destId="{739C5B58-7C1A-43E2-B6EB-D8B06F87C78E}" srcOrd="6" destOrd="0" presId="urn:microsoft.com/office/officeart/2005/8/layout/radial6"/>
    <dgm:cxn modelId="{4581E6E4-CA5B-42E0-9898-D2F4AE56DBFF}" type="presParOf" srcId="{32FAD600-2C7B-4109-A9BB-9A7ADBB517DF}" destId="{EE0665BD-6120-464F-9984-5D12C2D534C9}" srcOrd="7" destOrd="0" presId="urn:microsoft.com/office/officeart/2005/8/layout/radial6"/>
    <dgm:cxn modelId="{D269D596-0B9F-4591-8310-715A8E7A586D}" type="presParOf" srcId="{32FAD600-2C7B-4109-A9BB-9A7ADBB517DF}" destId="{AD6EB276-3797-4653-913B-1C9D3073CB53}" srcOrd="8" destOrd="0" presId="urn:microsoft.com/office/officeart/2005/8/layout/radial6"/>
    <dgm:cxn modelId="{722DB1BE-C27E-41BD-8BA6-EE5D3044EAC9}" type="presParOf" srcId="{32FAD600-2C7B-4109-A9BB-9A7ADBB517DF}" destId="{B02E9865-9942-4359-96C0-F28047837CD6}" srcOrd="9" destOrd="0" presId="urn:microsoft.com/office/officeart/2005/8/layout/radial6"/>
    <dgm:cxn modelId="{D36CCDC0-549D-45F7-B3E1-01153E7A7345}" type="presParOf" srcId="{32FAD600-2C7B-4109-A9BB-9A7ADBB517DF}" destId="{0D071703-CC6B-4A60-85A8-916B888874A1}" srcOrd="10" destOrd="0" presId="urn:microsoft.com/office/officeart/2005/8/layout/radial6"/>
    <dgm:cxn modelId="{2472A38E-BF03-4178-8E31-7A6E1E6BA64E}" type="presParOf" srcId="{32FAD600-2C7B-4109-A9BB-9A7ADBB517DF}" destId="{E656B58C-64F6-4066-A53A-33826ECEC595}" srcOrd="11" destOrd="0" presId="urn:microsoft.com/office/officeart/2005/8/layout/radial6"/>
    <dgm:cxn modelId="{4921204E-B049-49C4-8B96-4B6FDA85A77A}" type="presParOf" srcId="{32FAD600-2C7B-4109-A9BB-9A7ADBB517DF}" destId="{0E1A276A-2532-459B-8E73-D6F82B5C8EA1}" srcOrd="12" destOrd="0" presId="urn:microsoft.com/office/officeart/2005/8/layout/radial6"/>
    <dgm:cxn modelId="{5DE9E89B-2E8D-4FFE-80C5-50671FCE5D31}" type="presParOf" srcId="{32FAD600-2C7B-4109-A9BB-9A7ADBB517DF}" destId="{98B61F5A-32AB-434B-BE2A-1F874EAEF707}" srcOrd="13" destOrd="0" presId="urn:microsoft.com/office/officeart/2005/8/layout/radial6"/>
    <dgm:cxn modelId="{21F9CDA2-5877-4B0E-8CEA-968FF46CEA76}" type="presParOf" srcId="{32FAD600-2C7B-4109-A9BB-9A7ADBB517DF}" destId="{117694B1-D231-4093-BD9E-0E15673CD9E7}" srcOrd="14" destOrd="0" presId="urn:microsoft.com/office/officeart/2005/8/layout/radial6"/>
    <dgm:cxn modelId="{36300B24-2134-4E44-94FE-8BD67C8E12F7}" type="presParOf" srcId="{32FAD600-2C7B-4109-A9BB-9A7ADBB517DF}" destId="{8CB18B7D-EE5C-4CCC-95A7-28A573B4A8C4}" srcOrd="15" destOrd="0" presId="urn:microsoft.com/office/officeart/2005/8/layout/radial6"/>
    <dgm:cxn modelId="{322AA9EB-4FC0-4038-80EB-41640ABB573A}" type="presParOf" srcId="{32FAD600-2C7B-4109-A9BB-9A7ADBB517DF}" destId="{A43ECF6C-BA57-43A4-89B4-D28F63054BFE}" srcOrd="16" destOrd="0" presId="urn:microsoft.com/office/officeart/2005/8/layout/radial6"/>
    <dgm:cxn modelId="{DB4ECF87-47D7-4CCC-8110-3DE58355E127}" type="presParOf" srcId="{32FAD600-2C7B-4109-A9BB-9A7ADBB517DF}" destId="{DC4CF18B-6528-4300-BFC7-DDA200AEDD44}" srcOrd="17" destOrd="0" presId="urn:microsoft.com/office/officeart/2005/8/layout/radial6"/>
    <dgm:cxn modelId="{FCFA8AA7-730E-4A55-B4A3-26BDAA14D11D}" type="presParOf" srcId="{32FAD600-2C7B-4109-A9BB-9A7ADBB517DF}" destId="{A3A9A807-733B-4360-AC0C-C3BEE6E0EC1E}" srcOrd="18" destOrd="0" presId="urn:microsoft.com/office/officeart/2005/8/layout/radial6"/>
    <dgm:cxn modelId="{963DFEAF-8229-4D3F-9AF5-A183107080F8}" type="presParOf" srcId="{32FAD600-2C7B-4109-A9BB-9A7ADBB517DF}" destId="{4436AEF6-941A-44B8-89C2-3C4B40EC8E7F}" srcOrd="19" destOrd="0" presId="urn:microsoft.com/office/officeart/2005/8/layout/radial6"/>
    <dgm:cxn modelId="{BEB2DEAC-795E-47E9-BADE-FFE6D021E7FD}" type="presParOf" srcId="{32FAD600-2C7B-4109-A9BB-9A7ADBB517DF}" destId="{C3B8A1D2-8B07-4D57-9819-519BCC2A44BD}" srcOrd="20" destOrd="0" presId="urn:microsoft.com/office/officeart/2005/8/layout/radial6"/>
    <dgm:cxn modelId="{7961E164-F5A5-4A97-8E58-B2627139E1C1}" type="presParOf" srcId="{32FAD600-2C7B-4109-A9BB-9A7ADBB517DF}" destId="{75278DED-C2E4-4FB6-AA46-E595A0FE45DB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78DED-C2E4-4FB6-AA46-E595A0FE45DB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13114286"/>
            <a:gd name="adj2" fmla="val 16200000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A9A807-733B-4360-AC0C-C3BEE6E0EC1E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10028571"/>
            <a:gd name="adj2" fmla="val 13114286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CB18B7D-EE5C-4CCC-95A7-28A573B4A8C4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6942857"/>
            <a:gd name="adj2" fmla="val 10028571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1A276A-2532-459B-8E73-D6F82B5C8EA1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3857143"/>
            <a:gd name="adj2" fmla="val 6942857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02E9865-9942-4359-96C0-F28047837CD6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771429"/>
            <a:gd name="adj2" fmla="val 3857143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9C5B58-7C1A-43E2-B6EB-D8B06F87C78E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19285714"/>
            <a:gd name="adj2" fmla="val 771429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9C527F-4946-4777-867D-44B81C427235}">
      <dsp:nvSpPr>
        <dsp:cNvPr id="0" name=""/>
        <dsp:cNvSpPr/>
      </dsp:nvSpPr>
      <dsp:spPr>
        <a:xfrm>
          <a:off x="1812494" y="567138"/>
          <a:ext cx="4503011" cy="4503011"/>
        </a:xfrm>
        <a:prstGeom prst="blockArc">
          <a:avLst>
            <a:gd name="adj1" fmla="val 16200000"/>
            <a:gd name="adj2" fmla="val 19285714"/>
            <a:gd name="adj3" fmla="val 39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95AD43-1669-4879-9803-CE45907C8B8B}">
      <dsp:nvSpPr>
        <dsp:cNvPr id="0" name=""/>
        <dsp:cNvSpPr/>
      </dsp:nvSpPr>
      <dsp:spPr>
        <a:xfrm>
          <a:off x="3192859" y="1947503"/>
          <a:ext cx="1742281" cy="17422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400" b="1" kern="1200" dirty="0"/>
            <a:t>ISO/IEC/KATS </a:t>
          </a:r>
          <a:r>
            <a:rPr lang="ko-KR" altLang="en-US" sz="1400" b="1" kern="1200" dirty="0"/>
            <a:t>표준제정원칙</a:t>
          </a:r>
        </a:p>
      </dsp:txBody>
      <dsp:txXfrm>
        <a:off x="3448010" y="2202654"/>
        <a:ext cx="1231979" cy="1231979"/>
      </dsp:txXfrm>
    </dsp:sp>
    <dsp:sp modelId="{86806E20-A2D5-4099-8518-99E34EBD5B7D}">
      <dsp:nvSpPr>
        <dsp:cNvPr id="0" name=""/>
        <dsp:cNvSpPr/>
      </dsp:nvSpPr>
      <dsp:spPr>
        <a:xfrm>
          <a:off x="3454201" y="1245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/>
            <a:t>투명성</a:t>
          </a:r>
        </a:p>
      </dsp:txBody>
      <dsp:txXfrm>
        <a:off x="3632807" y="179851"/>
        <a:ext cx="862384" cy="862384"/>
      </dsp:txXfrm>
    </dsp:sp>
    <dsp:sp modelId="{2A364964-EA51-497F-9B21-3CB5997100DF}">
      <dsp:nvSpPr>
        <dsp:cNvPr id="0" name=""/>
        <dsp:cNvSpPr/>
      </dsp:nvSpPr>
      <dsp:spPr>
        <a:xfrm>
          <a:off x="5180172" y="832429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/>
            <a:t>개방성</a:t>
          </a:r>
        </a:p>
      </dsp:txBody>
      <dsp:txXfrm>
        <a:off x="5358778" y="1011035"/>
        <a:ext cx="862384" cy="862384"/>
      </dsp:txXfrm>
    </dsp:sp>
    <dsp:sp modelId="{EE0665BD-6120-464F-9984-5D12C2D534C9}">
      <dsp:nvSpPr>
        <dsp:cNvPr id="0" name=""/>
        <dsp:cNvSpPr/>
      </dsp:nvSpPr>
      <dsp:spPr>
        <a:xfrm>
          <a:off x="5606452" y="2700082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 err="1"/>
            <a:t>합의성</a:t>
          </a:r>
          <a:endParaRPr lang="ko-KR" altLang="en-US" sz="1400" b="1" kern="1200" dirty="0"/>
        </a:p>
      </dsp:txBody>
      <dsp:txXfrm>
        <a:off x="5785058" y="2878688"/>
        <a:ext cx="862384" cy="862384"/>
      </dsp:txXfrm>
    </dsp:sp>
    <dsp:sp modelId="{0D071703-CC6B-4A60-85A8-916B888874A1}">
      <dsp:nvSpPr>
        <dsp:cNvPr id="0" name=""/>
        <dsp:cNvSpPr/>
      </dsp:nvSpPr>
      <dsp:spPr>
        <a:xfrm>
          <a:off x="4412043" y="4197824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 err="1"/>
            <a:t>공개성</a:t>
          </a:r>
          <a:endParaRPr lang="ko-KR" altLang="en-US" sz="1400" b="1" kern="1200" dirty="0"/>
        </a:p>
      </dsp:txBody>
      <dsp:txXfrm>
        <a:off x="4590649" y="4376430"/>
        <a:ext cx="862384" cy="862384"/>
      </dsp:txXfrm>
    </dsp:sp>
    <dsp:sp modelId="{98B61F5A-32AB-434B-BE2A-1F874EAEF707}">
      <dsp:nvSpPr>
        <dsp:cNvPr id="0" name=""/>
        <dsp:cNvSpPr/>
      </dsp:nvSpPr>
      <dsp:spPr>
        <a:xfrm>
          <a:off x="2496359" y="4197824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/>
            <a:t>독립성</a:t>
          </a:r>
        </a:p>
      </dsp:txBody>
      <dsp:txXfrm>
        <a:off x="2674965" y="4376430"/>
        <a:ext cx="862384" cy="862384"/>
      </dsp:txXfrm>
    </dsp:sp>
    <dsp:sp modelId="{A43ECF6C-BA57-43A4-89B4-D28F63054BFE}">
      <dsp:nvSpPr>
        <dsp:cNvPr id="0" name=""/>
        <dsp:cNvSpPr/>
      </dsp:nvSpPr>
      <dsp:spPr>
        <a:xfrm>
          <a:off x="1301950" y="2700082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/>
            <a:t>절차적</a:t>
          </a:r>
          <a:br>
            <a:rPr lang="en-US" altLang="ko-KR" sz="1400" b="1" kern="1200" dirty="0"/>
          </a:br>
          <a:r>
            <a:rPr lang="ko-KR" altLang="en-US" sz="1400" b="1" kern="1200" dirty="0"/>
            <a:t>정당성</a:t>
          </a:r>
        </a:p>
      </dsp:txBody>
      <dsp:txXfrm>
        <a:off x="1480556" y="2878688"/>
        <a:ext cx="862384" cy="862384"/>
      </dsp:txXfrm>
    </dsp:sp>
    <dsp:sp modelId="{4436AEF6-941A-44B8-89C2-3C4B40EC8E7F}">
      <dsp:nvSpPr>
        <dsp:cNvPr id="0" name=""/>
        <dsp:cNvSpPr/>
      </dsp:nvSpPr>
      <dsp:spPr>
        <a:xfrm>
          <a:off x="1728230" y="832429"/>
          <a:ext cx="1219596" cy="121959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b="1" kern="1200" dirty="0"/>
            <a:t>효율성</a:t>
          </a:r>
        </a:p>
      </dsp:txBody>
      <dsp:txXfrm>
        <a:off x="1906836" y="1011035"/>
        <a:ext cx="862384" cy="862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4FF142DA-5EB8-4D65-BBA7-F43ED7FC60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9A9FABD-6553-4E2F-A12C-992A692691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6C85EFB-29CC-442C-80F4-0926B7DF9C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4D432EB-0CDB-4C4B-9D2E-AEBFD04AE9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E809D-83D7-4D29-B860-2311023E7A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305820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4A91B-4681-488A-B0FD-E2749313CC7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041947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9C%A0%EB%9F%BD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o.wikipedia.org/wiki/%EC%95%84%ED%94%84%EB%A6%AC%EC%B9%B4" TargetMode="External"/><Relationship Id="rId4" Type="http://schemas.openxmlformats.org/officeDocument/2006/relationships/hyperlink" Target="https://ko.wikipedia.org/wiki/%EC%A4%91%EB%8F%9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4DC344-2B86-436C-A51B-5E8EAC75C48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203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0491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771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991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446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661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회원국 및 참가국 수는 </a:t>
            </a:r>
            <a:r>
              <a:rPr lang="en-US" altLang="ko-KR" dirty="0"/>
              <a:t>2024.4</a:t>
            </a:r>
            <a:r>
              <a:rPr lang="ko-KR" altLang="en-US" dirty="0"/>
              <a:t>월 파리 회의에서 발표된 내용임</a:t>
            </a:r>
            <a:r>
              <a:rPr lang="en-US" altLang="ko-KR" dirty="0"/>
              <a:t>. </a:t>
            </a:r>
            <a:r>
              <a:rPr lang="ko-KR" altLang="en-US" dirty="0"/>
              <a:t>다만</a:t>
            </a:r>
            <a:r>
              <a:rPr lang="en-US" altLang="ko-KR" dirty="0"/>
              <a:t>, ISO </a:t>
            </a:r>
            <a:r>
              <a:rPr lang="ko-KR" altLang="en-US" dirty="0"/>
              <a:t>홈페이지에는 회원국 </a:t>
            </a:r>
            <a:r>
              <a:rPr lang="en-US" altLang="ko-KR" dirty="0"/>
              <a:t>33, </a:t>
            </a:r>
            <a:r>
              <a:rPr lang="ko-KR" altLang="en-US" dirty="0"/>
              <a:t>참가국 </a:t>
            </a:r>
            <a:r>
              <a:rPr lang="en-US" altLang="ko-KR" dirty="0"/>
              <a:t>25</a:t>
            </a:r>
            <a:r>
              <a:rPr lang="ko-KR" altLang="en-US" dirty="0"/>
              <a:t>로 나옴</a:t>
            </a:r>
            <a:r>
              <a:rPr lang="en-US" altLang="ko-KR" dirty="0"/>
              <a:t>(2024.05.15. </a:t>
            </a:r>
            <a:r>
              <a:rPr lang="ko-KR" altLang="en-US" dirty="0"/>
              <a:t>기준</a:t>
            </a:r>
            <a:r>
              <a:rPr lang="en-US" altLang="ko-KR" dirty="0"/>
              <a:t>)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713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968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243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1507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755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EMEA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란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"Europe, the Middle East and Africa"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줄임말이다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마케팅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비즈니스 등에서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유럽"/>
              </a:rPr>
              <a:t>유럽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중동"/>
              </a:rPr>
              <a:t>중동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ko-KR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아프리카"/>
              </a:rPr>
              <a:t>아프리카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지역을 지칭하는 용어</a:t>
            </a:r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8D97AA-7A97-494F-9A5C-93FA15BD3D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8034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8294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7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2865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0581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13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074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649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255B-0EC2-7E60-1833-DB32BD35B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C1A0E1F-EFF9-CD55-19E0-D4A5752EF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6C386E3-DD74-D8A9-AB0A-B2153862B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D28670-84AF-89AA-FFDD-8A97AAE9F88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160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07844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1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8D97AA-7A97-494F-9A5C-93FA15BD3D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36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909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126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971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386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914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6671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22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2023</a:t>
            </a:r>
            <a:r>
              <a:rPr lang="ko-KR" altLang="en-US" dirty="0"/>
              <a:t>년</a:t>
            </a:r>
            <a:r>
              <a:rPr lang="en-US" altLang="ko-KR" dirty="0"/>
              <a:t>12</a:t>
            </a:r>
            <a:r>
              <a:rPr lang="ko-KR" altLang="en-US" dirty="0"/>
              <a:t>월말 기준 </a:t>
            </a:r>
            <a:r>
              <a:rPr lang="en-US" altLang="ko-KR" dirty="0"/>
              <a:t>840,049</a:t>
            </a:r>
            <a:r>
              <a:rPr lang="ko-KR" altLang="en-US" dirty="0"/>
              <a:t>대이긴 하지만</a:t>
            </a:r>
            <a:r>
              <a:rPr lang="en-US" altLang="ko-KR" dirty="0"/>
              <a:t> </a:t>
            </a:r>
            <a:r>
              <a:rPr lang="ko-KR" altLang="en-US" dirty="0"/>
              <a:t>그래도 독일보다는 적어 </a:t>
            </a:r>
            <a:r>
              <a:rPr lang="en-US" altLang="ko-KR" dirty="0"/>
              <a:t>7</a:t>
            </a:r>
            <a:r>
              <a:rPr lang="ko-KR" altLang="en-US" dirty="0"/>
              <a:t>위이며</a:t>
            </a:r>
            <a:r>
              <a:rPr lang="en-US" altLang="ko-KR" dirty="0"/>
              <a:t>, </a:t>
            </a:r>
            <a:r>
              <a:rPr lang="ko-KR" altLang="en-US" dirty="0"/>
              <a:t>인도의 연간설치대수가 </a:t>
            </a:r>
            <a:r>
              <a:rPr lang="en-US" altLang="ko-KR" dirty="0"/>
              <a:t>6.8</a:t>
            </a:r>
            <a:r>
              <a:rPr lang="ko-KR" altLang="en-US" dirty="0"/>
              <a:t>만대이므로</a:t>
            </a:r>
            <a:r>
              <a:rPr lang="en-US" altLang="ko-KR" dirty="0"/>
              <a:t> </a:t>
            </a:r>
            <a:r>
              <a:rPr lang="ko-KR" altLang="en-US" dirty="0"/>
              <a:t>내년에는 한국이 다시 </a:t>
            </a:r>
            <a:r>
              <a:rPr lang="en-US" altLang="ko-KR" dirty="0"/>
              <a:t>8</a:t>
            </a:r>
            <a:r>
              <a:rPr lang="ko-KR" altLang="en-US" dirty="0"/>
              <a:t>위가 될 것 같음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8D97AA-7A97-494F-9A5C-93FA15BD3D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906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2023</a:t>
            </a:r>
            <a:r>
              <a:rPr lang="ko-KR" altLang="en-US" dirty="0"/>
              <a:t>년</a:t>
            </a:r>
            <a:r>
              <a:rPr lang="en-US" altLang="ko-KR" dirty="0"/>
              <a:t>12</a:t>
            </a:r>
            <a:r>
              <a:rPr lang="ko-KR" altLang="en-US" dirty="0"/>
              <a:t>월말 기준 </a:t>
            </a:r>
            <a:r>
              <a:rPr lang="en-US" altLang="ko-KR" dirty="0"/>
              <a:t>840,049</a:t>
            </a:r>
            <a:r>
              <a:rPr lang="ko-KR" altLang="en-US" dirty="0"/>
              <a:t>대이긴 하지만</a:t>
            </a:r>
            <a:r>
              <a:rPr lang="en-US" altLang="ko-KR" dirty="0"/>
              <a:t> </a:t>
            </a:r>
            <a:r>
              <a:rPr lang="ko-KR" altLang="en-US" dirty="0"/>
              <a:t>그래도 독일보다는 적어 </a:t>
            </a:r>
            <a:r>
              <a:rPr lang="en-US" altLang="ko-KR" dirty="0"/>
              <a:t>7</a:t>
            </a:r>
            <a:r>
              <a:rPr lang="ko-KR" altLang="en-US" dirty="0"/>
              <a:t>위이며</a:t>
            </a:r>
            <a:r>
              <a:rPr lang="en-US" altLang="ko-KR" dirty="0"/>
              <a:t>, </a:t>
            </a:r>
            <a:r>
              <a:rPr lang="ko-KR" altLang="en-US" dirty="0"/>
              <a:t>인도의 연간설치대수가 </a:t>
            </a:r>
            <a:r>
              <a:rPr lang="en-US" altLang="ko-KR" dirty="0"/>
              <a:t>6.8</a:t>
            </a:r>
            <a:r>
              <a:rPr lang="ko-KR" altLang="en-US" dirty="0"/>
              <a:t>만대이므로</a:t>
            </a:r>
            <a:r>
              <a:rPr lang="en-US" altLang="ko-KR" dirty="0"/>
              <a:t> </a:t>
            </a:r>
            <a:r>
              <a:rPr lang="ko-KR" altLang="en-US" dirty="0"/>
              <a:t>내년에는 한국이 다시 </a:t>
            </a:r>
            <a:r>
              <a:rPr lang="en-US" altLang="ko-KR" dirty="0"/>
              <a:t>8</a:t>
            </a:r>
            <a:r>
              <a:rPr lang="ko-KR" altLang="en-US" dirty="0"/>
              <a:t>위가 될 것 같음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C8D97AA-7A97-494F-9A5C-93FA15BD3D5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0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290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063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6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4159686-6BE3-4E53-AB43-A54E647859F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708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CBE4E1C-FEC4-42DC-A9FF-4C850FCF5A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8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40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50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47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61"/>
          <a:stretch/>
        </p:blipFill>
        <p:spPr>
          <a:xfrm>
            <a:off x="10363200" y="398063"/>
            <a:ext cx="1552768" cy="28917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41555" r="74917" b="41667"/>
          <a:stretch/>
        </p:blipFill>
        <p:spPr>
          <a:xfrm>
            <a:off x="603776" y="318465"/>
            <a:ext cx="619405" cy="464554"/>
          </a:xfrm>
          <a:prstGeom prst="rect">
            <a:avLst/>
          </a:prstGeom>
        </p:spPr>
      </p:pic>
      <p:sp>
        <p:nvSpPr>
          <p:cNvPr id="12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728191" y="300868"/>
            <a:ext cx="386644" cy="461665"/>
          </a:xfrm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 extrusionH="57150" contourW="25400">
              <a:bevelT w="1270"/>
              <a:contourClr>
                <a:srgbClr val="003760"/>
              </a:contourClr>
            </a:sp3d>
          </a:bodyPr>
          <a:lstStyle>
            <a:lvl1pPr marL="0" indent="0" algn="ctr">
              <a:lnSpc>
                <a:spcPct val="100000"/>
              </a:lnSpc>
              <a:buNone/>
              <a:defRPr sz="2400" b="1">
                <a:gradFill>
                  <a:gsLst>
                    <a:gs pos="56000">
                      <a:schemeClr val="bg1"/>
                    </a:gs>
                    <a:gs pos="56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defRPr>
            </a:lvl1pPr>
          </a:lstStyle>
          <a:p>
            <a:pPr lvl="0"/>
            <a:r>
              <a:rPr lang="en-US" altLang="ko-KR"/>
              <a:t>1</a:t>
            </a:r>
            <a:endParaRPr lang="ko-KR" altLang="en-US"/>
          </a:p>
        </p:txBody>
      </p:sp>
      <p:sp>
        <p:nvSpPr>
          <p:cNvPr id="13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1207521" y="290563"/>
            <a:ext cx="8058739" cy="523220"/>
          </a:xfr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lang="ko-KR" altLang="en-US" sz="2800" b="1" spc="-120" baseline="0">
                <a:gradFill>
                  <a:gsLst>
                    <a:gs pos="100000">
                      <a:srgbClr val="003760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marL="0" lvl="0"/>
            <a:r>
              <a:rPr lang="ko-KR" altLang="en-US"/>
              <a:t>제목을 편집하세요 </a:t>
            </a:r>
          </a:p>
        </p:txBody>
      </p:sp>
      <p:sp>
        <p:nvSpPr>
          <p:cNvPr id="8" name="이등변 삼각형 7"/>
          <p:cNvSpPr/>
          <p:nvPr userDrawn="1"/>
        </p:nvSpPr>
        <p:spPr>
          <a:xfrm flipV="1">
            <a:off x="99556" y="130639"/>
            <a:ext cx="223912" cy="119645"/>
          </a:xfrm>
          <a:prstGeom prst="triangle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타원 13"/>
          <p:cNvSpPr/>
          <p:nvPr userDrawn="1"/>
        </p:nvSpPr>
        <p:spPr>
          <a:xfrm>
            <a:off x="129444" y="365212"/>
            <a:ext cx="162791" cy="1220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타원 14"/>
          <p:cNvSpPr/>
          <p:nvPr userDrawn="1"/>
        </p:nvSpPr>
        <p:spPr>
          <a:xfrm>
            <a:off x="129444" y="622733"/>
            <a:ext cx="162791" cy="1220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타원 15"/>
          <p:cNvSpPr/>
          <p:nvPr userDrawn="1"/>
        </p:nvSpPr>
        <p:spPr>
          <a:xfrm>
            <a:off x="129444" y="876098"/>
            <a:ext cx="162791" cy="1220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타원 16"/>
          <p:cNvSpPr/>
          <p:nvPr userDrawn="1"/>
        </p:nvSpPr>
        <p:spPr>
          <a:xfrm>
            <a:off x="129444" y="1118488"/>
            <a:ext cx="162791" cy="1220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8" name="타원 17"/>
          <p:cNvSpPr/>
          <p:nvPr userDrawn="1"/>
        </p:nvSpPr>
        <p:spPr>
          <a:xfrm>
            <a:off x="129444" y="1366593"/>
            <a:ext cx="162791" cy="1220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타원 18"/>
          <p:cNvSpPr/>
          <p:nvPr userDrawn="1"/>
        </p:nvSpPr>
        <p:spPr>
          <a:xfrm>
            <a:off x="129444" y="1607076"/>
            <a:ext cx="162791" cy="12209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2" name="직선 연결선 21"/>
          <p:cNvCxnSpPr>
            <a:cxnSpLocks/>
          </p:cNvCxnSpPr>
          <p:nvPr userDrawn="1"/>
        </p:nvCxnSpPr>
        <p:spPr>
          <a:xfrm>
            <a:off x="542925" y="845270"/>
            <a:ext cx="1147781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슬라이드 번호 개체 틀 5">
            <a:extLst>
              <a:ext uri="{FF2B5EF4-FFF2-40B4-BE49-F238E27FC236}">
                <a16:creationId xmlns:a16="http://schemas.microsoft.com/office/drawing/2014/main" id="{F59F5DD2-0F1F-4E4F-B381-25A15F0F5D4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138867" y="6538044"/>
            <a:ext cx="1000034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ko-KR" sz="1200" b="1" dirty="0">
                <a:solidFill>
                  <a:srgbClr val="004388"/>
                </a:solidFill>
              </a:rPr>
              <a:t>- </a:t>
            </a:r>
            <a:fld id="{DCE92B75-D460-4E69-BE45-6BE04E6D3414}" type="slidenum">
              <a:rPr lang="en-US" altLang="ko-KR" sz="1200" b="1">
                <a:solidFill>
                  <a:srgbClr val="004388"/>
                </a:solidFill>
              </a:rPr>
              <a:pPr algn="r"/>
              <a:t>‹#›</a:t>
            </a:fld>
            <a:r>
              <a:rPr lang="en-US" altLang="ko-KR" sz="1200" b="1" dirty="0">
                <a:solidFill>
                  <a:srgbClr val="004388"/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763754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20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51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39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26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00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850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96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46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720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D528D-7437-40B2-B223-C376637D37BA}" type="datetimeFigureOut">
              <a:rPr lang="ko-KR" altLang="en-US" smtClean="0"/>
              <a:t>2025-10-15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B7480-AC35-40A5-91A7-B9B83B6D1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358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4962" y="1178292"/>
            <a:ext cx="1152207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srgbClr val="004A8F"/>
                </a:solidFill>
                <a:latin typeface="+mn-ea"/>
                <a:ea typeface="HY헤드라인M" panose="02030600000101010101" pitchFamily="18" charset="-127"/>
              </a:rPr>
              <a:t>승강기 안전기준 해외동향 및</a:t>
            </a:r>
            <a:br>
              <a:rPr lang="en-US" altLang="ko-KR" sz="5000" b="1" dirty="0">
                <a:solidFill>
                  <a:srgbClr val="004A8F"/>
                </a:solidFill>
                <a:latin typeface="+mn-ea"/>
                <a:ea typeface="HY헤드라인M" panose="02030600000101010101" pitchFamily="18" charset="-127"/>
              </a:rPr>
            </a:br>
            <a:r>
              <a:rPr lang="ko-KR" altLang="en-US" sz="5000" b="1" dirty="0">
                <a:solidFill>
                  <a:srgbClr val="004A8F"/>
                </a:solidFill>
                <a:latin typeface="+mn-ea"/>
                <a:ea typeface="HY헤드라인M" panose="02030600000101010101" pitchFamily="18" charset="-127"/>
              </a:rPr>
              <a:t>국내 대응방안</a:t>
            </a:r>
            <a:endParaRPr lang="en-US" altLang="ko-KR" sz="5000" dirty="0">
              <a:solidFill>
                <a:srgbClr val="004A8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5" name="그룹 4"/>
          <p:cNvGrpSpPr>
            <a:grpSpLocks noChangeAspect="1"/>
          </p:cNvGrpSpPr>
          <p:nvPr/>
        </p:nvGrpSpPr>
        <p:grpSpPr>
          <a:xfrm>
            <a:off x="6884030" y="5639074"/>
            <a:ext cx="3666983" cy="753960"/>
            <a:chOff x="6659056" y="462888"/>
            <a:chExt cx="1949722" cy="400877"/>
          </a:xfrm>
        </p:grpSpPr>
        <p:grpSp>
          <p:nvGrpSpPr>
            <p:cNvPr id="9" name="그룹 8"/>
            <p:cNvGrpSpPr>
              <a:grpSpLocks noChangeAspect="1"/>
            </p:cNvGrpSpPr>
            <p:nvPr userDrawn="1"/>
          </p:nvGrpSpPr>
          <p:grpSpPr>
            <a:xfrm>
              <a:off x="7192464" y="530988"/>
              <a:ext cx="1416314" cy="279585"/>
              <a:chOff x="2127250" y="2944813"/>
              <a:chExt cx="4889501" cy="96520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2127250" y="2944813"/>
                <a:ext cx="525463" cy="573088"/>
              </a:xfrm>
              <a:custGeom>
                <a:avLst/>
                <a:gdLst>
                  <a:gd name="T0" fmla="*/ 70 w 140"/>
                  <a:gd name="T1" fmla="*/ 34 h 151"/>
                  <a:gd name="T2" fmla="*/ 77 w 140"/>
                  <a:gd name="T3" fmla="*/ 46 h 151"/>
                  <a:gd name="T4" fmla="*/ 80 w 140"/>
                  <a:gd name="T5" fmla="*/ 59 h 151"/>
                  <a:gd name="T6" fmla="*/ 69 w 140"/>
                  <a:gd name="T7" fmla="*/ 85 h 151"/>
                  <a:gd name="T8" fmla="*/ 42 w 140"/>
                  <a:gd name="T9" fmla="*/ 96 h 151"/>
                  <a:gd name="T10" fmla="*/ 15 w 140"/>
                  <a:gd name="T11" fmla="*/ 85 h 151"/>
                  <a:gd name="T12" fmla="*/ 4 w 140"/>
                  <a:gd name="T13" fmla="*/ 59 h 151"/>
                  <a:gd name="T14" fmla="*/ 7 w 140"/>
                  <a:gd name="T15" fmla="*/ 46 h 151"/>
                  <a:gd name="T16" fmla="*/ 14 w 140"/>
                  <a:gd name="T17" fmla="*/ 34 h 151"/>
                  <a:gd name="T18" fmla="*/ 0 w 140"/>
                  <a:gd name="T19" fmla="*/ 34 h 151"/>
                  <a:gd name="T20" fmla="*/ 0 w 140"/>
                  <a:gd name="T21" fmla="*/ 18 h 151"/>
                  <a:gd name="T22" fmla="*/ 30 w 140"/>
                  <a:gd name="T23" fmla="*/ 18 h 151"/>
                  <a:gd name="T24" fmla="*/ 30 w 140"/>
                  <a:gd name="T25" fmla="*/ 0 h 151"/>
                  <a:gd name="T26" fmla="*/ 54 w 140"/>
                  <a:gd name="T27" fmla="*/ 0 h 151"/>
                  <a:gd name="T28" fmla="*/ 54 w 140"/>
                  <a:gd name="T29" fmla="*/ 18 h 151"/>
                  <a:gd name="T30" fmla="*/ 85 w 140"/>
                  <a:gd name="T31" fmla="*/ 18 h 151"/>
                  <a:gd name="T32" fmla="*/ 85 w 140"/>
                  <a:gd name="T33" fmla="*/ 34 h 151"/>
                  <a:gd name="T34" fmla="*/ 70 w 140"/>
                  <a:gd name="T35" fmla="*/ 34 h 151"/>
                  <a:gd name="T36" fmla="*/ 17 w 140"/>
                  <a:gd name="T37" fmla="*/ 135 h 151"/>
                  <a:gd name="T38" fmla="*/ 17 w 140"/>
                  <a:gd name="T39" fmla="*/ 103 h 151"/>
                  <a:gd name="T40" fmla="*/ 40 w 140"/>
                  <a:gd name="T41" fmla="*/ 103 h 151"/>
                  <a:gd name="T42" fmla="*/ 40 w 140"/>
                  <a:gd name="T43" fmla="*/ 135 h 151"/>
                  <a:gd name="T44" fmla="*/ 123 w 140"/>
                  <a:gd name="T45" fmla="*/ 135 h 151"/>
                  <a:gd name="T46" fmla="*/ 123 w 140"/>
                  <a:gd name="T47" fmla="*/ 151 h 151"/>
                  <a:gd name="T48" fmla="*/ 33 w 140"/>
                  <a:gd name="T49" fmla="*/ 151 h 151"/>
                  <a:gd name="T50" fmla="*/ 17 w 140"/>
                  <a:gd name="T51" fmla="*/ 135 h 151"/>
                  <a:gd name="T52" fmla="*/ 31 w 140"/>
                  <a:gd name="T53" fmla="*/ 74 h 151"/>
                  <a:gd name="T54" fmla="*/ 42 w 140"/>
                  <a:gd name="T55" fmla="*/ 80 h 151"/>
                  <a:gd name="T56" fmla="*/ 53 w 140"/>
                  <a:gd name="T57" fmla="*/ 74 h 151"/>
                  <a:gd name="T58" fmla="*/ 57 w 140"/>
                  <a:gd name="T59" fmla="*/ 58 h 151"/>
                  <a:gd name="T60" fmla="*/ 53 w 140"/>
                  <a:gd name="T61" fmla="*/ 43 h 151"/>
                  <a:gd name="T62" fmla="*/ 42 w 140"/>
                  <a:gd name="T63" fmla="*/ 36 h 151"/>
                  <a:gd name="T64" fmla="*/ 31 w 140"/>
                  <a:gd name="T65" fmla="*/ 43 h 151"/>
                  <a:gd name="T66" fmla="*/ 27 w 140"/>
                  <a:gd name="T67" fmla="*/ 58 h 151"/>
                  <a:gd name="T68" fmla="*/ 31 w 140"/>
                  <a:gd name="T69" fmla="*/ 74 h 151"/>
                  <a:gd name="T70" fmla="*/ 120 w 140"/>
                  <a:gd name="T71" fmla="*/ 67 h 151"/>
                  <a:gd name="T72" fmla="*/ 120 w 140"/>
                  <a:gd name="T73" fmla="*/ 113 h 151"/>
                  <a:gd name="T74" fmla="*/ 97 w 140"/>
                  <a:gd name="T75" fmla="*/ 113 h 151"/>
                  <a:gd name="T76" fmla="*/ 97 w 140"/>
                  <a:gd name="T77" fmla="*/ 6 h 151"/>
                  <a:gd name="T78" fmla="*/ 120 w 140"/>
                  <a:gd name="T79" fmla="*/ 6 h 151"/>
                  <a:gd name="T80" fmla="*/ 120 w 140"/>
                  <a:gd name="T81" fmla="*/ 49 h 151"/>
                  <a:gd name="T82" fmla="*/ 140 w 140"/>
                  <a:gd name="T83" fmla="*/ 49 h 151"/>
                  <a:gd name="T84" fmla="*/ 140 w 140"/>
                  <a:gd name="T85" fmla="*/ 67 h 151"/>
                  <a:gd name="T86" fmla="*/ 120 w 140"/>
                  <a:gd name="T87" fmla="*/ 6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0" h="151">
                    <a:moveTo>
                      <a:pt x="70" y="34"/>
                    </a:moveTo>
                    <a:cubicBezTo>
                      <a:pt x="73" y="38"/>
                      <a:pt x="75" y="41"/>
                      <a:pt x="77" y="46"/>
                    </a:cubicBezTo>
                    <a:cubicBezTo>
                      <a:pt x="79" y="50"/>
                      <a:pt x="80" y="54"/>
                      <a:pt x="80" y="59"/>
                    </a:cubicBezTo>
                    <a:cubicBezTo>
                      <a:pt x="80" y="69"/>
                      <a:pt x="76" y="77"/>
                      <a:pt x="69" y="85"/>
                    </a:cubicBezTo>
                    <a:cubicBezTo>
                      <a:pt x="61" y="92"/>
                      <a:pt x="52" y="96"/>
                      <a:pt x="42" y="96"/>
                    </a:cubicBezTo>
                    <a:cubicBezTo>
                      <a:pt x="31" y="96"/>
                      <a:pt x="22" y="92"/>
                      <a:pt x="15" y="85"/>
                    </a:cubicBezTo>
                    <a:cubicBezTo>
                      <a:pt x="8" y="78"/>
                      <a:pt x="4" y="69"/>
                      <a:pt x="4" y="59"/>
                    </a:cubicBezTo>
                    <a:cubicBezTo>
                      <a:pt x="4" y="54"/>
                      <a:pt x="5" y="50"/>
                      <a:pt x="7" y="46"/>
                    </a:cubicBezTo>
                    <a:cubicBezTo>
                      <a:pt x="8" y="41"/>
                      <a:pt x="11" y="38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34"/>
                      <a:pt x="85" y="34"/>
                      <a:pt x="85" y="34"/>
                    </a:cubicBezTo>
                    <a:lnTo>
                      <a:pt x="70" y="34"/>
                    </a:lnTo>
                    <a:close/>
                    <a:moveTo>
                      <a:pt x="17" y="135"/>
                    </a:moveTo>
                    <a:cubicBezTo>
                      <a:pt x="17" y="103"/>
                      <a:pt x="17" y="103"/>
                      <a:pt x="17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51"/>
                      <a:pt x="123" y="151"/>
                      <a:pt x="123" y="151"/>
                    </a:cubicBezTo>
                    <a:cubicBezTo>
                      <a:pt x="33" y="151"/>
                      <a:pt x="33" y="151"/>
                      <a:pt x="33" y="151"/>
                    </a:cubicBezTo>
                    <a:cubicBezTo>
                      <a:pt x="24" y="151"/>
                      <a:pt x="17" y="144"/>
                      <a:pt x="17" y="135"/>
                    </a:cubicBezTo>
                    <a:close/>
                    <a:moveTo>
                      <a:pt x="31" y="74"/>
                    </a:moveTo>
                    <a:cubicBezTo>
                      <a:pt x="34" y="78"/>
                      <a:pt x="38" y="80"/>
                      <a:pt x="42" y="80"/>
                    </a:cubicBezTo>
                    <a:cubicBezTo>
                      <a:pt x="46" y="80"/>
                      <a:pt x="50" y="78"/>
                      <a:pt x="53" y="74"/>
                    </a:cubicBezTo>
                    <a:cubicBezTo>
                      <a:pt x="55" y="69"/>
                      <a:pt x="57" y="64"/>
                      <a:pt x="57" y="58"/>
                    </a:cubicBezTo>
                    <a:cubicBezTo>
                      <a:pt x="57" y="52"/>
                      <a:pt x="55" y="47"/>
                      <a:pt x="53" y="43"/>
                    </a:cubicBezTo>
                    <a:cubicBezTo>
                      <a:pt x="50" y="38"/>
                      <a:pt x="46" y="36"/>
                      <a:pt x="42" y="36"/>
                    </a:cubicBezTo>
                    <a:cubicBezTo>
                      <a:pt x="38" y="36"/>
                      <a:pt x="34" y="38"/>
                      <a:pt x="31" y="43"/>
                    </a:cubicBezTo>
                    <a:cubicBezTo>
                      <a:pt x="28" y="47"/>
                      <a:pt x="27" y="52"/>
                      <a:pt x="27" y="58"/>
                    </a:cubicBezTo>
                    <a:cubicBezTo>
                      <a:pt x="27" y="64"/>
                      <a:pt x="28" y="69"/>
                      <a:pt x="31" y="74"/>
                    </a:cubicBezTo>
                    <a:close/>
                    <a:moveTo>
                      <a:pt x="120" y="67"/>
                    </a:moveTo>
                    <a:cubicBezTo>
                      <a:pt x="120" y="113"/>
                      <a:pt x="120" y="113"/>
                      <a:pt x="120" y="113"/>
                    </a:cubicBezTo>
                    <a:cubicBezTo>
                      <a:pt x="97" y="113"/>
                      <a:pt x="97" y="113"/>
                      <a:pt x="97" y="113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120" y="6"/>
                      <a:pt x="120" y="6"/>
                      <a:pt x="120" y="6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40" y="67"/>
                      <a:pt x="140" y="67"/>
                      <a:pt x="140" y="67"/>
                    </a:cubicBezTo>
                    <a:lnTo>
                      <a:pt x="120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2690813" y="2967038"/>
                <a:ext cx="506413" cy="550863"/>
              </a:xfrm>
              <a:custGeom>
                <a:avLst/>
                <a:gdLst>
                  <a:gd name="T0" fmla="*/ 98 w 135"/>
                  <a:gd name="T1" fmla="*/ 145 h 145"/>
                  <a:gd name="T2" fmla="*/ 98 w 135"/>
                  <a:gd name="T3" fmla="*/ 105 h 145"/>
                  <a:gd name="T4" fmla="*/ 12 w 135"/>
                  <a:gd name="T5" fmla="*/ 105 h 145"/>
                  <a:gd name="T6" fmla="*/ 12 w 135"/>
                  <a:gd name="T7" fmla="*/ 89 h 145"/>
                  <a:gd name="T8" fmla="*/ 55 w 135"/>
                  <a:gd name="T9" fmla="*/ 89 h 145"/>
                  <a:gd name="T10" fmla="*/ 55 w 135"/>
                  <a:gd name="T11" fmla="*/ 65 h 145"/>
                  <a:gd name="T12" fmla="*/ 0 w 135"/>
                  <a:gd name="T13" fmla="*/ 65 h 145"/>
                  <a:gd name="T14" fmla="*/ 0 w 135"/>
                  <a:gd name="T15" fmla="*/ 49 h 145"/>
                  <a:gd name="T16" fmla="*/ 98 w 135"/>
                  <a:gd name="T17" fmla="*/ 49 h 145"/>
                  <a:gd name="T18" fmla="*/ 98 w 135"/>
                  <a:gd name="T19" fmla="*/ 16 h 145"/>
                  <a:gd name="T20" fmla="*/ 12 w 135"/>
                  <a:gd name="T21" fmla="*/ 16 h 145"/>
                  <a:gd name="T22" fmla="*/ 12 w 135"/>
                  <a:gd name="T23" fmla="*/ 0 h 145"/>
                  <a:gd name="T24" fmla="*/ 107 w 135"/>
                  <a:gd name="T25" fmla="*/ 0 h 145"/>
                  <a:gd name="T26" fmla="*/ 121 w 135"/>
                  <a:gd name="T27" fmla="*/ 15 h 145"/>
                  <a:gd name="T28" fmla="*/ 121 w 135"/>
                  <a:gd name="T29" fmla="*/ 49 h 145"/>
                  <a:gd name="T30" fmla="*/ 135 w 135"/>
                  <a:gd name="T31" fmla="*/ 49 h 145"/>
                  <a:gd name="T32" fmla="*/ 135 w 135"/>
                  <a:gd name="T33" fmla="*/ 65 h 145"/>
                  <a:gd name="T34" fmla="*/ 79 w 135"/>
                  <a:gd name="T35" fmla="*/ 65 h 145"/>
                  <a:gd name="T36" fmla="*/ 79 w 135"/>
                  <a:gd name="T37" fmla="*/ 89 h 145"/>
                  <a:gd name="T38" fmla="*/ 107 w 135"/>
                  <a:gd name="T39" fmla="*/ 89 h 145"/>
                  <a:gd name="T40" fmla="*/ 121 w 135"/>
                  <a:gd name="T41" fmla="*/ 104 h 145"/>
                  <a:gd name="T42" fmla="*/ 121 w 135"/>
                  <a:gd name="T43" fmla="*/ 145 h 145"/>
                  <a:gd name="T44" fmla="*/ 98 w 135"/>
                  <a:gd name="T4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5" h="145">
                    <a:moveTo>
                      <a:pt x="98" y="145"/>
                    </a:moveTo>
                    <a:cubicBezTo>
                      <a:pt x="98" y="105"/>
                      <a:pt x="98" y="105"/>
                      <a:pt x="98" y="105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5" y="0"/>
                      <a:pt x="121" y="7"/>
                      <a:pt x="121" y="15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35" y="65"/>
                      <a:pt x="135" y="65"/>
                      <a:pt x="135" y="65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89"/>
                      <a:pt x="79" y="89"/>
                      <a:pt x="79" y="89"/>
                    </a:cubicBezTo>
                    <a:cubicBezTo>
                      <a:pt x="107" y="89"/>
                      <a:pt x="107" y="89"/>
                      <a:pt x="107" y="89"/>
                    </a:cubicBezTo>
                    <a:cubicBezTo>
                      <a:pt x="115" y="89"/>
                      <a:pt x="121" y="95"/>
                      <a:pt x="121" y="104"/>
                    </a:cubicBezTo>
                    <a:cubicBezTo>
                      <a:pt x="121" y="145"/>
                      <a:pt x="121" y="145"/>
                      <a:pt x="121" y="145"/>
                    </a:cubicBezTo>
                    <a:lnTo>
                      <a:pt x="98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803650" y="2967038"/>
                <a:ext cx="519113" cy="585788"/>
              </a:xfrm>
              <a:custGeom>
                <a:avLst/>
                <a:gdLst>
                  <a:gd name="T0" fmla="*/ 77 w 138"/>
                  <a:gd name="T1" fmla="*/ 11 h 154"/>
                  <a:gd name="T2" fmla="*/ 54 w 138"/>
                  <a:gd name="T3" fmla="*/ 56 h 154"/>
                  <a:gd name="T4" fmla="*/ 6 w 138"/>
                  <a:gd name="T5" fmla="*/ 75 h 154"/>
                  <a:gd name="T6" fmla="*/ 0 w 138"/>
                  <a:gd name="T7" fmla="*/ 59 h 154"/>
                  <a:gd name="T8" fmla="*/ 34 w 138"/>
                  <a:gd name="T9" fmla="*/ 48 h 154"/>
                  <a:gd name="T10" fmla="*/ 50 w 138"/>
                  <a:gd name="T11" fmla="*/ 17 h 154"/>
                  <a:gd name="T12" fmla="*/ 4 w 138"/>
                  <a:gd name="T13" fmla="*/ 17 h 154"/>
                  <a:gd name="T14" fmla="*/ 4 w 138"/>
                  <a:gd name="T15" fmla="*/ 1 h 154"/>
                  <a:gd name="T16" fmla="*/ 77 w 138"/>
                  <a:gd name="T17" fmla="*/ 1 h 154"/>
                  <a:gd name="T18" fmla="*/ 77 w 138"/>
                  <a:gd name="T19" fmla="*/ 11 h 154"/>
                  <a:gd name="T20" fmla="*/ 101 w 138"/>
                  <a:gd name="T21" fmla="*/ 143 h 154"/>
                  <a:gd name="T22" fmla="*/ 72 w 138"/>
                  <a:gd name="T23" fmla="*/ 154 h 154"/>
                  <a:gd name="T24" fmla="*/ 42 w 138"/>
                  <a:gd name="T25" fmla="*/ 143 h 154"/>
                  <a:gd name="T26" fmla="*/ 30 w 138"/>
                  <a:gd name="T27" fmla="*/ 116 h 154"/>
                  <a:gd name="T28" fmla="*/ 42 w 138"/>
                  <a:gd name="T29" fmla="*/ 89 h 154"/>
                  <a:gd name="T30" fmla="*/ 72 w 138"/>
                  <a:gd name="T31" fmla="*/ 78 h 154"/>
                  <a:gd name="T32" fmla="*/ 84 w 138"/>
                  <a:gd name="T33" fmla="*/ 79 h 154"/>
                  <a:gd name="T34" fmla="*/ 95 w 138"/>
                  <a:gd name="T35" fmla="*/ 84 h 154"/>
                  <a:gd name="T36" fmla="*/ 95 w 138"/>
                  <a:gd name="T37" fmla="*/ 0 h 154"/>
                  <a:gd name="T38" fmla="*/ 118 w 138"/>
                  <a:gd name="T39" fmla="*/ 0 h 154"/>
                  <a:gd name="T40" fmla="*/ 118 w 138"/>
                  <a:gd name="T41" fmla="*/ 33 h 154"/>
                  <a:gd name="T42" fmla="*/ 138 w 138"/>
                  <a:gd name="T43" fmla="*/ 33 h 154"/>
                  <a:gd name="T44" fmla="*/ 138 w 138"/>
                  <a:gd name="T45" fmla="*/ 51 h 154"/>
                  <a:gd name="T46" fmla="*/ 118 w 138"/>
                  <a:gd name="T47" fmla="*/ 51 h 154"/>
                  <a:gd name="T48" fmla="*/ 118 w 138"/>
                  <a:gd name="T49" fmla="*/ 87 h 154"/>
                  <a:gd name="T50" fmla="*/ 99 w 138"/>
                  <a:gd name="T51" fmla="*/ 87 h 154"/>
                  <a:gd name="T52" fmla="*/ 110 w 138"/>
                  <a:gd name="T53" fmla="*/ 99 h 154"/>
                  <a:gd name="T54" fmla="*/ 114 w 138"/>
                  <a:gd name="T55" fmla="*/ 116 h 154"/>
                  <a:gd name="T56" fmla="*/ 101 w 138"/>
                  <a:gd name="T57" fmla="*/ 143 h 154"/>
                  <a:gd name="T58" fmla="*/ 85 w 138"/>
                  <a:gd name="T59" fmla="*/ 99 h 154"/>
                  <a:gd name="T60" fmla="*/ 72 w 138"/>
                  <a:gd name="T61" fmla="*/ 93 h 154"/>
                  <a:gd name="T62" fmla="*/ 58 w 138"/>
                  <a:gd name="T63" fmla="*/ 99 h 154"/>
                  <a:gd name="T64" fmla="*/ 53 w 138"/>
                  <a:gd name="T65" fmla="*/ 116 h 154"/>
                  <a:gd name="T66" fmla="*/ 58 w 138"/>
                  <a:gd name="T67" fmla="*/ 132 h 154"/>
                  <a:gd name="T68" fmla="*/ 72 w 138"/>
                  <a:gd name="T69" fmla="*/ 138 h 154"/>
                  <a:gd name="T70" fmla="*/ 85 w 138"/>
                  <a:gd name="T71" fmla="*/ 132 h 154"/>
                  <a:gd name="T72" fmla="*/ 91 w 138"/>
                  <a:gd name="T73" fmla="*/ 116 h 154"/>
                  <a:gd name="T74" fmla="*/ 85 w 138"/>
                  <a:gd name="T75" fmla="*/ 9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8" h="154">
                    <a:moveTo>
                      <a:pt x="77" y="11"/>
                    </a:moveTo>
                    <a:cubicBezTo>
                      <a:pt x="76" y="31"/>
                      <a:pt x="68" y="44"/>
                      <a:pt x="54" y="56"/>
                    </a:cubicBezTo>
                    <a:cubicBezTo>
                      <a:pt x="41" y="67"/>
                      <a:pt x="25" y="73"/>
                      <a:pt x="6" y="7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4" y="58"/>
                      <a:pt x="25" y="54"/>
                      <a:pt x="34" y="48"/>
                    </a:cubicBezTo>
                    <a:cubicBezTo>
                      <a:pt x="44" y="41"/>
                      <a:pt x="49" y="32"/>
                      <a:pt x="50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77" y="1"/>
                      <a:pt x="77" y="1"/>
                      <a:pt x="77" y="1"/>
                    </a:cubicBezTo>
                    <a:lnTo>
                      <a:pt x="77" y="11"/>
                    </a:lnTo>
                    <a:close/>
                    <a:moveTo>
                      <a:pt x="101" y="143"/>
                    </a:moveTo>
                    <a:cubicBezTo>
                      <a:pt x="93" y="150"/>
                      <a:pt x="83" y="154"/>
                      <a:pt x="72" y="154"/>
                    </a:cubicBezTo>
                    <a:cubicBezTo>
                      <a:pt x="60" y="154"/>
                      <a:pt x="50" y="150"/>
                      <a:pt x="42" y="143"/>
                    </a:cubicBezTo>
                    <a:cubicBezTo>
                      <a:pt x="34" y="136"/>
                      <a:pt x="30" y="127"/>
                      <a:pt x="30" y="116"/>
                    </a:cubicBezTo>
                    <a:cubicBezTo>
                      <a:pt x="30" y="105"/>
                      <a:pt x="34" y="96"/>
                      <a:pt x="42" y="89"/>
                    </a:cubicBezTo>
                    <a:cubicBezTo>
                      <a:pt x="50" y="81"/>
                      <a:pt x="60" y="78"/>
                      <a:pt x="72" y="78"/>
                    </a:cubicBezTo>
                    <a:cubicBezTo>
                      <a:pt x="76" y="78"/>
                      <a:pt x="80" y="78"/>
                      <a:pt x="84" y="79"/>
                    </a:cubicBezTo>
                    <a:cubicBezTo>
                      <a:pt x="88" y="80"/>
                      <a:pt x="91" y="82"/>
                      <a:pt x="95" y="84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33"/>
                      <a:pt x="118" y="33"/>
                      <a:pt x="118" y="33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18" y="51"/>
                      <a:pt x="118" y="51"/>
                      <a:pt x="118" y="51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99" y="87"/>
                      <a:pt x="99" y="87"/>
                      <a:pt x="99" y="87"/>
                    </a:cubicBezTo>
                    <a:cubicBezTo>
                      <a:pt x="104" y="90"/>
                      <a:pt x="107" y="94"/>
                      <a:pt x="110" y="99"/>
                    </a:cubicBezTo>
                    <a:cubicBezTo>
                      <a:pt x="113" y="105"/>
                      <a:pt x="114" y="110"/>
                      <a:pt x="114" y="116"/>
                    </a:cubicBezTo>
                    <a:cubicBezTo>
                      <a:pt x="114" y="127"/>
                      <a:pt x="110" y="136"/>
                      <a:pt x="101" y="143"/>
                    </a:cubicBezTo>
                    <a:close/>
                    <a:moveTo>
                      <a:pt x="85" y="99"/>
                    </a:moveTo>
                    <a:cubicBezTo>
                      <a:pt x="81" y="95"/>
                      <a:pt x="77" y="93"/>
                      <a:pt x="72" y="93"/>
                    </a:cubicBezTo>
                    <a:cubicBezTo>
                      <a:pt x="66" y="93"/>
                      <a:pt x="62" y="95"/>
                      <a:pt x="58" y="99"/>
                    </a:cubicBezTo>
                    <a:cubicBezTo>
                      <a:pt x="55" y="104"/>
                      <a:pt x="53" y="109"/>
                      <a:pt x="53" y="116"/>
                    </a:cubicBezTo>
                    <a:cubicBezTo>
                      <a:pt x="53" y="123"/>
                      <a:pt x="55" y="128"/>
                      <a:pt x="58" y="132"/>
                    </a:cubicBezTo>
                    <a:cubicBezTo>
                      <a:pt x="62" y="136"/>
                      <a:pt x="66" y="138"/>
                      <a:pt x="72" y="138"/>
                    </a:cubicBezTo>
                    <a:cubicBezTo>
                      <a:pt x="77" y="138"/>
                      <a:pt x="81" y="136"/>
                      <a:pt x="85" y="132"/>
                    </a:cubicBezTo>
                    <a:cubicBezTo>
                      <a:pt x="89" y="128"/>
                      <a:pt x="91" y="123"/>
                      <a:pt x="91" y="116"/>
                    </a:cubicBezTo>
                    <a:cubicBezTo>
                      <a:pt x="91" y="109"/>
                      <a:pt x="89" y="104"/>
                      <a:pt x="85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"/>
              <p:cNvSpPr>
                <a:spLocks noEditPoints="1"/>
              </p:cNvSpPr>
              <p:nvPr/>
            </p:nvSpPr>
            <p:spPr bwMode="auto">
              <a:xfrm>
                <a:off x="4348163" y="2967038"/>
                <a:ext cx="455613" cy="550863"/>
              </a:xfrm>
              <a:custGeom>
                <a:avLst/>
                <a:gdLst>
                  <a:gd name="T0" fmla="*/ 77 w 121"/>
                  <a:gd name="T1" fmla="*/ 19 h 145"/>
                  <a:gd name="T2" fmla="*/ 58 w 121"/>
                  <a:gd name="T3" fmla="*/ 73 h 145"/>
                  <a:gd name="T4" fmla="*/ 9 w 121"/>
                  <a:gd name="T5" fmla="*/ 106 h 145"/>
                  <a:gd name="T6" fmla="*/ 0 w 121"/>
                  <a:gd name="T7" fmla="*/ 90 h 145"/>
                  <a:gd name="T8" fmla="*/ 38 w 121"/>
                  <a:gd name="T9" fmla="*/ 65 h 145"/>
                  <a:gd name="T10" fmla="*/ 53 w 121"/>
                  <a:gd name="T11" fmla="*/ 17 h 145"/>
                  <a:gd name="T12" fmla="*/ 4 w 121"/>
                  <a:gd name="T13" fmla="*/ 17 h 145"/>
                  <a:gd name="T14" fmla="*/ 4 w 121"/>
                  <a:gd name="T15" fmla="*/ 1 h 145"/>
                  <a:gd name="T16" fmla="*/ 77 w 121"/>
                  <a:gd name="T17" fmla="*/ 1 h 145"/>
                  <a:gd name="T18" fmla="*/ 77 w 121"/>
                  <a:gd name="T19" fmla="*/ 19 h 145"/>
                  <a:gd name="T20" fmla="*/ 98 w 121"/>
                  <a:gd name="T21" fmla="*/ 145 h 145"/>
                  <a:gd name="T22" fmla="*/ 98 w 121"/>
                  <a:gd name="T23" fmla="*/ 0 h 145"/>
                  <a:gd name="T24" fmla="*/ 121 w 121"/>
                  <a:gd name="T25" fmla="*/ 0 h 145"/>
                  <a:gd name="T26" fmla="*/ 121 w 121"/>
                  <a:gd name="T27" fmla="*/ 145 h 145"/>
                  <a:gd name="T28" fmla="*/ 98 w 121"/>
                  <a:gd name="T2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1" h="145">
                    <a:moveTo>
                      <a:pt x="77" y="19"/>
                    </a:moveTo>
                    <a:cubicBezTo>
                      <a:pt x="77" y="41"/>
                      <a:pt x="71" y="56"/>
                      <a:pt x="58" y="73"/>
                    </a:cubicBezTo>
                    <a:cubicBezTo>
                      <a:pt x="46" y="89"/>
                      <a:pt x="30" y="100"/>
                      <a:pt x="9" y="10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6" y="85"/>
                      <a:pt x="29" y="77"/>
                      <a:pt x="38" y="65"/>
                    </a:cubicBezTo>
                    <a:cubicBezTo>
                      <a:pt x="48" y="53"/>
                      <a:pt x="53" y="38"/>
                      <a:pt x="5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77" y="1"/>
                      <a:pt x="77" y="1"/>
                      <a:pt x="77" y="1"/>
                    </a:cubicBezTo>
                    <a:lnTo>
                      <a:pt x="77" y="19"/>
                    </a:lnTo>
                    <a:close/>
                    <a:moveTo>
                      <a:pt x="98" y="145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1" y="145"/>
                      <a:pt x="121" y="145"/>
                      <a:pt x="121" y="145"/>
                    </a:cubicBezTo>
                    <a:lnTo>
                      <a:pt x="98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9"/>
              <p:cNvSpPr>
                <a:spLocks noEditPoints="1"/>
              </p:cNvSpPr>
              <p:nvPr/>
            </p:nvSpPr>
            <p:spPr bwMode="auto">
              <a:xfrm>
                <a:off x="4870450" y="2955926"/>
                <a:ext cx="530225" cy="561975"/>
              </a:xfrm>
              <a:custGeom>
                <a:avLst/>
                <a:gdLst>
                  <a:gd name="T0" fmla="*/ 71 w 141"/>
                  <a:gd name="T1" fmla="*/ 72 h 148"/>
                  <a:gd name="T2" fmla="*/ 42 w 141"/>
                  <a:gd name="T3" fmla="*/ 84 h 148"/>
                  <a:gd name="T4" fmla="*/ 12 w 141"/>
                  <a:gd name="T5" fmla="*/ 72 h 148"/>
                  <a:gd name="T6" fmla="*/ 0 w 141"/>
                  <a:gd name="T7" fmla="*/ 42 h 148"/>
                  <a:gd name="T8" fmla="*/ 12 w 141"/>
                  <a:gd name="T9" fmla="*/ 12 h 148"/>
                  <a:gd name="T10" fmla="*/ 42 w 141"/>
                  <a:gd name="T11" fmla="*/ 0 h 148"/>
                  <a:gd name="T12" fmla="*/ 71 w 141"/>
                  <a:gd name="T13" fmla="*/ 12 h 148"/>
                  <a:gd name="T14" fmla="*/ 84 w 141"/>
                  <a:gd name="T15" fmla="*/ 42 h 148"/>
                  <a:gd name="T16" fmla="*/ 71 w 141"/>
                  <a:gd name="T17" fmla="*/ 72 h 148"/>
                  <a:gd name="T18" fmla="*/ 19 w 141"/>
                  <a:gd name="T19" fmla="*/ 132 h 148"/>
                  <a:gd name="T20" fmla="*/ 19 w 141"/>
                  <a:gd name="T21" fmla="*/ 96 h 148"/>
                  <a:gd name="T22" fmla="*/ 42 w 141"/>
                  <a:gd name="T23" fmla="*/ 96 h 148"/>
                  <a:gd name="T24" fmla="*/ 42 w 141"/>
                  <a:gd name="T25" fmla="*/ 132 h 148"/>
                  <a:gd name="T26" fmla="*/ 124 w 141"/>
                  <a:gd name="T27" fmla="*/ 132 h 148"/>
                  <a:gd name="T28" fmla="*/ 124 w 141"/>
                  <a:gd name="T29" fmla="*/ 148 h 148"/>
                  <a:gd name="T30" fmla="*/ 35 w 141"/>
                  <a:gd name="T31" fmla="*/ 148 h 148"/>
                  <a:gd name="T32" fmla="*/ 19 w 141"/>
                  <a:gd name="T33" fmla="*/ 132 h 148"/>
                  <a:gd name="T34" fmla="*/ 55 w 141"/>
                  <a:gd name="T35" fmla="*/ 23 h 148"/>
                  <a:gd name="T36" fmla="*/ 42 w 141"/>
                  <a:gd name="T37" fmla="*/ 16 h 148"/>
                  <a:gd name="T38" fmla="*/ 29 w 141"/>
                  <a:gd name="T39" fmla="*/ 23 h 148"/>
                  <a:gd name="T40" fmla="*/ 23 w 141"/>
                  <a:gd name="T41" fmla="*/ 42 h 148"/>
                  <a:gd name="T42" fmla="*/ 29 w 141"/>
                  <a:gd name="T43" fmla="*/ 61 h 148"/>
                  <a:gd name="T44" fmla="*/ 42 w 141"/>
                  <a:gd name="T45" fmla="*/ 68 h 148"/>
                  <a:gd name="T46" fmla="*/ 55 w 141"/>
                  <a:gd name="T47" fmla="*/ 61 h 148"/>
                  <a:gd name="T48" fmla="*/ 61 w 141"/>
                  <a:gd name="T49" fmla="*/ 42 h 148"/>
                  <a:gd name="T50" fmla="*/ 55 w 141"/>
                  <a:gd name="T51" fmla="*/ 23 h 148"/>
                  <a:gd name="T52" fmla="*/ 121 w 141"/>
                  <a:gd name="T53" fmla="*/ 59 h 148"/>
                  <a:gd name="T54" fmla="*/ 121 w 141"/>
                  <a:gd name="T55" fmla="*/ 110 h 148"/>
                  <a:gd name="T56" fmla="*/ 98 w 141"/>
                  <a:gd name="T57" fmla="*/ 110 h 148"/>
                  <a:gd name="T58" fmla="*/ 98 w 141"/>
                  <a:gd name="T59" fmla="*/ 3 h 148"/>
                  <a:gd name="T60" fmla="*/ 121 w 141"/>
                  <a:gd name="T61" fmla="*/ 3 h 148"/>
                  <a:gd name="T62" fmla="*/ 121 w 141"/>
                  <a:gd name="T63" fmla="*/ 41 h 148"/>
                  <a:gd name="T64" fmla="*/ 141 w 141"/>
                  <a:gd name="T65" fmla="*/ 41 h 148"/>
                  <a:gd name="T66" fmla="*/ 141 w 141"/>
                  <a:gd name="T67" fmla="*/ 59 h 148"/>
                  <a:gd name="T68" fmla="*/ 121 w 141"/>
                  <a:gd name="T69" fmla="*/ 5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1" h="148">
                    <a:moveTo>
                      <a:pt x="71" y="72"/>
                    </a:moveTo>
                    <a:cubicBezTo>
                      <a:pt x="63" y="80"/>
                      <a:pt x="54" y="84"/>
                      <a:pt x="42" y="84"/>
                    </a:cubicBezTo>
                    <a:cubicBezTo>
                      <a:pt x="30" y="84"/>
                      <a:pt x="20" y="80"/>
                      <a:pt x="12" y="72"/>
                    </a:cubicBezTo>
                    <a:cubicBezTo>
                      <a:pt x="4" y="64"/>
                      <a:pt x="0" y="54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4" y="0"/>
                      <a:pt x="63" y="4"/>
                      <a:pt x="71" y="12"/>
                    </a:cubicBez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4"/>
                      <a:pt x="80" y="64"/>
                      <a:pt x="71" y="72"/>
                    </a:cubicBezTo>
                    <a:close/>
                    <a:moveTo>
                      <a:pt x="19" y="132"/>
                    </a:moveTo>
                    <a:cubicBezTo>
                      <a:pt x="19" y="96"/>
                      <a:pt x="19" y="96"/>
                      <a:pt x="19" y="96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124" y="132"/>
                      <a:pt x="124" y="132"/>
                      <a:pt x="124" y="132"/>
                    </a:cubicBezTo>
                    <a:cubicBezTo>
                      <a:pt x="124" y="148"/>
                      <a:pt x="124" y="148"/>
                      <a:pt x="124" y="148"/>
                    </a:cubicBezTo>
                    <a:cubicBezTo>
                      <a:pt x="35" y="148"/>
                      <a:pt x="35" y="148"/>
                      <a:pt x="35" y="148"/>
                    </a:cubicBezTo>
                    <a:cubicBezTo>
                      <a:pt x="26" y="148"/>
                      <a:pt x="19" y="141"/>
                      <a:pt x="19" y="132"/>
                    </a:cubicBezTo>
                    <a:close/>
                    <a:moveTo>
                      <a:pt x="55" y="23"/>
                    </a:moveTo>
                    <a:cubicBezTo>
                      <a:pt x="52" y="18"/>
                      <a:pt x="47" y="16"/>
                      <a:pt x="42" y="16"/>
                    </a:cubicBezTo>
                    <a:cubicBezTo>
                      <a:pt x="37" y="16"/>
                      <a:pt x="32" y="18"/>
                      <a:pt x="29" y="23"/>
                    </a:cubicBezTo>
                    <a:cubicBezTo>
                      <a:pt x="25" y="28"/>
                      <a:pt x="23" y="34"/>
                      <a:pt x="23" y="42"/>
                    </a:cubicBezTo>
                    <a:cubicBezTo>
                      <a:pt x="23" y="50"/>
                      <a:pt x="25" y="56"/>
                      <a:pt x="29" y="61"/>
                    </a:cubicBezTo>
                    <a:cubicBezTo>
                      <a:pt x="32" y="65"/>
                      <a:pt x="37" y="68"/>
                      <a:pt x="42" y="68"/>
                    </a:cubicBezTo>
                    <a:cubicBezTo>
                      <a:pt x="47" y="68"/>
                      <a:pt x="52" y="65"/>
                      <a:pt x="55" y="61"/>
                    </a:cubicBezTo>
                    <a:cubicBezTo>
                      <a:pt x="59" y="56"/>
                      <a:pt x="61" y="50"/>
                      <a:pt x="61" y="42"/>
                    </a:cubicBezTo>
                    <a:cubicBezTo>
                      <a:pt x="61" y="34"/>
                      <a:pt x="59" y="28"/>
                      <a:pt x="55" y="23"/>
                    </a:cubicBezTo>
                    <a:close/>
                    <a:moveTo>
                      <a:pt x="121" y="59"/>
                    </a:moveTo>
                    <a:cubicBezTo>
                      <a:pt x="121" y="110"/>
                      <a:pt x="121" y="110"/>
                      <a:pt x="121" y="110"/>
                    </a:cubicBezTo>
                    <a:cubicBezTo>
                      <a:pt x="98" y="110"/>
                      <a:pt x="98" y="110"/>
                      <a:pt x="98" y="110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121" y="3"/>
                      <a:pt x="121" y="3"/>
                      <a:pt x="121" y="3"/>
                    </a:cubicBezTo>
                    <a:cubicBezTo>
                      <a:pt x="121" y="41"/>
                      <a:pt x="121" y="41"/>
                      <a:pt x="121" y="41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59"/>
                      <a:pt x="141" y="59"/>
                      <a:pt x="141" y="59"/>
                    </a:cubicBezTo>
                    <a:lnTo>
                      <a:pt x="121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5427663" y="2967038"/>
                <a:ext cx="473075" cy="550863"/>
              </a:xfrm>
              <a:custGeom>
                <a:avLst/>
                <a:gdLst>
                  <a:gd name="T0" fmla="*/ 10 w 126"/>
                  <a:gd name="T1" fmla="*/ 84 h 145"/>
                  <a:gd name="T2" fmla="*/ 0 w 126"/>
                  <a:gd name="T3" fmla="*/ 69 h 145"/>
                  <a:gd name="T4" fmla="*/ 23 w 126"/>
                  <a:gd name="T5" fmla="*/ 51 h 145"/>
                  <a:gd name="T6" fmla="*/ 32 w 126"/>
                  <a:gd name="T7" fmla="*/ 16 h 145"/>
                  <a:gd name="T8" fmla="*/ 6 w 126"/>
                  <a:gd name="T9" fmla="*/ 16 h 145"/>
                  <a:gd name="T10" fmla="*/ 6 w 126"/>
                  <a:gd name="T11" fmla="*/ 0 h 145"/>
                  <a:gd name="T12" fmla="*/ 81 w 126"/>
                  <a:gd name="T13" fmla="*/ 0 h 145"/>
                  <a:gd name="T14" fmla="*/ 81 w 126"/>
                  <a:gd name="T15" fmla="*/ 16 h 145"/>
                  <a:gd name="T16" fmla="*/ 55 w 126"/>
                  <a:gd name="T17" fmla="*/ 16 h 145"/>
                  <a:gd name="T18" fmla="*/ 64 w 126"/>
                  <a:gd name="T19" fmla="*/ 51 h 145"/>
                  <a:gd name="T20" fmla="*/ 87 w 126"/>
                  <a:gd name="T21" fmla="*/ 69 h 145"/>
                  <a:gd name="T22" fmla="*/ 77 w 126"/>
                  <a:gd name="T23" fmla="*/ 84 h 145"/>
                  <a:gd name="T24" fmla="*/ 43 w 126"/>
                  <a:gd name="T25" fmla="*/ 57 h 145"/>
                  <a:gd name="T26" fmla="*/ 10 w 126"/>
                  <a:gd name="T27" fmla="*/ 84 h 145"/>
                  <a:gd name="T28" fmla="*/ 19 w 126"/>
                  <a:gd name="T29" fmla="*/ 129 h 145"/>
                  <a:gd name="T30" fmla="*/ 19 w 126"/>
                  <a:gd name="T31" fmla="*/ 93 h 145"/>
                  <a:gd name="T32" fmla="*/ 42 w 126"/>
                  <a:gd name="T33" fmla="*/ 93 h 145"/>
                  <a:gd name="T34" fmla="*/ 42 w 126"/>
                  <a:gd name="T35" fmla="*/ 129 h 145"/>
                  <a:gd name="T36" fmla="*/ 126 w 126"/>
                  <a:gd name="T37" fmla="*/ 129 h 145"/>
                  <a:gd name="T38" fmla="*/ 126 w 126"/>
                  <a:gd name="T39" fmla="*/ 145 h 145"/>
                  <a:gd name="T40" fmla="*/ 35 w 126"/>
                  <a:gd name="T41" fmla="*/ 145 h 145"/>
                  <a:gd name="T42" fmla="*/ 19 w 126"/>
                  <a:gd name="T43" fmla="*/ 129 h 145"/>
                  <a:gd name="T44" fmla="*/ 75 w 126"/>
                  <a:gd name="T45" fmla="*/ 49 h 145"/>
                  <a:gd name="T46" fmla="*/ 75 w 126"/>
                  <a:gd name="T47" fmla="*/ 32 h 145"/>
                  <a:gd name="T48" fmla="*/ 101 w 126"/>
                  <a:gd name="T49" fmla="*/ 32 h 145"/>
                  <a:gd name="T50" fmla="*/ 101 w 126"/>
                  <a:gd name="T51" fmla="*/ 0 h 145"/>
                  <a:gd name="T52" fmla="*/ 124 w 126"/>
                  <a:gd name="T53" fmla="*/ 0 h 145"/>
                  <a:gd name="T54" fmla="*/ 124 w 126"/>
                  <a:gd name="T55" fmla="*/ 107 h 145"/>
                  <a:gd name="T56" fmla="*/ 101 w 126"/>
                  <a:gd name="T57" fmla="*/ 107 h 145"/>
                  <a:gd name="T58" fmla="*/ 101 w 126"/>
                  <a:gd name="T59" fmla="*/ 49 h 145"/>
                  <a:gd name="T60" fmla="*/ 75 w 126"/>
                  <a:gd name="T61" fmla="*/ 49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6" h="145">
                    <a:moveTo>
                      <a:pt x="10" y="84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10" y="65"/>
                      <a:pt x="17" y="59"/>
                      <a:pt x="23" y="51"/>
                    </a:cubicBezTo>
                    <a:cubicBezTo>
                      <a:pt x="29" y="42"/>
                      <a:pt x="32" y="32"/>
                      <a:pt x="3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32"/>
                      <a:pt x="58" y="42"/>
                      <a:pt x="64" y="51"/>
                    </a:cubicBezTo>
                    <a:cubicBezTo>
                      <a:pt x="70" y="59"/>
                      <a:pt x="77" y="65"/>
                      <a:pt x="87" y="69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69" y="81"/>
                      <a:pt x="47" y="63"/>
                      <a:pt x="43" y="57"/>
                    </a:cubicBezTo>
                    <a:cubicBezTo>
                      <a:pt x="39" y="63"/>
                      <a:pt x="18" y="81"/>
                      <a:pt x="10" y="84"/>
                    </a:cubicBezTo>
                    <a:close/>
                    <a:moveTo>
                      <a:pt x="19" y="129"/>
                    </a:moveTo>
                    <a:cubicBezTo>
                      <a:pt x="19" y="93"/>
                      <a:pt x="19" y="93"/>
                      <a:pt x="19" y="93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126" y="129"/>
                      <a:pt x="126" y="129"/>
                      <a:pt x="126" y="129"/>
                    </a:cubicBezTo>
                    <a:cubicBezTo>
                      <a:pt x="126" y="145"/>
                      <a:pt x="126" y="145"/>
                      <a:pt x="126" y="145"/>
                    </a:cubicBezTo>
                    <a:cubicBezTo>
                      <a:pt x="35" y="145"/>
                      <a:pt x="35" y="145"/>
                      <a:pt x="35" y="145"/>
                    </a:cubicBezTo>
                    <a:cubicBezTo>
                      <a:pt x="26" y="145"/>
                      <a:pt x="19" y="138"/>
                      <a:pt x="19" y="129"/>
                    </a:cubicBezTo>
                    <a:close/>
                    <a:moveTo>
                      <a:pt x="75" y="49"/>
                    </a:moveTo>
                    <a:cubicBezTo>
                      <a:pt x="75" y="32"/>
                      <a:pt x="75" y="32"/>
                      <a:pt x="75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107"/>
                      <a:pt x="124" y="107"/>
                      <a:pt x="124" y="10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1" y="49"/>
                      <a:pt x="101" y="49"/>
                      <a:pt x="101" y="49"/>
                    </a:cubicBezTo>
                    <a:lnTo>
                      <a:pt x="75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6505575" y="2967038"/>
                <a:ext cx="312738" cy="304800"/>
              </a:xfrm>
              <a:custGeom>
                <a:avLst/>
                <a:gdLst>
                  <a:gd name="T0" fmla="*/ 23 w 83"/>
                  <a:gd name="T1" fmla="*/ 64 h 80"/>
                  <a:gd name="T2" fmla="*/ 23 w 83"/>
                  <a:gd name="T3" fmla="*/ 16 h 80"/>
                  <a:gd name="T4" fmla="*/ 74 w 83"/>
                  <a:gd name="T5" fmla="*/ 16 h 80"/>
                  <a:gd name="T6" fmla="*/ 74 w 83"/>
                  <a:gd name="T7" fmla="*/ 0 h 80"/>
                  <a:gd name="T8" fmla="*/ 0 w 83"/>
                  <a:gd name="T9" fmla="*/ 0 h 80"/>
                  <a:gd name="T10" fmla="*/ 0 w 83"/>
                  <a:gd name="T11" fmla="*/ 64 h 80"/>
                  <a:gd name="T12" fmla="*/ 16 w 83"/>
                  <a:gd name="T13" fmla="*/ 80 h 80"/>
                  <a:gd name="T14" fmla="*/ 83 w 83"/>
                  <a:gd name="T15" fmla="*/ 80 h 80"/>
                  <a:gd name="T16" fmla="*/ 83 w 83"/>
                  <a:gd name="T17" fmla="*/ 64 h 80"/>
                  <a:gd name="T18" fmla="*/ 23 w 83"/>
                  <a:gd name="T19" fmla="*/ 6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0">
                    <a:moveTo>
                      <a:pt x="23" y="64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73"/>
                      <a:pt x="7" y="80"/>
                      <a:pt x="16" y="80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3" y="64"/>
                      <a:pt x="83" y="64"/>
                      <a:pt x="83" y="64"/>
                    </a:cubicBezTo>
                    <a:lnTo>
                      <a:pt x="23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6546850" y="3321051"/>
                <a:ext cx="398463" cy="196850"/>
              </a:xfrm>
              <a:custGeom>
                <a:avLst/>
                <a:gdLst>
                  <a:gd name="T0" fmla="*/ 23 w 106"/>
                  <a:gd name="T1" fmla="*/ 0 h 52"/>
                  <a:gd name="T2" fmla="*/ 0 w 106"/>
                  <a:gd name="T3" fmla="*/ 0 h 52"/>
                  <a:gd name="T4" fmla="*/ 0 w 106"/>
                  <a:gd name="T5" fmla="*/ 36 h 52"/>
                  <a:gd name="T6" fmla="*/ 16 w 106"/>
                  <a:gd name="T7" fmla="*/ 52 h 52"/>
                  <a:gd name="T8" fmla="*/ 106 w 106"/>
                  <a:gd name="T9" fmla="*/ 52 h 52"/>
                  <a:gd name="T10" fmla="*/ 106 w 106"/>
                  <a:gd name="T11" fmla="*/ 36 h 52"/>
                  <a:gd name="T12" fmla="*/ 23 w 106"/>
                  <a:gd name="T13" fmla="*/ 36 h 52"/>
                  <a:gd name="T14" fmla="*/ 23 w 106"/>
                  <a:gd name="T1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5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5"/>
                      <a:pt x="8" y="52"/>
                      <a:pt x="16" y="52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23" y="36"/>
                      <a:pt x="23" y="36"/>
                      <a:pt x="23" y="36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6856413" y="2967038"/>
                <a:ext cx="160338" cy="406400"/>
              </a:xfrm>
              <a:custGeom>
                <a:avLst/>
                <a:gdLst>
                  <a:gd name="T0" fmla="*/ 54 w 101"/>
                  <a:gd name="T1" fmla="*/ 89 h 256"/>
                  <a:gd name="T2" fmla="*/ 54 w 101"/>
                  <a:gd name="T3" fmla="*/ 0 h 256"/>
                  <a:gd name="T4" fmla="*/ 0 w 101"/>
                  <a:gd name="T5" fmla="*/ 0 h 256"/>
                  <a:gd name="T6" fmla="*/ 0 w 101"/>
                  <a:gd name="T7" fmla="*/ 153 h 256"/>
                  <a:gd name="T8" fmla="*/ 0 w 101"/>
                  <a:gd name="T9" fmla="*/ 192 h 256"/>
                  <a:gd name="T10" fmla="*/ 0 w 101"/>
                  <a:gd name="T11" fmla="*/ 256 h 256"/>
                  <a:gd name="T12" fmla="*/ 54 w 101"/>
                  <a:gd name="T13" fmla="*/ 256 h 256"/>
                  <a:gd name="T14" fmla="*/ 54 w 101"/>
                  <a:gd name="T15" fmla="*/ 132 h 256"/>
                  <a:gd name="T16" fmla="*/ 101 w 101"/>
                  <a:gd name="T17" fmla="*/ 132 h 256"/>
                  <a:gd name="T18" fmla="*/ 101 w 101"/>
                  <a:gd name="T19" fmla="*/ 89 h 256"/>
                  <a:gd name="T20" fmla="*/ 54 w 101"/>
                  <a:gd name="T21" fmla="*/ 89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256">
                    <a:moveTo>
                      <a:pt x="54" y="89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153"/>
                    </a:lnTo>
                    <a:lnTo>
                      <a:pt x="0" y="192"/>
                    </a:lnTo>
                    <a:lnTo>
                      <a:pt x="0" y="256"/>
                    </a:lnTo>
                    <a:lnTo>
                      <a:pt x="54" y="256"/>
                    </a:lnTo>
                    <a:lnTo>
                      <a:pt x="54" y="132"/>
                    </a:lnTo>
                    <a:lnTo>
                      <a:pt x="101" y="132"/>
                    </a:lnTo>
                    <a:lnTo>
                      <a:pt x="101" y="89"/>
                    </a:lnTo>
                    <a:lnTo>
                      <a:pt x="54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5953125" y="2967038"/>
                <a:ext cx="504825" cy="288925"/>
              </a:xfrm>
              <a:custGeom>
                <a:avLst/>
                <a:gdLst>
                  <a:gd name="T0" fmla="*/ 0 w 134"/>
                  <a:gd name="T1" fmla="*/ 76 h 76"/>
                  <a:gd name="T2" fmla="*/ 0 w 134"/>
                  <a:gd name="T3" fmla="*/ 60 h 76"/>
                  <a:gd name="T4" fmla="*/ 46 w 134"/>
                  <a:gd name="T5" fmla="*/ 60 h 76"/>
                  <a:gd name="T6" fmla="*/ 46 w 134"/>
                  <a:gd name="T7" fmla="*/ 34 h 76"/>
                  <a:gd name="T8" fmla="*/ 69 w 134"/>
                  <a:gd name="T9" fmla="*/ 34 h 76"/>
                  <a:gd name="T10" fmla="*/ 69 w 134"/>
                  <a:gd name="T11" fmla="*/ 60 h 76"/>
                  <a:gd name="T12" fmla="*/ 98 w 134"/>
                  <a:gd name="T13" fmla="*/ 60 h 76"/>
                  <a:gd name="T14" fmla="*/ 98 w 134"/>
                  <a:gd name="T15" fmla="*/ 16 h 76"/>
                  <a:gd name="T16" fmla="*/ 12 w 134"/>
                  <a:gd name="T17" fmla="*/ 16 h 76"/>
                  <a:gd name="T18" fmla="*/ 12 w 134"/>
                  <a:gd name="T19" fmla="*/ 0 h 76"/>
                  <a:gd name="T20" fmla="*/ 106 w 134"/>
                  <a:gd name="T21" fmla="*/ 0 h 76"/>
                  <a:gd name="T22" fmla="*/ 121 w 134"/>
                  <a:gd name="T23" fmla="*/ 15 h 76"/>
                  <a:gd name="T24" fmla="*/ 121 w 134"/>
                  <a:gd name="T25" fmla="*/ 60 h 76"/>
                  <a:gd name="T26" fmla="*/ 134 w 134"/>
                  <a:gd name="T27" fmla="*/ 60 h 76"/>
                  <a:gd name="T28" fmla="*/ 134 w 134"/>
                  <a:gd name="T29" fmla="*/ 76 h 76"/>
                  <a:gd name="T30" fmla="*/ 0 w 134"/>
                  <a:gd name="T31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4" h="76">
                    <a:moveTo>
                      <a:pt x="0" y="76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4" y="0"/>
                      <a:pt x="121" y="7"/>
                      <a:pt x="121" y="15"/>
                    </a:cubicBezTo>
                    <a:cubicBezTo>
                      <a:pt x="121" y="60"/>
                      <a:pt x="121" y="60"/>
                      <a:pt x="121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76"/>
                      <a:pt x="134" y="76"/>
                      <a:pt x="134" y="76"/>
                    </a:cubicBez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15"/>
              <p:cNvSpPr>
                <a:spLocks noEditPoints="1"/>
              </p:cNvSpPr>
              <p:nvPr/>
            </p:nvSpPr>
            <p:spPr bwMode="auto">
              <a:xfrm>
                <a:off x="6021388" y="3294063"/>
                <a:ext cx="368300" cy="258763"/>
              </a:xfrm>
              <a:custGeom>
                <a:avLst/>
                <a:gdLst>
                  <a:gd name="T0" fmla="*/ 83 w 98"/>
                  <a:gd name="T1" fmla="*/ 9 h 68"/>
                  <a:gd name="T2" fmla="*/ 49 w 98"/>
                  <a:gd name="T3" fmla="*/ 0 h 68"/>
                  <a:gd name="T4" fmla="*/ 14 w 98"/>
                  <a:gd name="T5" fmla="*/ 9 h 68"/>
                  <a:gd name="T6" fmla="*/ 0 w 98"/>
                  <a:gd name="T7" fmla="*/ 34 h 68"/>
                  <a:gd name="T8" fmla="*/ 15 w 98"/>
                  <a:gd name="T9" fmla="*/ 58 h 68"/>
                  <a:gd name="T10" fmla="*/ 49 w 98"/>
                  <a:gd name="T11" fmla="*/ 68 h 68"/>
                  <a:gd name="T12" fmla="*/ 83 w 98"/>
                  <a:gd name="T13" fmla="*/ 58 h 68"/>
                  <a:gd name="T14" fmla="*/ 98 w 98"/>
                  <a:gd name="T15" fmla="*/ 33 h 68"/>
                  <a:gd name="T16" fmla="*/ 83 w 98"/>
                  <a:gd name="T17" fmla="*/ 9 h 68"/>
                  <a:gd name="T18" fmla="*/ 66 w 98"/>
                  <a:gd name="T19" fmla="*/ 48 h 68"/>
                  <a:gd name="T20" fmla="*/ 49 w 98"/>
                  <a:gd name="T21" fmla="*/ 53 h 68"/>
                  <a:gd name="T22" fmla="*/ 32 w 98"/>
                  <a:gd name="T23" fmla="*/ 48 h 68"/>
                  <a:gd name="T24" fmla="*/ 25 w 98"/>
                  <a:gd name="T25" fmla="*/ 34 h 68"/>
                  <a:gd name="T26" fmla="*/ 32 w 98"/>
                  <a:gd name="T27" fmla="*/ 19 h 68"/>
                  <a:gd name="T28" fmla="*/ 49 w 98"/>
                  <a:gd name="T29" fmla="*/ 14 h 68"/>
                  <a:gd name="T30" fmla="*/ 65 w 98"/>
                  <a:gd name="T31" fmla="*/ 19 h 68"/>
                  <a:gd name="T32" fmla="*/ 73 w 98"/>
                  <a:gd name="T33" fmla="*/ 33 h 68"/>
                  <a:gd name="T34" fmla="*/ 66 w 98"/>
                  <a:gd name="T3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68">
                    <a:moveTo>
                      <a:pt x="83" y="9"/>
                    </a:moveTo>
                    <a:cubicBezTo>
                      <a:pt x="74" y="3"/>
                      <a:pt x="62" y="0"/>
                      <a:pt x="49" y="0"/>
                    </a:cubicBezTo>
                    <a:cubicBezTo>
                      <a:pt x="35" y="0"/>
                      <a:pt x="24" y="3"/>
                      <a:pt x="14" y="9"/>
                    </a:cubicBezTo>
                    <a:cubicBezTo>
                      <a:pt x="5" y="16"/>
                      <a:pt x="0" y="24"/>
                      <a:pt x="0" y="34"/>
                    </a:cubicBezTo>
                    <a:cubicBezTo>
                      <a:pt x="0" y="43"/>
                      <a:pt x="5" y="52"/>
                      <a:pt x="15" y="58"/>
                    </a:cubicBezTo>
                    <a:cubicBezTo>
                      <a:pt x="24" y="65"/>
                      <a:pt x="35" y="68"/>
                      <a:pt x="49" y="68"/>
                    </a:cubicBezTo>
                    <a:cubicBezTo>
                      <a:pt x="62" y="68"/>
                      <a:pt x="74" y="65"/>
                      <a:pt x="83" y="58"/>
                    </a:cubicBezTo>
                    <a:cubicBezTo>
                      <a:pt x="93" y="51"/>
                      <a:pt x="98" y="43"/>
                      <a:pt x="98" y="33"/>
                    </a:cubicBezTo>
                    <a:cubicBezTo>
                      <a:pt x="98" y="24"/>
                      <a:pt x="93" y="16"/>
                      <a:pt x="83" y="9"/>
                    </a:cubicBezTo>
                    <a:close/>
                    <a:moveTo>
                      <a:pt x="66" y="48"/>
                    </a:moveTo>
                    <a:cubicBezTo>
                      <a:pt x="61" y="52"/>
                      <a:pt x="56" y="53"/>
                      <a:pt x="49" y="53"/>
                    </a:cubicBezTo>
                    <a:cubicBezTo>
                      <a:pt x="42" y="53"/>
                      <a:pt x="37" y="52"/>
                      <a:pt x="32" y="48"/>
                    </a:cubicBezTo>
                    <a:cubicBezTo>
                      <a:pt x="27" y="44"/>
                      <a:pt x="25" y="39"/>
                      <a:pt x="25" y="34"/>
                    </a:cubicBezTo>
                    <a:cubicBezTo>
                      <a:pt x="25" y="28"/>
                      <a:pt x="27" y="23"/>
                      <a:pt x="32" y="19"/>
                    </a:cubicBezTo>
                    <a:cubicBezTo>
                      <a:pt x="36" y="16"/>
                      <a:pt x="42" y="14"/>
                      <a:pt x="49" y="14"/>
                    </a:cubicBezTo>
                    <a:cubicBezTo>
                      <a:pt x="55" y="14"/>
                      <a:pt x="61" y="16"/>
                      <a:pt x="65" y="19"/>
                    </a:cubicBezTo>
                    <a:cubicBezTo>
                      <a:pt x="70" y="23"/>
                      <a:pt x="73" y="28"/>
                      <a:pt x="73" y="33"/>
                    </a:cubicBezTo>
                    <a:cubicBezTo>
                      <a:pt x="73" y="39"/>
                      <a:pt x="70" y="44"/>
                      <a:pt x="6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16"/>
              <p:cNvSpPr>
                <a:spLocks noEditPoints="1"/>
              </p:cNvSpPr>
              <p:nvPr/>
            </p:nvSpPr>
            <p:spPr bwMode="auto">
              <a:xfrm>
                <a:off x="3246438" y="2955926"/>
                <a:ext cx="508000" cy="304800"/>
              </a:xfrm>
              <a:custGeom>
                <a:avLst/>
                <a:gdLst>
                  <a:gd name="T0" fmla="*/ 35 w 135"/>
                  <a:gd name="T1" fmla="*/ 80 h 80"/>
                  <a:gd name="T2" fmla="*/ 0 w 135"/>
                  <a:gd name="T3" fmla="*/ 80 h 80"/>
                  <a:gd name="T4" fmla="*/ 0 w 135"/>
                  <a:gd name="T5" fmla="*/ 64 h 80"/>
                  <a:gd name="T6" fmla="*/ 135 w 135"/>
                  <a:gd name="T7" fmla="*/ 64 h 80"/>
                  <a:gd name="T8" fmla="*/ 135 w 135"/>
                  <a:gd name="T9" fmla="*/ 80 h 80"/>
                  <a:gd name="T10" fmla="*/ 100 w 135"/>
                  <a:gd name="T11" fmla="*/ 80 h 80"/>
                  <a:gd name="T12" fmla="*/ 35 w 135"/>
                  <a:gd name="T13" fmla="*/ 80 h 80"/>
                  <a:gd name="T14" fmla="*/ 14 w 135"/>
                  <a:gd name="T15" fmla="*/ 55 h 80"/>
                  <a:gd name="T16" fmla="*/ 7 w 135"/>
                  <a:gd name="T17" fmla="*/ 39 h 80"/>
                  <a:gd name="T18" fmla="*/ 42 w 135"/>
                  <a:gd name="T19" fmla="*/ 25 h 80"/>
                  <a:gd name="T20" fmla="*/ 55 w 135"/>
                  <a:gd name="T21" fmla="*/ 0 h 80"/>
                  <a:gd name="T22" fmla="*/ 79 w 135"/>
                  <a:gd name="T23" fmla="*/ 0 h 80"/>
                  <a:gd name="T24" fmla="*/ 93 w 135"/>
                  <a:gd name="T25" fmla="*/ 25 h 80"/>
                  <a:gd name="T26" fmla="*/ 127 w 135"/>
                  <a:gd name="T27" fmla="*/ 39 h 80"/>
                  <a:gd name="T28" fmla="*/ 121 w 135"/>
                  <a:gd name="T29" fmla="*/ 55 h 80"/>
                  <a:gd name="T30" fmla="*/ 67 w 135"/>
                  <a:gd name="T31" fmla="*/ 29 h 80"/>
                  <a:gd name="T32" fmla="*/ 14 w 135"/>
                  <a:gd name="T33" fmla="*/ 5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5" h="80">
                    <a:moveTo>
                      <a:pt x="35" y="8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35" y="64"/>
                      <a:pt x="135" y="64"/>
                      <a:pt x="135" y="64"/>
                    </a:cubicBezTo>
                    <a:cubicBezTo>
                      <a:pt x="135" y="80"/>
                      <a:pt x="135" y="80"/>
                      <a:pt x="135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35" y="80"/>
                    </a:lnTo>
                    <a:close/>
                    <a:moveTo>
                      <a:pt x="14" y="55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21" y="37"/>
                      <a:pt x="33" y="33"/>
                      <a:pt x="42" y="25"/>
                    </a:cubicBezTo>
                    <a:cubicBezTo>
                      <a:pt x="51" y="18"/>
                      <a:pt x="55" y="10"/>
                      <a:pt x="55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10"/>
                      <a:pt x="84" y="18"/>
                      <a:pt x="93" y="25"/>
                    </a:cubicBezTo>
                    <a:cubicBezTo>
                      <a:pt x="102" y="33"/>
                      <a:pt x="113" y="37"/>
                      <a:pt x="127" y="39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97" y="52"/>
                      <a:pt x="73" y="37"/>
                      <a:pt x="67" y="29"/>
                    </a:cubicBezTo>
                    <a:cubicBezTo>
                      <a:pt x="61" y="37"/>
                      <a:pt x="39" y="51"/>
                      <a:pt x="14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17"/>
              <p:cNvSpPr>
                <a:spLocks noEditPoints="1"/>
              </p:cNvSpPr>
              <p:nvPr/>
            </p:nvSpPr>
            <p:spPr bwMode="auto">
              <a:xfrm>
                <a:off x="3317875" y="3294063"/>
                <a:ext cx="365125" cy="258763"/>
              </a:xfrm>
              <a:custGeom>
                <a:avLst/>
                <a:gdLst>
                  <a:gd name="T0" fmla="*/ 83 w 97"/>
                  <a:gd name="T1" fmla="*/ 9 h 68"/>
                  <a:gd name="T2" fmla="*/ 48 w 97"/>
                  <a:gd name="T3" fmla="*/ 0 h 68"/>
                  <a:gd name="T4" fmla="*/ 14 w 97"/>
                  <a:gd name="T5" fmla="*/ 9 h 68"/>
                  <a:gd name="T6" fmla="*/ 0 w 97"/>
                  <a:gd name="T7" fmla="*/ 34 h 68"/>
                  <a:gd name="T8" fmla="*/ 14 w 97"/>
                  <a:gd name="T9" fmla="*/ 58 h 68"/>
                  <a:gd name="T10" fmla="*/ 49 w 97"/>
                  <a:gd name="T11" fmla="*/ 68 h 68"/>
                  <a:gd name="T12" fmla="*/ 83 w 97"/>
                  <a:gd name="T13" fmla="*/ 58 h 68"/>
                  <a:gd name="T14" fmla="*/ 97 w 97"/>
                  <a:gd name="T15" fmla="*/ 33 h 68"/>
                  <a:gd name="T16" fmla="*/ 83 w 97"/>
                  <a:gd name="T17" fmla="*/ 9 h 68"/>
                  <a:gd name="T18" fmla="*/ 65 w 97"/>
                  <a:gd name="T19" fmla="*/ 48 h 68"/>
                  <a:gd name="T20" fmla="*/ 49 w 97"/>
                  <a:gd name="T21" fmla="*/ 53 h 68"/>
                  <a:gd name="T22" fmla="*/ 31 w 97"/>
                  <a:gd name="T23" fmla="*/ 48 h 68"/>
                  <a:gd name="T24" fmla="*/ 24 w 97"/>
                  <a:gd name="T25" fmla="*/ 34 h 68"/>
                  <a:gd name="T26" fmla="*/ 31 w 97"/>
                  <a:gd name="T27" fmla="*/ 19 h 68"/>
                  <a:gd name="T28" fmla="*/ 48 w 97"/>
                  <a:gd name="T29" fmla="*/ 14 h 68"/>
                  <a:gd name="T30" fmla="*/ 65 w 97"/>
                  <a:gd name="T31" fmla="*/ 19 h 68"/>
                  <a:gd name="T32" fmla="*/ 72 w 97"/>
                  <a:gd name="T33" fmla="*/ 33 h 68"/>
                  <a:gd name="T34" fmla="*/ 65 w 97"/>
                  <a:gd name="T3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68">
                    <a:moveTo>
                      <a:pt x="83" y="9"/>
                    </a:moveTo>
                    <a:cubicBezTo>
                      <a:pt x="73" y="3"/>
                      <a:pt x="62" y="0"/>
                      <a:pt x="48" y="0"/>
                    </a:cubicBezTo>
                    <a:cubicBezTo>
                      <a:pt x="35" y="0"/>
                      <a:pt x="23" y="3"/>
                      <a:pt x="14" y="9"/>
                    </a:cubicBezTo>
                    <a:cubicBezTo>
                      <a:pt x="4" y="16"/>
                      <a:pt x="0" y="24"/>
                      <a:pt x="0" y="34"/>
                    </a:cubicBezTo>
                    <a:cubicBezTo>
                      <a:pt x="0" y="43"/>
                      <a:pt x="5" y="52"/>
                      <a:pt x="14" y="58"/>
                    </a:cubicBezTo>
                    <a:cubicBezTo>
                      <a:pt x="23" y="65"/>
                      <a:pt x="35" y="68"/>
                      <a:pt x="49" y="68"/>
                    </a:cubicBezTo>
                    <a:cubicBezTo>
                      <a:pt x="62" y="68"/>
                      <a:pt x="73" y="65"/>
                      <a:pt x="83" y="58"/>
                    </a:cubicBezTo>
                    <a:cubicBezTo>
                      <a:pt x="92" y="51"/>
                      <a:pt x="97" y="43"/>
                      <a:pt x="97" y="33"/>
                    </a:cubicBezTo>
                    <a:cubicBezTo>
                      <a:pt x="97" y="24"/>
                      <a:pt x="92" y="16"/>
                      <a:pt x="83" y="9"/>
                    </a:cubicBezTo>
                    <a:close/>
                    <a:moveTo>
                      <a:pt x="65" y="48"/>
                    </a:moveTo>
                    <a:cubicBezTo>
                      <a:pt x="61" y="52"/>
                      <a:pt x="55" y="53"/>
                      <a:pt x="49" y="53"/>
                    </a:cubicBezTo>
                    <a:cubicBezTo>
                      <a:pt x="42" y="53"/>
                      <a:pt x="36" y="52"/>
                      <a:pt x="31" y="48"/>
                    </a:cubicBezTo>
                    <a:cubicBezTo>
                      <a:pt x="27" y="44"/>
                      <a:pt x="24" y="39"/>
                      <a:pt x="24" y="34"/>
                    </a:cubicBezTo>
                    <a:cubicBezTo>
                      <a:pt x="24" y="28"/>
                      <a:pt x="27" y="23"/>
                      <a:pt x="31" y="19"/>
                    </a:cubicBezTo>
                    <a:cubicBezTo>
                      <a:pt x="36" y="16"/>
                      <a:pt x="42" y="14"/>
                      <a:pt x="48" y="14"/>
                    </a:cubicBezTo>
                    <a:cubicBezTo>
                      <a:pt x="55" y="14"/>
                      <a:pt x="60" y="16"/>
                      <a:pt x="65" y="19"/>
                    </a:cubicBezTo>
                    <a:cubicBezTo>
                      <a:pt x="70" y="23"/>
                      <a:pt x="72" y="28"/>
                      <a:pt x="72" y="33"/>
                    </a:cubicBezTo>
                    <a:cubicBezTo>
                      <a:pt x="72" y="39"/>
                      <a:pt x="70" y="44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2190750" y="3670301"/>
                <a:ext cx="165100" cy="234950"/>
              </a:xfrm>
              <a:custGeom>
                <a:avLst/>
                <a:gdLst>
                  <a:gd name="T0" fmla="*/ 0 w 104"/>
                  <a:gd name="T1" fmla="*/ 0 h 148"/>
                  <a:gd name="T2" fmla="*/ 26 w 104"/>
                  <a:gd name="T3" fmla="*/ 0 h 148"/>
                  <a:gd name="T4" fmla="*/ 26 w 104"/>
                  <a:gd name="T5" fmla="*/ 62 h 148"/>
                  <a:gd name="T6" fmla="*/ 26 w 104"/>
                  <a:gd name="T7" fmla="*/ 62 h 148"/>
                  <a:gd name="T8" fmla="*/ 69 w 104"/>
                  <a:gd name="T9" fmla="*/ 0 h 148"/>
                  <a:gd name="T10" fmla="*/ 99 w 104"/>
                  <a:gd name="T11" fmla="*/ 0 h 148"/>
                  <a:gd name="T12" fmla="*/ 50 w 104"/>
                  <a:gd name="T13" fmla="*/ 69 h 148"/>
                  <a:gd name="T14" fmla="*/ 104 w 104"/>
                  <a:gd name="T15" fmla="*/ 148 h 148"/>
                  <a:gd name="T16" fmla="*/ 71 w 104"/>
                  <a:gd name="T17" fmla="*/ 148 h 148"/>
                  <a:gd name="T18" fmla="*/ 26 w 104"/>
                  <a:gd name="T19" fmla="*/ 79 h 148"/>
                  <a:gd name="T20" fmla="*/ 26 w 104"/>
                  <a:gd name="T21" fmla="*/ 79 h 148"/>
                  <a:gd name="T22" fmla="*/ 26 w 104"/>
                  <a:gd name="T23" fmla="*/ 148 h 148"/>
                  <a:gd name="T24" fmla="*/ 0 w 104"/>
                  <a:gd name="T25" fmla="*/ 148 h 148"/>
                  <a:gd name="T26" fmla="*/ 0 w 104"/>
                  <a:gd name="T27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48">
                    <a:moveTo>
                      <a:pt x="0" y="0"/>
                    </a:moveTo>
                    <a:lnTo>
                      <a:pt x="26" y="0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69" y="0"/>
                    </a:lnTo>
                    <a:lnTo>
                      <a:pt x="99" y="0"/>
                    </a:lnTo>
                    <a:lnTo>
                      <a:pt x="50" y="69"/>
                    </a:lnTo>
                    <a:lnTo>
                      <a:pt x="104" y="148"/>
                    </a:lnTo>
                    <a:lnTo>
                      <a:pt x="71" y="148"/>
                    </a:lnTo>
                    <a:lnTo>
                      <a:pt x="26" y="79"/>
                    </a:lnTo>
                    <a:lnTo>
                      <a:pt x="26" y="79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19"/>
              <p:cNvSpPr>
                <a:spLocks noEditPoints="1"/>
              </p:cNvSpPr>
              <p:nvPr/>
            </p:nvSpPr>
            <p:spPr bwMode="auto">
              <a:xfrm>
                <a:off x="2347913" y="3667126"/>
                <a:ext cx="188913" cy="242888"/>
              </a:xfrm>
              <a:custGeom>
                <a:avLst/>
                <a:gdLst>
                  <a:gd name="T0" fmla="*/ 2 w 50"/>
                  <a:gd name="T1" fmla="*/ 18 h 64"/>
                  <a:gd name="T2" fmla="*/ 7 w 50"/>
                  <a:gd name="T3" fmla="*/ 8 h 64"/>
                  <a:gd name="T4" fmla="*/ 15 w 50"/>
                  <a:gd name="T5" fmla="*/ 2 h 64"/>
                  <a:gd name="T6" fmla="*/ 25 w 50"/>
                  <a:gd name="T7" fmla="*/ 0 h 64"/>
                  <a:gd name="T8" fmla="*/ 34 w 50"/>
                  <a:gd name="T9" fmla="*/ 2 h 64"/>
                  <a:gd name="T10" fmla="*/ 42 w 50"/>
                  <a:gd name="T11" fmla="*/ 8 h 64"/>
                  <a:gd name="T12" fmla="*/ 48 w 50"/>
                  <a:gd name="T13" fmla="*/ 18 h 64"/>
                  <a:gd name="T14" fmla="*/ 50 w 50"/>
                  <a:gd name="T15" fmla="*/ 32 h 64"/>
                  <a:gd name="T16" fmla="*/ 48 w 50"/>
                  <a:gd name="T17" fmla="*/ 46 h 64"/>
                  <a:gd name="T18" fmla="*/ 42 w 50"/>
                  <a:gd name="T19" fmla="*/ 56 h 64"/>
                  <a:gd name="T20" fmla="*/ 34 w 50"/>
                  <a:gd name="T21" fmla="*/ 62 h 64"/>
                  <a:gd name="T22" fmla="*/ 25 w 50"/>
                  <a:gd name="T23" fmla="*/ 64 h 64"/>
                  <a:gd name="T24" fmla="*/ 15 w 50"/>
                  <a:gd name="T25" fmla="*/ 62 h 64"/>
                  <a:gd name="T26" fmla="*/ 7 w 50"/>
                  <a:gd name="T27" fmla="*/ 56 h 64"/>
                  <a:gd name="T28" fmla="*/ 2 w 50"/>
                  <a:gd name="T29" fmla="*/ 46 h 64"/>
                  <a:gd name="T30" fmla="*/ 0 w 50"/>
                  <a:gd name="T31" fmla="*/ 32 h 64"/>
                  <a:gd name="T32" fmla="*/ 2 w 50"/>
                  <a:gd name="T33" fmla="*/ 18 h 64"/>
                  <a:gd name="T34" fmla="*/ 13 w 50"/>
                  <a:gd name="T35" fmla="*/ 43 h 64"/>
                  <a:gd name="T36" fmla="*/ 15 w 50"/>
                  <a:gd name="T37" fmla="*/ 50 h 64"/>
                  <a:gd name="T38" fmla="*/ 20 w 50"/>
                  <a:gd name="T39" fmla="*/ 54 h 64"/>
                  <a:gd name="T40" fmla="*/ 25 w 50"/>
                  <a:gd name="T41" fmla="*/ 55 h 64"/>
                  <a:gd name="T42" fmla="*/ 30 w 50"/>
                  <a:gd name="T43" fmla="*/ 54 h 64"/>
                  <a:gd name="T44" fmla="*/ 34 w 50"/>
                  <a:gd name="T45" fmla="*/ 50 h 64"/>
                  <a:gd name="T46" fmla="*/ 37 w 50"/>
                  <a:gd name="T47" fmla="*/ 43 h 64"/>
                  <a:gd name="T48" fmla="*/ 38 w 50"/>
                  <a:gd name="T49" fmla="*/ 32 h 64"/>
                  <a:gd name="T50" fmla="*/ 37 w 50"/>
                  <a:gd name="T51" fmla="*/ 21 h 64"/>
                  <a:gd name="T52" fmla="*/ 34 w 50"/>
                  <a:gd name="T53" fmla="*/ 14 h 64"/>
                  <a:gd name="T54" fmla="*/ 30 w 50"/>
                  <a:gd name="T55" fmla="*/ 10 h 64"/>
                  <a:gd name="T56" fmla="*/ 25 w 50"/>
                  <a:gd name="T57" fmla="*/ 9 h 64"/>
                  <a:gd name="T58" fmla="*/ 20 w 50"/>
                  <a:gd name="T59" fmla="*/ 10 h 64"/>
                  <a:gd name="T60" fmla="*/ 15 w 50"/>
                  <a:gd name="T61" fmla="*/ 14 h 64"/>
                  <a:gd name="T62" fmla="*/ 13 w 50"/>
                  <a:gd name="T63" fmla="*/ 21 h 64"/>
                  <a:gd name="T64" fmla="*/ 12 w 50"/>
                  <a:gd name="T65" fmla="*/ 32 h 64"/>
                  <a:gd name="T66" fmla="*/ 13 w 50"/>
                  <a:gd name="T6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0" h="64">
                    <a:moveTo>
                      <a:pt x="2" y="18"/>
                    </a:moveTo>
                    <a:cubicBezTo>
                      <a:pt x="3" y="14"/>
                      <a:pt x="5" y="10"/>
                      <a:pt x="7" y="8"/>
                    </a:cubicBezTo>
                    <a:cubicBezTo>
                      <a:pt x="10" y="5"/>
                      <a:pt x="12" y="3"/>
                      <a:pt x="15" y="2"/>
                    </a:cubicBezTo>
                    <a:cubicBezTo>
                      <a:pt x="18" y="1"/>
                      <a:pt x="21" y="0"/>
                      <a:pt x="25" y="0"/>
                    </a:cubicBezTo>
                    <a:cubicBezTo>
                      <a:pt x="28" y="0"/>
                      <a:pt x="31" y="1"/>
                      <a:pt x="34" y="2"/>
                    </a:cubicBezTo>
                    <a:cubicBezTo>
                      <a:pt x="37" y="3"/>
                      <a:pt x="40" y="5"/>
                      <a:pt x="42" y="8"/>
                    </a:cubicBezTo>
                    <a:cubicBezTo>
                      <a:pt x="44" y="10"/>
                      <a:pt x="46" y="14"/>
                      <a:pt x="48" y="18"/>
                    </a:cubicBezTo>
                    <a:cubicBezTo>
                      <a:pt x="49" y="22"/>
                      <a:pt x="50" y="27"/>
                      <a:pt x="50" y="32"/>
                    </a:cubicBezTo>
                    <a:cubicBezTo>
                      <a:pt x="50" y="37"/>
                      <a:pt x="49" y="42"/>
                      <a:pt x="48" y="46"/>
                    </a:cubicBezTo>
                    <a:cubicBezTo>
                      <a:pt x="46" y="50"/>
                      <a:pt x="44" y="54"/>
                      <a:pt x="42" y="56"/>
                    </a:cubicBezTo>
                    <a:cubicBezTo>
                      <a:pt x="40" y="59"/>
                      <a:pt x="37" y="61"/>
                      <a:pt x="34" y="62"/>
                    </a:cubicBezTo>
                    <a:cubicBezTo>
                      <a:pt x="31" y="63"/>
                      <a:pt x="28" y="64"/>
                      <a:pt x="25" y="64"/>
                    </a:cubicBezTo>
                    <a:cubicBezTo>
                      <a:pt x="21" y="64"/>
                      <a:pt x="18" y="63"/>
                      <a:pt x="15" y="62"/>
                    </a:cubicBezTo>
                    <a:cubicBezTo>
                      <a:pt x="12" y="61"/>
                      <a:pt x="10" y="59"/>
                      <a:pt x="7" y="56"/>
                    </a:cubicBezTo>
                    <a:cubicBezTo>
                      <a:pt x="5" y="54"/>
                      <a:pt x="3" y="50"/>
                      <a:pt x="2" y="46"/>
                    </a:cubicBezTo>
                    <a:cubicBezTo>
                      <a:pt x="1" y="42"/>
                      <a:pt x="0" y="37"/>
                      <a:pt x="0" y="32"/>
                    </a:cubicBezTo>
                    <a:cubicBezTo>
                      <a:pt x="0" y="27"/>
                      <a:pt x="1" y="22"/>
                      <a:pt x="2" y="18"/>
                    </a:cubicBezTo>
                    <a:close/>
                    <a:moveTo>
                      <a:pt x="13" y="43"/>
                    </a:moveTo>
                    <a:cubicBezTo>
                      <a:pt x="13" y="46"/>
                      <a:pt x="14" y="48"/>
                      <a:pt x="15" y="50"/>
                    </a:cubicBezTo>
                    <a:cubicBezTo>
                      <a:pt x="17" y="52"/>
                      <a:pt x="18" y="53"/>
                      <a:pt x="20" y="54"/>
                    </a:cubicBezTo>
                    <a:cubicBezTo>
                      <a:pt x="21" y="55"/>
                      <a:pt x="23" y="55"/>
                      <a:pt x="25" y="55"/>
                    </a:cubicBezTo>
                    <a:cubicBezTo>
                      <a:pt x="27" y="55"/>
                      <a:pt x="28" y="55"/>
                      <a:pt x="30" y="54"/>
                    </a:cubicBezTo>
                    <a:cubicBezTo>
                      <a:pt x="31" y="53"/>
                      <a:pt x="33" y="52"/>
                      <a:pt x="34" y="50"/>
                    </a:cubicBezTo>
                    <a:cubicBezTo>
                      <a:pt x="35" y="48"/>
                      <a:pt x="36" y="46"/>
                      <a:pt x="37" y="43"/>
                    </a:cubicBezTo>
                    <a:cubicBezTo>
                      <a:pt x="37" y="40"/>
                      <a:pt x="38" y="36"/>
                      <a:pt x="38" y="32"/>
                    </a:cubicBezTo>
                    <a:cubicBezTo>
                      <a:pt x="38" y="28"/>
                      <a:pt x="37" y="24"/>
                      <a:pt x="37" y="21"/>
                    </a:cubicBezTo>
                    <a:cubicBezTo>
                      <a:pt x="36" y="18"/>
                      <a:pt x="35" y="16"/>
                      <a:pt x="34" y="14"/>
                    </a:cubicBezTo>
                    <a:cubicBezTo>
                      <a:pt x="33" y="12"/>
                      <a:pt x="31" y="11"/>
                      <a:pt x="30" y="10"/>
                    </a:cubicBezTo>
                    <a:cubicBezTo>
                      <a:pt x="28" y="9"/>
                      <a:pt x="27" y="9"/>
                      <a:pt x="25" y="9"/>
                    </a:cubicBezTo>
                    <a:cubicBezTo>
                      <a:pt x="23" y="9"/>
                      <a:pt x="21" y="9"/>
                      <a:pt x="20" y="10"/>
                    </a:cubicBezTo>
                    <a:cubicBezTo>
                      <a:pt x="18" y="11"/>
                      <a:pt x="17" y="12"/>
                      <a:pt x="15" y="14"/>
                    </a:cubicBezTo>
                    <a:cubicBezTo>
                      <a:pt x="14" y="16"/>
                      <a:pt x="13" y="18"/>
                      <a:pt x="13" y="21"/>
                    </a:cubicBezTo>
                    <a:cubicBezTo>
                      <a:pt x="12" y="24"/>
                      <a:pt x="12" y="28"/>
                      <a:pt x="12" y="32"/>
                    </a:cubicBezTo>
                    <a:cubicBezTo>
                      <a:pt x="12" y="36"/>
                      <a:pt x="12" y="40"/>
                      <a:pt x="1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20"/>
              <p:cNvSpPr>
                <a:spLocks noEditPoints="1"/>
              </p:cNvSpPr>
              <p:nvPr/>
            </p:nvSpPr>
            <p:spPr bwMode="auto">
              <a:xfrm>
                <a:off x="2573338" y="3670301"/>
                <a:ext cx="153988" cy="234950"/>
              </a:xfrm>
              <a:custGeom>
                <a:avLst/>
                <a:gdLst>
                  <a:gd name="T0" fmla="*/ 0 w 41"/>
                  <a:gd name="T1" fmla="*/ 0 h 62"/>
                  <a:gd name="T2" fmla="*/ 19 w 41"/>
                  <a:gd name="T3" fmla="*/ 0 h 62"/>
                  <a:gd name="T4" fmla="*/ 33 w 41"/>
                  <a:gd name="T5" fmla="*/ 4 h 62"/>
                  <a:gd name="T6" fmla="*/ 38 w 41"/>
                  <a:gd name="T7" fmla="*/ 16 h 62"/>
                  <a:gd name="T8" fmla="*/ 35 w 41"/>
                  <a:gd name="T9" fmla="*/ 26 h 62"/>
                  <a:gd name="T10" fmla="*/ 26 w 41"/>
                  <a:gd name="T11" fmla="*/ 31 h 62"/>
                  <a:gd name="T12" fmla="*/ 26 w 41"/>
                  <a:gd name="T13" fmla="*/ 31 h 62"/>
                  <a:gd name="T14" fmla="*/ 30 w 41"/>
                  <a:gd name="T15" fmla="*/ 33 h 62"/>
                  <a:gd name="T16" fmla="*/ 33 w 41"/>
                  <a:gd name="T17" fmla="*/ 38 h 62"/>
                  <a:gd name="T18" fmla="*/ 41 w 41"/>
                  <a:gd name="T19" fmla="*/ 62 h 62"/>
                  <a:gd name="T20" fmla="*/ 29 w 41"/>
                  <a:gd name="T21" fmla="*/ 62 h 62"/>
                  <a:gd name="T22" fmla="*/ 22 w 41"/>
                  <a:gd name="T23" fmla="*/ 42 h 62"/>
                  <a:gd name="T24" fmla="*/ 19 w 41"/>
                  <a:gd name="T25" fmla="*/ 37 h 62"/>
                  <a:gd name="T26" fmla="*/ 14 w 41"/>
                  <a:gd name="T27" fmla="*/ 35 h 62"/>
                  <a:gd name="T28" fmla="*/ 11 w 41"/>
                  <a:gd name="T29" fmla="*/ 35 h 62"/>
                  <a:gd name="T30" fmla="*/ 11 w 41"/>
                  <a:gd name="T31" fmla="*/ 62 h 62"/>
                  <a:gd name="T32" fmla="*/ 0 w 41"/>
                  <a:gd name="T33" fmla="*/ 62 h 62"/>
                  <a:gd name="T34" fmla="*/ 0 w 41"/>
                  <a:gd name="T35" fmla="*/ 0 h 62"/>
                  <a:gd name="T36" fmla="*/ 16 w 41"/>
                  <a:gd name="T37" fmla="*/ 27 h 62"/>
                  <a:gd name="T38" fmla="*/ 23 w 41"/>
                  <a:gd name="T39" fmla="*/ 25 h 62"/>
                  <a:gd name="T40" fmla="*/ 26 w 41"/>
                  <a:gd name="T41" fmla="*/ 17 h 62"/>
                  <a:gd name="T42" fmla="*/ 24 w 41"/>
                  <a:gd name="T43" fmla="*/ 10 h 62"/>
                  <a:gd name="T44" fmla="*/ 16 w 41"/>
                  <a:gd name="T45" fmla="*/ 9 h 62"/>
                  <a:gd name="T46" fmla="*/ 11 w 41"/>
                  <a:gd name="T47" fmla="*/ 9 h 62"/>
                  <a:gd name="T48" fmla="*/ 11 w 41"/>
                  <a:gd name="T49" fmla="*/ 27 h 62"/>
                  <a:gd name="T50" fmla="*/ 16 w 41"/>
                  <a:gd name="T51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62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25" y="0"/>
                      <a:pt x="30" y="1"/>
                      <a:pt x="33" y="4"/>
                    </a:cubicBezTo>
                    <a:cubicBezTo>
                      <a:pt x="36" y="7"/>
                      <a:pt x="38" y="11"/>
                      <a:pt x="38" y="16"/>
                    </a:cubicBezTo>
                    <a:cubicBezTo>
                      <a:pt x="38" y="20"/>
                      <a:pt x="37" y="24"/>
                      <a:pt x="35" y="26"/>
                    </a:cubicBezTo>
                    <a:cubicBezTo>
                      <a:pt x="32" y="29"/>
                      <a:pt x="29" y="30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8" y="32"/>
                      <a:pt x="30" y="33"/>
                    </a:cubicBezTo>
                    <a:cubicBezTo>
                      <a:pt x="31" y="34"/>
                      <a:pt x="32" y="36"/>
                      <a:pt x="33" y="38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0"/>
                      <a:pt x="21" y="38"/>
                      <a:pt x="19" y="37"/>
                    </a:cubicBezTo>
                    <a:cubicBezTo>
                      <a:pt x="18" y="36"/>
                      <a:pt x="16" y="35"/>
                      <a:pt x="14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0"/>
                    </a:lnTo>
                    <a:close/>
                    <a:moveTo>
                      <a:pt x="16" y="27"/>
                    </a:moveTo>
                    <a:cubicBezTo>
                      <a:pt x="19" y="27"/>
                      <a:pt x="22" y="26"/>
                      <a:pt x="23" y="25"/>
                    </a:cubicBezTo>
                    <a:cubicBezTo>
                      <a:pt x="25" y="23"/>
                      <a:pt x="26" y="21"/>
                      <a:pt x="26" y="17"/>
                    </a:cubicBezTo>
                    <a:cubicBezTo>
                      <a:pt x="26" y="14"/>
                      <a:pt x="25" y="12"/>
                      <a:pt x="24" y="10"/>
                    </a:cubicBezTo>
                    <a:cubicBezTo>
                      <a:pt x="22" y="9"/>
                      <a:pt x="19" y="9"/>
                      <a:pt x="16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27"/>
                      <a:pt x="11" y="27"/>
                      <a:pt x="11" y="27"/>
                    </a:cubicBezTo>
                    <a:lnTo>
                      <a:pt x="16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2762250" y="3670301"/>
                <a:ext cx="127000" cy="234950"/>
              </a:xfrm>
              <a:custGeom>
                <a:avLst/>
                <a:gdLst>
                  <a:gd name="T0" fmla="*/ 0 w 80"/>
                  <a:gd name="T1" fmla="*/ 0 h 148"/>
                  <a:gd name="T2" fmla="*/ 78 w 80"/>
                  <a:gd name="T3" fmla="*/ 0 h 148"/>
                  <a:gd name="T4" fmla="*/ 78 w 80"/>
                  <a:gd name="T5" fmla="*/ 21 h 148"/>
                  <a:gd name="T6" fmla="*/ 26 w 80"/>
                  <a:gd name="T7" fmla="*/ 21 h 148"/>
                  <a:gd name="T8" fmla="*/ 26 w 80"/>
                  <a:gd name="T9" fmla="*/ 62 h 148"/>
                  <a:gd name="T10" fmla="*/ 76 w 80"/>
                  <a:gd name="T11" fmla="*/ 62 h 148"/>
                  <a:gd name="T12" fmla="*/ 76 w 80"/>
                  <a:gd name="T13" fmla="*/ 84 h 148"/>
                  <a:gd name="T14" fmla="*/ 26 w 80"/>
                  <a:gd name="T15" fmla="*/ 84 h 148"/>
                  <a:gd name="T16" fmla="*/ 26 w 80"/>
                  <a:gd name="T17" fmla="*/ 127 h 148"/>
                  <a:gd name="T18" fmla="*/ 80 w 80"/>
                  <a:gd name="T19" fmla="*/ 127 h 148"/>
                  <a:gd name="T20" fmla="*/ 80 w 80"/>
                  <a:gd name="T21" fmla="*/ 148 h 148"/>
                  <a:gd name="T22" fmla="*/ 0 w 80"/>
                  <a:gd name="T23" fmla="*/ 148 h 148"/>
                  <a:gd name="T24" fmla="*/ 0 w 80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6" y="62"/>
                    </a:lnTo>
                    <a:lnTo>
                      <a:pt x="76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80" y="127"/>
                    </a:lnTo>
                    <a:lnTo>
                      <a:pt x="80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22"/>
              <p:cNvSpPr>
                <a:spLocks noEditPoints="1"/>
              </p:cNvSpPr>
              <p:nvPr/>
            </p:nvSpPr>
            <p:spPr bwMode="auto">
              <a:xfrm>
                <a:off x="2908300" y="3670301"/>
                <a:ext cx="200025" cy="234950"/>
              </a:xfrm>
              <a:custGeom>
                <a:avLst/>
                <a:gdLst>
                  <a:gd name="T0" fmla="*/ 88 w 126"/>
                  <a:gd name="T1" fmla="*/ 112 h 148"/>
                  <a:gd name="T2" fmla="*/ 38 w 126"/>
                  <a:gd name="T3" fmla="*/ 112 h 148"/>
                  <a:gd name="T4" fmla="*/ 26 w 126"/>
                  <a:gd name="T5" fmla="*/ 148 h 148"/>
                  <a:gd name="T6" fmla="*/ 0 w 126"/>
                  <a:gd name="T7" fmla="*/ 148 h 148"/>
                  <a:gd name="T8" fmla="*/ 50 w 126"/>
                  <a:gd name="T9" fmla="*/ 0 h 148"/>
                  <a:gd name="T10" fmla="*/ 78 w 126"/>
                  <a:gd name="T11" fmla="*/ 0 h 148"/>
                  <a:gd name="T12" fmla="*/ 126 w 126"/>
                  <a:gd name="T13" fmla="*/ 148 h 148"/>
                  <a:gd name="T14" fmla="*/ 97 w 126"/>
                  <a:gd name="T15" fmla="*/ 148 h 148"/>
                  <a:gd name="T16" fmla="*/ 88 w 126"/>
                  <a:gd name="T17" fmla="*/ 112 h 148"/>
                  <a:gd name="T18" fmla="*/ 83 w 126"/>
                  <a:gd name="T19" fmla="*/ 91 h 148"/>
                  <a:gd name="T20" fmla="*/ 64 w 126"/>
                  <a:gd name="T21" fmla="*/ 21 h 148"/>
                  <a:gd name="T22" fmla="*/ 64 w 126"/>
                  <a:gd name="T23" fmla="*/ 21 h 148"/>
                  <a:gd name="T24" fmla="*/ 43 w 126"/>
                  <a:gd name="T25" fmla="*/ 91 h 148"/>
                  <a:gd name="T26" fmla="*/ 83 w 126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6" h="148">
                    <a:moveTo>
                      <a:pt x="88" y="112"/>
                    </a:moveTo>
                    <a:lnTo>
                      <a:pt x="38" y="112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78" y="0"/>
                    </a:lnTo>
                    <a:lnTo>
                      <a:pt x="126" y="148"/>
                    </a:lnTo>
                    <a:lnTo>
                      <a:pt x="97" y="148"/>
                    </a:lnTo>
                    <a:lnTo>
                      <a:pt x="88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3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3224213" y="3670301"/>
                <a:ext cx="123825" cy="234950"/>
              </a:xfrm>
              <a:custGeom>
                <a:avLst/>
                <a:gdLst>
                  <a:gd name="T0" fmla="*/ 0 w 78"/>
                  <a:gd name="T1" fmla="*/ 0 h 148"/>
                  <a:gd name="T2" fmla="*/ 76 w 78"/>
                  <a:gd name="T3" fmla="*/ 0 h 148"/>
                  <a:gd name="T4" fmla="*/ 76 w 78"/>
                  <a:gd name="T5" fmla="*/ 21 h 148"/>
                  <a:gd name="T6" fmla="*/ 26 w 78"/>
                  <a:gd name="T7" fmla="*/ 21 h 148"/>
                  <a:gd name="T8" fmla="*/ 26 w 78"/>
                  <a:gd name="T9" fmla="*/ 62 h 148"/>
                  <a:gd name="T10" fmla="*/ 73 w 78"/>
                  <a:gd name="T11" fmla="*/ 62 h 148"/>
                  <a:gd name="T12" fmla="*/ 73 w 78"/>
                  <a:gd name="T13" fmla="*/ 84 h 148"/>
                  <a:gd name="T14" fmla="*/ 26 w 78"/>
                  <a:gd name="T15" fmla="*/ 84 h 148"/>
                  <a:gd name="T16" fmla="*/ 26 w 78"/>
                  <a:gd name="T17" fmla="*/ 127 h 148"/>
                  <a:gd name="T18" fmla="*/ 78 w 78"/>
                  <a:gd name="T19" fmla="*/ 127 h 148"/>
                  <a:gd name="T20" fmla="*/ 78 w 78"/>
                  <a:gd name="T21" fmla="*/ 148 h 148"/>
                  <a:gd name="T22" fmla="*/ 0 w 78"/>
                  <a:gd name="T23" fmla="*/ 148 h 148"/>
                  <a:gd name="T24" fmla="*/ 0 w 78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48">
                    <a:moveTo>
                      <a:pt x="0" y="0"/>
                    </a:moveTo>
                    <a:lnTo>
                      <a:pt x="76" y="0"/>
                    </a:lnTo>
                    <a:lnTo>
                      <a:pt x="76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3" y="62"/>
                    </a:lnTo>
                    <a:lnTo>
                      <a:pt x="73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78" y="127"/>
                    </a:lnTo>
                    <a:lnTo>
                      <a:pt x="7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3389313" y="3670301"/>
                <a:ext cx="120650" cy="234950"/>
              </a:xfrm>
              <a:custGeom>
                <a:avLst/>
                <a:gdLst>
                  <a:gd name="T0" fmla="*/ 0 w 76"/>
                  <a:gd name="T1" fmla="*/ 0 h 148"/>
                  <a:gd name="T2" fmla="*/ 26 w 76"/>
                  <a:gd name="T3" fmla="*/ 0 h 148"/>
                  <a:gd name="T4" fmla="*/ 26 w 76"/>
                  <a:gd name="T5" fmla="*/ 127 h 148"/>
                  <a:gd name="T6" fmla="*/ 76 w 76"/>
                  <a:gd name="T7" fmla="*/ 127 h 148"/>
                  <a:gd name="T8" fmla="*/ 76 w 76"/>
                  <a:gd name="T9" fmla="*/ 148 h 148"/>
                  <a:gd name="T10" fmla="*/ 0 w 76"/>
                  <a:gd name="T11" fmla="*/ 148 h 148"/>
                  <a:gd name="T12" fmla="*/ 0 w 76"/>
                  <a:gd name="T1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48">
                    <a:moveTo>
                      <a:pt x="0" y="0"/>
                    </a:moveTo>
                    <a:lnTo>
                      <a:pt x="26" y="0"/>
                    </a:lnTo>
                    <a:lnTo>
                      <a:pt x="26" y="127"/>
                    </a:lnTo>
                    <a:lnTo>
                      <a:pt x="76" y="127"/>
                    </a:lnTo>
                    <a:lnTo>
                      <a:pt x="76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3540125" y="3670301"/>
                <a:ext cx="127000" cy="234950"/>
              </a:xfrm>
              <a:custGeom>
                <a:avLst/>
                <a:gdLst>
                  <a:gd name="T0" fmla="*/ 0 w 80"/>
                  <a:gd name="T1" fmla="*/ 0 h 148"/>
                  <a:gd name="T2" fmla="*/ 78 w 80"/>
                  <a:gd name="T3" fmla="*/ 0 h 148"/>
                  <a:gd name="T4" fmla="*/ 78 w 80"/>
                  <a:gd name="T5" fmla="*/ 21 h 148"/>
                  <a:gd name="T6" fmla="*/ 26 w 80"/>
                  <a:gd name="T7" fmla="*/ 21 h 148"/>
                  <a:gd name="T8" fmla="*/ 26 w 80"/>
                  <a:gd name="T9" fmla="*/ 62 h 148"/>
                  <a:gd name="T10" fmla="*/ 76 w 80"/>
                  <a:gd name="T11" fmla="*/ 62 h 148"/>
                  <a:gd name="T12" fmla="*/ 76 w 80"/>
                  <a:gd name="T13" fmla="*/ 84 h 148"/>
                  <a:gd name="T14" fmla="*/ 26 w 80"/>
                  <a:gd name="T15" fmla="*/ 84 h 148"/>
                  <a:gd name="T16" fmla="*/ 26 w 80"/>
                  <a:gd name="T17" fmla="*/ 127 h 148"/>
                  <a:gd name="T18" fmla="*/ 80 w 80"/>
                  <a:gd name="T19" fmla="*/ 127 h 148"/>
                  <a:gd name="T20" fmla="*/ 80 w 80"/>
                  <a:gd name="T21" fmla="*/ 148 h 148"/>
                  <a:gd name="T22" fmla="*/ 0 w 80"/>
                  <a:gd name="T23" fmla="*/ 148 h 148"/>
                  <a:gd name="T24" fmla="*/ 0 w 80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6" y="62"/>
                    </a:lnTo>
                    <a:lnTo>
                      <a:pt x="76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80" y="127"/>
                    </a:lnTo>
                    <a:lnTo>
                      <a:pt x="80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686175" y="3670301"/>
                <a:ext cx="188913" cy="234950"/>
              </a:xfrm>
              <a:custGeom>
                <a:avLst/>
                <a:gdLst>
                  <a:gd name="T0" fmla="*/ 0 w 119"/>
                  <a:gd name="T1" fmla="*/ 0 h 148"/>
                  <a:gd name="T2" fmla="*/ 29 w 119"/>
                  <a:gd name="T3" fmla="*/ 0 h 148"/>
                  <a:gd name="T4" fmla="*/ 60 w 119"/>
                  <a:gd name="T5" fmla="*/ 115 h 148"/>
                  <a:gd name="T6" fmla="*/ 60 w 119"/>
                  <a:gd name="T7" fmla="*/ 115 h 148"/>
                  <a:gd name="T8" fmla="*/ 90 w 119"/>
                  <a:gd name="T9" fmla="*/ 0 h 148"/>
                  <a:gd name="T10" fmla="*/ 119 w 119"/>
                  <a:gd name="T11" fmla="*/ 0 h 148"/>
                  <a:gd name="T12" fmla="*/ 74 w 119"/>
                  <a:gd name="T13" fmla="*/ 148 h 148"/>
                  <a:gd name="T14" fmla="*/ 45 w 119"/>
                  <a:gd name="T15" fmla="*/ 148 h 148"/>
                  <a:gd name="T16" fmla="*/ 0 w 119"/>
                  <a:gd name="T17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148">
                    <a:moveTo>
                      <a:pt x="0" y="0"/>
                    </a:moveTo>
                    <a:lnTo>
                      <a:pt x="29" y="0"/>
                    </a:lnTo>
                    <a:lnTo>
                      <a:pt x="60" y="115"/>
                    </a:lnTo>
                    <a:lnTo>
                      <a:pt x="60" y="115"/>
                    </a:lnTo>
                    <a:lnTo>
                      <a:pt x="90" y="0"/>
                    </a:lnTo>
                    <a:lnTo>
                      <a:pt x="119" y="0"/>
                    </a:lnTo>
                    <a:lnTo>
                      <a:pt x="74" y="148"/>
                    </a:lnTo>
                    <a:lnTo>
                      <a:pt x="45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3859213" y="3670301"/>
                <a:ext cx="203200" cy="234950"/>
              </a:xfrm>
              <a:custGeom>
                <a:avLst/>
                <a:gdLst>
                  <a:gd name="T0" fmla="*/ 90 w 128"/>
                  <a:gd name="T1" fmla="*/ 112 h 148"/>
                  <a:gd name="T2" fmla="*/ 38 w 128"/>
                  <a:gd name="T3" fmla="*/ 112 h 148"/>
                  <a:gd name="T4" fmla="*/ 29 w 128"/>
                  <a:gd name="T5" fmla="*/ 148 h 148"/>
                  <a:gd name="T6" fmla="*/ 0 w 128"/>
                  <a:gd name="T7" fmla="*/ 148 h 148"/>
                  <a:gd name="T8" fmla="*/ 50 w 128"/>
                  <a:gd name="T9" fmla="*/ 0 h 148"/>
                  <a:gd name="T10" fmla="*/ 81 w 128"/>
                  <a:gd name="T11" fmla="*/ 0 h 148"/>
                  <a:gd name="T12" fmla="*/ 128 w 128"/>
                  <a:gd name="T13" fmla="*/ 148 h 148"/>
                  <a:gd name="T14" fmla="*/ 100 w 128"/>
                  <a:gd name="T15" fmla="*/ 148 h 148"/>
                  <a:gd name="T16" fmla="*/ 90 w 128"/>
                  <a:gd name="T17" fmla="*/ 112 h 148"/>
                  <a:gd name="T18" fmla="*/ 83 w 128"/>
                  <a:gd name="T19" fmla="*/ 91 h 148"/>
                  <a:gd name="T20" fmla="*/ 64 w 128"/>
                  <a:gd name="T21" fmla="*/ 21 h 148"/>
                  <a:gd name="T22" fmla="*/ 64 w 128"/>
                  <a:gd name="T23" fmla="*/ 21 h 148"/>
                  <a:gd name="T24" fmla="*/ 45 w 128"/>
                  <a:gd name="T25" fmla="*/ 91 h 148"/>
                  <a:gd name="T26" fmla="*/ 83 w 128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48">
                    <a:moveTo>
                      <a:pt x="90" y="112"/>
                    </a:moveTo>
                    <a:lnTo>
                      <a:pt x="38" y="112"/>
                    </a:lnTo>
                    <a:lnTo>
                      <a:pt x="29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81" y="0"/>
                    </a:lnTo>
                    <a:lnTo>
                      <a:pt x="128" y="148"/>
                    </a:lnTo>
                    <a:lnTo>
                      <a:pt x="100" y="148"/>
                    </a:lnTo>
                    <a:lnTo>
                      <a:pt x="90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5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4051300" y="3670301"/>
                <a:ext cx="150813" cy="234950"/>
              </a:xfrm>
              <a:custGeom>
                <a:avLst/>
                <a:gdLst>
                  <a:gd name="T0" fmla="*/ 33 w 95"/>
                  <a:gd name="T1" fmla="*/ 21 h 148"/>
                  <a:gd name="T2" fmla="*/ 0 w 95"/>
                  <a:gd name="T3" fmla="*/ 21 h 148"/>
                  <a:gd name="T4" fmla="*/ 0 w 95"/>
                  <a:gd name="T5" fmla="*/ 0 h 148"/>
                  <a:gd name="T6" fmla="*/ 95 w 95"/>
                  <a:gd name="T7" fmla="*/ 0 h 148"/>
                  <a:gd name="T8" fmla="*/ 95 w 95"/>
                  <a:gd name="T9" fmla="*/ 21 h 148"/>
                  <a:gd name="T10" fmla="*/ 62 w 95"/>
                  <a:gd name="T11" fmla="*/ 21 h 148"/>
                  <a:gd name="T12" fmla="*/ 62 w 95"/>
                  <a:gd name="T13" fmla="*/ 148 h 148"/>
                  <a:gd name="T14" fmla="*/ 33 w 95"/>
                  <a:gd name="T15" fmla="*/ 148 h 148"/>
                  <a:gd name="T16" fmla="*/ 33 w 95"/>
                  <a:gd name="T17" fmla="*/ 2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48">
                    <a:moveTo>
                      <a:pt x="33" y="21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95" y="0"/>
                    </a:lnTo>
                    <a:lnTo>
                      <a:pt x="95" y="21"/>
                    </a:lnTo>
                    <a:lnTo>
                      <a:pt x="62" y="21"/>
                    </a:lnTo>
                    <a:lnTo>
                      <a:pt x="62" y="148"/>
                    </a:lnTo>
                    <a:lnTo>
                      <a:pt x="33" y="148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9"/>
              <p:cNvSpPr>
                <a:spLocks noEditPoints="1"/>
              </p:cNvSpPr>
              <p:nvPr/>
            </p:nvSpPr>
            <p:spPr bwMode="auto">
              <a:xfrm>
                <a:off x="4208463" y="3667126"/>
                <a:ext cx="185738" cy="242888"/>
              </a:xfrm>
              <a:custGeom>
                <a:avLst/>
                <a:gdLst>
                  <a:gd name="T0" fmla="*/ 2 w 49"/>
                  <a:gd name="T1" fmla="*/ 18 h 64"/>
                  <a:gd name="T2" fmla="*/ 7 w 49"/>
                  <a:gd name="T3" fmla="*/ 8 h 64"/>
                  <a:gd name="T4" fmla="*/ 15 w 49"/>
                  <a:gd name="T5" fmla="*/ 2 h 64"/>
                  <a:gd name="T6" fmla="*/ 25 w 49"/>
                  <a:gd name="T7" fmla="*/ 0 h 64"/>
                  <a:gd name="T8" fmla="*/ 34 w 49"/>
                  <a:gd name="T9" fmla="*/ 2 h 64"/>
                  <a:gd name="T10" fmla="*/ 42 w 49"/>
                  <a:gd name="T11" fmla="*/ 8 h 64"/>
                  <a:gd name="T12" fmla="*/ 47 w 49"/>
                  <a:gd name="T13" fmla="*/ 18 h 64"/>
                  <a:gd name="T14" fmla="*/ 49 w 49"/>
                  <a:gd name="T15" fmla="*/ 32 h 64"/>
                  <a:gd name="T16" fmla="*/ 47 w 49"/>
                  <a:gd name="T17" fmla="*/ 46 h 64"/>
                  <a:gd name="T18" fmla="*/ 42 w 49"/>
                  <a:gd name="T19" fmla="*/ 56 h 64"/>
                  <a:gd name="T20" fmla="*/ 34 w 49"/>
                  <a:gd name="T21" fmla="*/ 62 h 64"/>
                  <a:gd name="T22" fmla="*/ 25 w 49"/>
                  <a:gd name="T23" fmla="*/ 64 h 64"/>
                  <a:gd name="T24" fmla="*/ 15 w 49"/>
                  <a:gd name="T25" fmla="*/ 62 h 64"/>
                  <a:gd name="T26" fmla="*/ 7 w 49"/>
                  <a:gd name="T27" fmla="*/ 56 h 64"/>
                  <a:gd name="T28" fmla="*/ 2 w 49"/>
                  <a:gd name="T29" fmla="*/ 46 h 64"/>
                  <a:gd name="T30" fmla="*/ 0 w 49"/>
                  <a:gd name="T31" fmla="*/ 32 h 64"/>
                  <a:gd name="T32" fmla="*/ 2 w 49"/>
                  <a:gd name="T33" fmla="*/ 18 h 64"/>
                  <a:gd name="T34" fmla="*/ 12 w 49"/>
                  <a:gd name="T35" fmla="*/ 43 h 64"/>
                  <a:gd name="T36" fmla="*/ 15 w 49"/>
                  <a:gd name="T37" fmla="*/ 50 h 64"/>
                  <a:gd name="T38" fmla="*/ 19 w 49"/>
                  <a:gd name="T39" fmla="*/ 54 h 64"/>
                  <a:gd name="T40" fmla="*/ 25 w 49"/>
                  <a:gd name="T41" fmla="*/ 55 h 64"/>
                  <a:gd name="T42" fmla="*/ 30 w 49"/>
                  <a:gd name="T43" fmla="*/ 54 h 64"/>
                  <a:gd name="T44" fmla="*/ 34 w 49"/>
                  <a:gd name="T45" fmla="*/ 50 h 64"/>
                  <a:gd name="T46" fmla="*/ 37 w 49"/>
                  <a:gd name="T47" fmla="*/ 43 h 64"/>
                  <a:gd name="T48" fmla="*/ 38 w 49"/>
                  <a:gd name="T49" fmla="*/ 32 h 64"/>
                  <a:gd name="T50" fmla="*/ 37 w 49"/>
                  <a:gd name="T51" fmla="*/ 21 h 64"/>
                  <a:gd name="T52" fmla="*/ 34 w 49"/>
                  <a:gd name="T53" fmla="*/ 14 h 64"/>
                  <a:gd name="T54" fmla="*/ 30 w 49"/>
                  <a:gd name="T55" fmla="*/ 10 h 64"/>
                  <a:gd name="T56" fmla="*/ 25 w 49"/>
                  <a:gd name="T57" fmla="*/ 9 h 64"/>
                  <a:gd name="T58" fmla="*/ 19 w 49"/>
                  <a:gd name="T59" fmla="*/ 10 h 64"/>
                  <a:gd name="T60" fmla="*/ 15 w 49"/>
                  <a:gd name="T61" fmla="*/ 14 h 64"/>
                  <a:gd name="T62" fmla="*/ 12 w 49"/>
                  <a:gd name="T63" fmla="*/ 21 h 64"/>
                  <a:gd name="T64" fmla="*/ 11 w 49"/>
                  <a:gd name="T65" fmla="*/ 32 h 64"/>
                  <a:gd name="T66" fmla="*/ 12 w 49"/>
                  <a:gd name="T6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9" h="64">
                    <a:moveTo>
                      <a:pt x="2" y="18"/>
                    </a:moveTo>
                    <a:cubicBezTo>
                      <a:pt x="3" y="14"/>
                      <a:pt x="5" y="10"/>
                      <a:pt x="7" y="8"/>
                    </a:cubicBezTo>
                    <a:cubicBezTo>
                      <a:pt x="9" y="5"/>
                      <a:pt x="12" y="3"/>
                      <a:pt x="15" y="2"/>
                    </a:cubicBezTo>
                    <a:cubicBezTo>
                      <a:pt x="18" y="1"/>
                      <a:pt x="21" y="0"/>
                      <a:pt x="25" y="0"/>
                    </a:cubicBezTo>
                    <a:cubicBezTo>
                      <a:pt x="28" y="0"/>
                      <a:pt x="31" y="1"/>
                      <a:pt x="34" y="2"/>
                    </a:cubicBezTo>
                    <a:cubicBezTo>
                      <a:pt x="37" y="3"/>
                      <a:pt x="40" y="5"/>
                      <a:pt x="42" y="8"/>
                    </a:cubicBezTo>
                    <a:cubicBezTo>
                      <a:pt x="44" y="10"/>
                      <a:pt x="46" y="14"/>
                      <a:pt x="47" y="18"/>
                    </a:cubicBezTo>
                    <a:cubicBezTo>
                      <a:pt x="49" y="22"/>
                      <a:pt x="49" y="27"/>
                      <a:pt x="49" y="32"/>
                    </a:cubicBezTo>
                    <a:cubicBezTo>
                      <a:pt x="49" y="37"/>
                      <a:pt x="49" y="42"/>
                      <a:pt x="47" y="46"/>
                    </a:cubicBezTo>
                    <a:cubicBezTo>
                      <a:pt x="46" y="50"/>
                      <a:pt x="44" y="54"/>
                      <a:pt x="42" y="56"/>
                    </a:cubicBezTo>
                    <a:cubicBezTo>
                      <a:pt x="40" y="59"/>
                      <a:pt x="37" y="61"/>
                      <a:pt x="34" y="62"/>
                    </a:cubicBezTo>
                    <a:cubicBezTo>
                      <a:pt x="31" y="63"/>
                      <a:pt x="28" y="64"/>
                      <a:pt x="25" y="64"/>
                    </a:cubicBezTo>
                    <a:cubicBezTo>
                      <a:pt x="21" y="64"/>
                      <a:pt x="18" y="63"/>
                      <a:pt x="15" y="62"/>
                    </a:cubicBezTo>
                    <a:cubicBezTo>
                      <a:pt x="12" y="61"/>
                      <a:pt x="9" y="59"/>
                      <a:pt x="7" y="56"/>
                    </a:cubicBezTo>
                    <a:cubicBezTo>
                      <a:pt x="5" y="54"/>
                      <a:pt x="3" y="50"/>
                      <a:pt x="2" y="46"/>
                    </a:cubicBezTo>
                    <a:cubicBezTo>
                      <a:pt x="0" y="42"/>
                      <a:pt x="0" y="37"/>
                      <a:pt x="0" y="32"/>
                    </a:cubicBezTo>
                    <a:cubicBezTo>
                      <a:pt x="0" y="27"/>
                      <a:pt x="0" y="22"/>
                      <a:pt x="2" y="18"/>
                    </a:cubicBezTo>
                    <a:close/>
                    <a:moveTo>
                      <a:pt x="12" y="43"/>
                    </a:moveTo>
                    <a:cubicBezTo>
                      <a:pt x="13" y="46"/>
                      <a:pt x="14" y="48"/>
                      <a:pt x="15" y="50"/>
                    </a:cubicBezTo>
                    <a:cubicBezTo>
                      <a:pt x="16" y="52"/>
                      <a:pt x="18" y="53"/>
                      <a:pt x="19" y="54"/>
                    </a:cubicBezTo>
                    <a:cubicBezTo>
                      <a:pt x="21" y="55"/>
                      <a:pt x="23" y="55"/>
                      <a:pt x="25" y="55"/>
                    </a:cubicBezTo>
                    <a:cubicBezTo>
                      <a:pt x="26" y="55"/>
                      <a:pt x="28" y="55"/>
                      <a:pt x="30" y="54"/>
                    </a:cubicBezTo>
                    <a:cubicBezTo>
                      <a:pt x="31" y="53"/>
                      <a:pt x="33" y="52"/>
                      <a:pt x="34" y="50"/>
                    </a:cubicBezTo>
                    <a:cubicBezTo>
                      <a:pt x="35" y="48"/>
                      <a:pt x="36" y="46"/>
                      <a:pt x="37" y="43"/>
                    </a:cubicBezTo>
                    <a:cubicBezTo>
                      <a:pt x="37" y="40"/>
                      <a:pt x="38" y="36"/>
                      <a:pt x="38" y="32"/>
                    </a:cubicBezTo>
                    <a:cubicBezTo>
                      <a:pt x="38" y="28"/>
                      <a:pt x="37" y="24"/>
                      <a:pt x="37" y="21"/>
                    </a:cubicBezTo>
                    <a:cubicBezTo>
                      <a:pt x="36" y="18"/>
                      <a:pt x="35" y="16"/>
                      <a:pt x="34" y="14"/>
                    </a:cubicBezTo>
                    <a:cubicBezTo>
                      <a:pt x="33" y="12"/>
                      <a:pt x="31" y="11"/>
                      <a:pt x="30" y="10"/>
                    </a:cubicBezTo>
                    <a:cubicBezTo>
                      <a:pt x="28" y="9"/>
                      <a:pt x="26" y="9"/>
                      <a:pt x="25" y="9"/>
                    </a:cubicBezTo>
                    <a:cubicBezTo>
                      <a:pt x="23" y="9"/>
                      <a:pt x="21" y="9"/>
                      <a:pt x="19" y="10"/>
                    </a:cubicBezTo>
                    <a:cubicBezTo>
                      <a:pt x="18" y="11"/>
                      <a:pt x="16" y="12"/>
                      <a:pt x="15" y="14"/>
                    </a:cubicBezTo>
                    <a:cubicBezTo>
                      <a:pt x="14" y="16"/>
                      <a:pt x="13" y="18"/>
                      <a:pt x="12" y="21"/>
                    </a:cubicBezTo>
                    <a:cubicBezTo>
                      <a:pt x="12" y="24"/>
                      <a:pt x="11" y="28"/>
                      <a:pt x="11" y="32"/>
                    </a:cubicBezTo>
                    <a:cubicBezTo>
                      <a:pt x="11" y="36"/>
                      <a:pt x="12" y="40"/>
                      <a:pt x="1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30"/>
              <p:cNvSpPr>
                <a:spLocks noEditPoints="1"/>
              </p:cNvSpPr>
              <p:nvPr/>
            </p:nvSpPr>
            <p:spPr bwMode="auto">
              <a:xfrm>
                <a:off x="4435475" y="3670301"/>
                <a:ext cx="153988" cy="234950"/>
              </a:xfrm>
              <a:custGeom>
                <a:avLst/>
                <a:gdLst>
                  <a:gd name="T0" fmla="*/ 0 w 41"/>
                  <a:gd name="T1" fmla="*/ 0 h 62"/>
                  <a:gd name="T2" fmla="*/ 19 w 41"/>
                  <a:gd name="T3" fmla="*/ 0 h 62"/>
                  <a:gd name="T4" fmla="*/ 33 w 41"/>
                  <a:gd name="T5" fmla="*/ 4 h 62"/>
                  <a:gd name="T6" fmla="*/ 38 w 41"/>
                  <a:gd name="T7" fmla="*/ 16 h 62"/>
                  <a:gd name="T8" fmla="*/ 34 w 41"/>
                  <a:gd name="T9" fmla="*/ 26 h 62"/>
                  <a:gd name="T10" fmla="*/ 26 w 41"/>
                  <a:gd name="T11" fmla="*/ 31 h 62"/>
                  <a:gd name="T12" fmla="*/ 26 w 41"/>
                  <a:gd name="T13" fmla="*/ 31 h 62"/>
                  <a:gd name="T14" fmla="*/ 29 w 41"/>
                  <a:gd name="T15" fmla="*/ 33 h 62"/>
                  <a:gd name="T16" fmla="*/ 32 w 41"/>
                  <a:gd name="T17" fmla="*/ 38 h 62"/>
                  <a:gd name="T18" fmla="*/ 41 w 41"/>
                  <a:gd name="T19" fmla="*/ 62 h 62"/>
                  <a:gd name="T20" fmla="*/ 28 w 41"/>
                  <a:gd name="T21" fmla="*/ 62 h 62"/>
                  <a:gd name="T22" fmla="*/ 22 w 41"/>
                  <a:gd name="T23" fmla="*/ 42 h 62"/>
                  <a:gd name="T24" fmla="*/ 19 w 41"/>
                  <a:gd name="T25" fmla="*/ 37 h 62"/>
                  <a:gd name="T26" fmla="*/ 14 w 41"/>
                  <a:gd name="T27" fmla="*/ 35 h 62"/>
                  <a:gd name="T28" fmla="*/ 11 w 41"/>
                  <a:gd name="T29" fmla="*/ 35 h 62"/>
                  <a:gd name="T30" fmla="*/ 11 w 41"/>
                  <a:gd name="T31" fmla="*/ 62 h 62"/>
                  <a:gd name="T32" fmla="*/ 0 w 41"/>
                  <a:gd name="T33" fmla="*/ 62 h 62"/>
                  <a:gd name="T34" fmla="*/ 0 w 41"/>
                  <a:gd name="T35" fmla="*/ 0 h 62"/>
                  <a:gd name="T36" fmla="*/ 16 w 41"/>
                  <a:gd name="T37" fmla="*/ 27 h 62"/>
                  <a:gd name="T38" fmla="*/ 23 w 41"/>
                  <a:gd name="T39" fmla="*/ 25 h 62"/>
                  <a:gd name="T40" fmla="*/ 26 w 41"/>
                  <a:gd name="T41" fmla="*/ 17 h 62"/>
                  <a:gd name="T42" fmla="*/ 23 w 41"/>
                  <a:gd name="T43" fmla="*/ 10 h 62"/>
                  <a:gd name="T44" fmla="*/ 16 w 41"/>
                  <a:gd name="T45" fmla="*/ 9 h 62"/>
                  <a:gd name="T46" fmla="*/ 11 w 41"/>
                  <a:gd name="T47" fmla="*/ 9 h 62"/>
                  <a:gd name="T48" fmla="*/ 11 w 41"/>
                  <a:gd name="T49" fmla="*/ 27 h 62"/>
                  <a:gd name="T50" fmla="*/ 16 w 41"/>
                  <a:gd name="T51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62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25" y="0"/>
                      <a:pt x="29" y="1"/>
                      <a:pt x="33" y="4"/>
                    </a:cubicBezTo>
                    <a:cubicBezTo>
                      <a:pt x="36" y="7"/>
                      <a:pt x="38" y="11"/>
                      <a:pt x="38" y="16"/>
                    </a:cubicBezTo>
                    <a:cubicBezTo>
                      <a:pt x="38" y="20"/>
                      <a:pt x="36" y="24"/>
                      <a:pt x="34" y="26"/>
                    </a:cubicBezTo>
                    <a:cubicBezTo>
                      <a:pt x="32" y="29"/>
                      <a:pt x="29" y="30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8" y="32"/>
                      <a:pt x="29" y="33"/>
                    </a:cubicBezTo>
                    <a:cubicBezTo>
                      <a:pt x="31" y="34"/>
                      <a:pt x="32" y="36"/>
                      <a:pt x="32" y="38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0"/>
                      <a:pt x="20" y="38"/>
                      <a:pt x="19" y="37"/>
                    </a:cubicBezTo>
                    <a:cubicBezTo>
                      <a:pt x="18" y="36"/>
                      <a:pt x="16" y="35"/>
                      <a:pt x="14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0"/>
                    </a:lnTo>
                    <a:close/>
                    <a:moveTo>
                      <a:pt x="16" y="27"/>
                    </a:moveTo>
                    <a:cubicBezTo>
                      <a:pt x="19" y="27"/>
                      <a:pt x="21" y="26"/>
                      <a:pt x="23" y="25"/>
                    </a:cubicBezTo>
                    <a:cubicBezTo>
                      <a:pt x="25" y="23"/>
                      <a:pt x="26" y="21"/>
                      <a:pt x="26" y="17"/>
                    </a:cubicBezTo>
                    <a:cubicBezTo>
                      <a:pt x="26" y="14"/>
                      <a:pt x="25" y="12"/>
                      <a:pt x="23" y="10"/>
                    </a:cubicBezTo>
                    <a:cubicBezTo>
                      <a:pt x="22" y="9"/>
                      <a:pt x="19" y="9"/>
                      <a:pt x="16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27"/>
                      <a:pt x="11" y="27"/>
                      <a:pt x="11" y="27"/>
                    </a:cubicBezTo>
                    <a:lnTo>
                      <a:pt x="16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4702175" y="3667126"/>
                <a:ext cx="134938" cy="242888"/>
              </a:xfrm>
              <a:custGeom>
                <a:avLst/>
                <a:gdLst>
                  <a:gd name="T0" fmla="*/ 1 w 36"/>
                  <a:gd name="T1" fmla="*/ 51 h 64"/>
                  <a:gd name="T2" fmla="*/ 7 w 36"/>
                  <a:gd name="T3" fmla="*/ 54 h 64"/>
                  <a:gd name="T4" fmla="*/ 14 w 36"/>
                  <a:gd name="T5" fmla="*/ 55 h 64"/>
                  <a:gd name="T6" fmla="*/ 21 w 36"/>
                  <a:gd name="T7" fmla="*/ 53 h 64"/>
                  <a:gd name="T8" fmla="*/ 24 w 36"/>
                  <a:gd name="T9" fmla="*/ 46 h 64"/>
                  <a:gd name="T10" fmla="*/ 22 w 36"/>
                  <a:gd name="T11" fmla="*/ 41 h 64"/>
                  <a:gd name="T12" fmla="*/ 16 w 36"/>
                  <a:gd name="T13" fmla="*/ 36 h 64"/>
                  <a:gd name="T14" fmla="*/ 10 w 36"/>
                  <a:gd name="T15" fmla="*/ 33 h 64"/>
                  <a:gd name="T16" fmla="*/ 2 w 36"/>
                  <a:gd name="T17" fmla="*/ 27 h 64"/>
                  <a:gd name="T18" fmla="*/ 0 w 36"/>
                  <a:gd name="T19" fmla="*/ 17 h 64"/>
                  <a:gd name="T20" fmla="*/ 5 w 36"/>
                  <a:gd name="T21" fmla="*/ 4 h 64"/>
                  <a:gd name="T22" fmla="*/ 19 w 36"/>
                  <a:gd name="T23" fmla="*/ 0 h 64"/>
                  <a:gd name="T24" fmla="*/ 26 w 36"/>
                  <a:gd name="T25" fmla="*/ 0 h 64"/>
                  <a:gd name="T26" fmla="*/ 32 w 36"/>
                  <a:gd name="T27" fmla="*/ 2 h 64"/>
                  <a:gd name="T28" fmla="*/ 33 w 36"/>
                  <a:gd name="T29" fmla="*/ 2 h 64"/>
                  <a:gd name="T30" fmla="*/ 32 w 36"/>
                  <a:gd name="T31" fmla="*/ 12 h 64"/>
                  <a:gd name="T32" fmla="*/ 31 w 36"/>
                  <a:gd name="T33" fmla="*/ 11 h 64"/>
                  <a:gd name="T34" fmla="*/ 26 w 36"/>
                  <a:gd name="T35" fmla="*/ 10 h 64"/>
                  <a:gd name="T36" fmla="*/ 20 w 36"/>
                  <a:gd name="T37" fmla="*/ 9 h 64"/>
                  <a:gd name="T38" fmla="*/ 14 w 36"/>
                  <a:gd name="T39" fmla="*/ 11 h 64"/>
                  <a:gd name="T40" fmla="*/ 12 w 36"/>
                  <a:gd name="T41" fmla="*/ 16 h 64"/>
                  <a:gd name="T42" fmla="*/ 13 w 36"/>
                  <a:gd name="T43" fmla="*/ 21 h 64"/>
                  <a:gd name="T44" fmla="*/ 18 w 36"/>
                  <a:gd name="T45" fmla="*/ 25 h 64"/>
                  <a:gd name="T46" fmla="*/ 25 w 36"/>
                  <a:gd name="T47" fmla="*/ 29 h 64"/>
                  <a:gd name="T48" fmla="*/ 33 w 36"/>
                  <a:gd name="T49" fmla="*/ 35 h 64"/>
                  <a:gd name="T50" fmla="*/ 36 w 36"/>
                  <a:gd name="T51" fmla="*/ 45 h 64"/>
                  <a:gd name="T52" fmla="*/ 30 w 36"/>
                  <a:gd name="T53" fmla="*/ 59 h 64"/>
                  <a:gd name="T54" fmla="*/ 15 w 36"/>
                  <a:gd name="T55" fmla="*/ 64 h 64"/>
                  <a:gd name="T56" fmla="*/ 1 w 36"/>
                  <a:gd name="T57" fmla="*/ 61 h 64"/>
                  <a:gd name="T58" fmla="*/ 1 w 36"/>
                  <a:gd name="T59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64">
                    <a:moveTo>
                      <a:pt x="1" y="51"/>
                    </a:moveTo>
                    <a:cubicBezTo>
                      <a:pt x="3" y="52"/>
                      <a:pt x="5" y="53"/>
                      <a:pt x="7" y="54"/>
                    </a:cubicBezTo>
                    <a:cubicBezTo>
                      <a:pt x="9" y="55"/>
                      <a:pt x="12" y="55"/>
                      <a:pt x="14" y="55"/>
                    </a:cubicBezTo>
                    <a:cubicBezTo>
                      <a:pt x="17" y="55"/>
                      <a:pt x="19" y="54"/>
                      <a:pt x="21" y="53"/>
                    </a:cubicBezTo>
                    <a:cubicBezTo>
                      <a:pt x="23" y="51"/>
                      <a:pt x="24" y="49"/>
                      <a:pt x="24" y="46"/>
                    </a:cubicBezTo>
                    <a:cubicBezTo>
                      <a:pt x="24" y="44"/>
                      <a:pt x="23" y="42"/>
                      <a:pt x="22" y="41"/>
                    </a:cubicBezTo>
                    <a:cubicBezTo>
                      <a:pt x="21" y="40"/>
                      <a:pt x="19" y="38"/>
                      <a:pt x="16" y="36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7" y="31"/>
                      <a:pt x="4" y="29"/>
                      <a:pt x="2" y="27"/>
                    </a:cubicBezTo>
                    <a:cubicBezTo>
                      <a:pt x="1" y="24"/>
                      <a:pt x="0" y="21"/>
                      <a:pt x="0" y="17"/>
                    </a:cubicBezTo>
                    <a:cubicBezTo>
                      <a:pt x="0" y="12"/>
                      <a:pt x="2" y="7"/>
                      <a:pt x="5" y="4"/>
                    </a:cubicBezTo>
                    <a:cubicBezTo>
                      <a:pt x="9" y="1"/>
                      <a:pt x="14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2" y="12"/>
                      <a:pt x="31" y="11"/>
                    </a:cubicBezTo>
                    <a:cubicBezTo>
                      <a:pt x="29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7" y="9"/>
                      <a:pt x="15" y="10"/>
                      <a:pt x="14" y="11"/>
                    </a:cubicBezTo>
                    <a:cubicBezTo>
                      <a:pt x="12" y="12"/>
                      <a:pt x="12" y="14"/>
                      <a:pt x="12" y="16"/>
                    </a:cubicBezTo>
                    <a:cubicBezTo>
                      <a:pt x="12" y="18"/>
                      <a:pt x="12" y="20"/>
                      <a:pt x="13" y="21"/>
                    </a:cubicBezTo>
                    <a:cubicBezTo>
                      <a:pt x="14" y="22"/>
                      <a:pt x="16" y="24"/>
                      <a:pt x="18" y="25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9" y="31"/>
                      <a:pt x="32" y="33"/>
                      <a:pt x="33" y="35"/>
                    </a:cubicBezTo>
                    <a:cubicBezTo>
                      <a:pt x="35" y="38"/>
                      <a:pt x="36" y="41"/>
                      <a:pt x="36" y="45"/>
                    </a:cubicBezTo>
                    <a:cubicBezTo>
                      <a:pt x="36" y="51"/>
                      <a:pt x="34" y="56"/>
                      <a:pt x="30" y="59"/>
                    </a:cubicBezTo>
                    <a:cubicBezTo>
                      <a:pt x="26" y="62"/>
                      <a:pt x="21" y="64"/>
                      <a:pt x="15" y="64"/>
                    </a:cubicBezTo>
                    <a:cubicBezTo>
                      <a:pt x="8" y="64"/>
                      <a:pt x="4" y="63"/>
                      <a:pt x="1" y="61"/>
                    </a:cubicBezTo>
                    <a:lnTo>
                      <a:pt x="1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4856163" y="3670301"/>
                <a:ext cx="198438" cy="234950"/>
              </a:xfrm>
              <a:custGeom>
                <a:avLst/>
                <a:gdLst>
                  <a:gd name="T0" fmla="*/ 87 w 125"/>
                  <a:gd name="T1" fmla="*/ 112 h 148"/>
                  <a:gd name="T2" fmla="*/ 38 w 125"/>
                  <a:gd name="T3" fmla="*/ 112 h 148"/>
                  <a:gd name="T4" fmla="*/ 26 w 125"/>
                  <a:gd name="T5" fmla="*/ 148 h 148"/>
                  <a:gd name="T6" fmla="*/ 0 w 125"/>
                  <a:gd name="T7" fmla="*/ 148 h 148"/>
                  <a:gd name="T8" fmla="*/ 50 w 125"/>
                  <a:gd name="T9" fmla="*/ 0 h 148"/>
                  <a:gd name="T10" fmla="*/ 78 w 125"/>
                  <a:gd name="T11" fmla="*/ 0 h 148"/>
                  <a:gd name="T12" fmla="*/ 125 w 125"/>
                  <a:gd name="T13" fmla="*/ 148 h 148"/>
                  <a:gd name="T14" fmla="*/ 97 w 125"/>
                  <a:gd name="T15" fmla="*/ 148 h 148"/>
                  <a:gd name="T16" fmla="*/ 87 w 125"/>
                  <a:gd name="T17" fmla="*/ 112 h 148"/>
                  <a:gd name="T18" fmla="*/ 83 w 125"/>
                  <a:gd name="T19" fmla="*/ 91 h 148"/>
                  <a:gd name="T20" fmla="*/ 64 w 125"/>
                  <a:gd name="T21" fmla="*/ 21 h 148"/>
                  <a:gd name="T22" fmla="*/ 64 w 125"/>
                  <a:gd name="T23" fmla="*/ 21 h 148"/>
                  <a:gd name="T24" fmla="*/ 42 w 125"/>
                  <a:gd name="T25" fmla="*/ 91 h 148"/>
                  <a:gd name="T26" fmla="*/ 83 w 125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148">
                    <a:moveTo>
                      <a:pt x="87" y="112"/>
                    </a:moveTo>
                    <a:lnTo>
                      <a:pt x="38" y="112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78" y="0"/>
                    </a:lnTo>
                    <a:lnTo>
                      <a:pt x="125" y="148"/>
                    </a:lnTo>
                    <a:lnTo>
                      <a:pt x="97" y="148"/>
                    </a:lnTo>
                    <a:lnTo>
                      <a:pt x="87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2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5081588" y="3670301"/>
                <a:ext cx="120650" cy="234950"/>
              </a:xfrm>
              <a:custGeom>
                <a:avLst/>
                <a:gdLst>
                  <a:gd name="T0" fmla="*/ 0 w 76"/>
                  <a:gd name="T1" fmla="*/ 0 h 148"/>
                  <a:gd name="T2" fmla="*/ 76 w 76"/>
                  <a:gd name="T3" fmla="*/ 0 h 148"/>
                  <a:gd name="T4" fmla="*/ 76 w 76"/>
                  <a:gd name="T5" fmla="*/ 21 h 148"/>
                  <a:gd name="T6" fmla="*/ 28 w 76"/>
                  <a:gd name="T7" fmla="*/ 21 h 148"/>
                  <a:gd name="T8" fmla="*/ 28 w 76"/>
                  <a:gd name="T9" fmla="*/ 62 h 148"/>
                  <a:gd name="T10" fmla="*/ 73 w 76"/>
                  <a:gd name="T11" fmla="*/ 62 h 148"/>
                  <a:gd name="T12" fmla="*/ 73 w 76"/>
                  <a:gd name="T13" fmla="*/ 84 h 148"/>
                  <a:gd name="T14" fmla="*/ 28 w 76"/>
                  <a:gd name="T15" fmla="*/ 84 h 148"/>
                  <a:gd name="T16" fmla="*/ 28 w 76"/>
                  <a:gd name="T17" fmla="*/ 148 h 148"/>
                  <a:gd name="T18" fmla="*/ 0 w 76"/>
                  <a:gd name="T19" fmla="*/ 148 h 148"/>
                  <a:gd name="T20" fmla="*/ 0 w 76"/>
                  <a:gd name="T21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148">
                    <a:moveTo>
                      <a:pt x="0" y="0"/>
                    </a:moveTo>
                    <a:lnTo>
                      <a:pt x="76" y="0"/>
                    </a:lnTo>
                    <a:lnTo>
                      <a:pt x="76" y="21"/>
                    </a:lnTo>
                    <a:lnTo>
                      <a:pt x="28" y="21"/>
                    </a:lnTo>
                    <a:lnTo>
                      <a:pt x="28" y="62"/>
                    </a:lnTo>
                    <a:lnTo>
                      <a:pt x="73" y="62"/>
                    </a:lnTo>
                    <a:lnTo>
                      <a:pt x="73" y="84"/>
                    </a:lnTo>
                    <a:lnTo>
                      <a:pt x="28" y="84"/>
                    </a:lnTo>
                    <a:lnTo>
                      <a:pt x="2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34"/>
              <p:cNvSpPr>
                <a:spLocks/>
              </p:cNvSpPr>
              <p:nvPr/>
            </p:nvSpPr>
            <p:spPr bwMode="auto">
              <a:xfrm>
                <a:off x="5238750" y="3670301"/>
                <a:ext cx="123825" cy="234950"/>
              </a:xfrm>
              <a:custGeom>
                <a:avLst/>
                <a:gdLst>
                  <a:gd name="T0" fmla="*/ 0 w 78"/>
                  <a:gd name="T1" fmla="*/ 0 h 148"/>
                  <a:gd name="T2" fmla="*/ 78 w 78"/>
                  <a:gd name="T3" fmla="*/ 0 h 148"/>
                  <a:gd name="T4" fmla="*/ 78 w 78"/>
                  <a:gd name="T5" fmla="*/ 21 h 148"/>
                  <a:gd name="T6" fmla="*/ 26 w 78"/>
                  <a:gd name="T7" fmla="*/ 21 h 148"/>
                  <a:gd name="T8" fmla="*/ 26 w 78"/>
                  <a:gd name="T9" fmla="*/ 62 h 148"/>
                  <a:gd name="T10" fmla="*/ 74 w 78"/>
                  <a:gd name="T11" fmla="*/ 62 h 148"/>
                  <a:gd name="T12" fmla="*/ 74 w 78"/>
                  <a:gd name="T13" fmla="*/ 84 h 148"/>
                  <a:gd name="T14" fmla="*/ 26 w 78"/>
                  <a:gd name="T15" fmla="*/ 84 h 148"/>
                  <a:gd name="T16" fmla="*/ 26 w 78"/>
                  <a:gd name="T17" fmla="*/ 127 h 148"/>
                  <a:gd name="T18" fmla="*/ 78 w 78"/>
                  <a:gd name="T19" fmla="*/ 127 h 148"/>
                  <a:gd name="T20" fmla="*/ 78 w 78"/>
                  <a:gd name="T21" fmla="*/ 148 h 148"/>
                  <a:gd name="T22" fmla="*/ 0 w 78"/>
                  <a:gd name="T23" fmla="*/ 148 h 148"/>
                  <a:gd name="T24" fmla="*/ 0 w 78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4" y="62"/>
                    </a:lnTo>
                    <a:lnTo>
                      <a:pt x="74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78" y="127"/>
                    </a:lnTo>
                    <a:lnTo>
                      <a:pt x="7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35"/>
              <p:cNvSpPr>
                <a:spLocks/>
              </p:cNvSpPr>
              <p:nvPr/>
            </p:nvSpPr>
            <p:spPr bwMode="auto">
              <a:xfrm>
                <a:off x="5389563" y="3670301"/>
                <a:ext cx="146050" cy="234950"/>
              </a:xfrm>
              <a:custGeom>
                <a:avLst/>
                <a:gdLst>
                  <a:gd name="T0" fmla="*/ 33 w 92"/>
                  <a:gd name="T1" fmla="*/ 21 h 148"/>
                  <a:gd name="T2" fmla="*/ 0 w 92"/>
                  <a:gd name="T3" fmla="*/ 21 h 148"/>
                  <a:gd name="T4" fmla="*/ 0 w 92"/>
                  <a:gd name="T5" fmla="*/ 0 h 148"/>
                  <a:gd name="T6" fmla="*/ 92 w 92"/>
                  <a:gd name="T7" fmla="*/ 0 h 148"/>
                  <a:gd name="T8" fmla="*/ 92 w 92"/>
                  <a:gd name="T9" fmla="*/ 21 h 148"/>
                  <a:gd name="T10" fmla="*/ 59 w 92"/>
                  <a:gd name="T11" fmla="*/ 21 h 148"/>
                  <a:gd name="T12" fmla="*/ 59 w 92"/>
                  <a:gd name="T13" fmla="*/ 148 h 148"/>
                  <a:gd name="T14" fmla="*/ 33 w 92"/>
                  <a:gd name="T15" fmla="*/ 148 h 148"/>
                  <a:gd name="T16" fmla="*/ 33 w 92"/>
                  <a:gd name="T17" fmla="*/ 2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48">
                    <a:moveTo>
                      <a:pt x="33" y="21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21"/>
                    </a:lnTo>
                    <a:lnTo>
                      <a:pt x="59" y="21"/>
                    </a:lnTo>
                    <a:lnTo>
                      <a:pt x="59" y="148"/>
                    </a:lnTo>
                    <a:lnTo>
                      <a:pt x="33" y="148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36"/>
              <p:cNvSpPr>
                <a:spLocks/>
              </p:cNvSpPr>
              <p:nvPr/>
            </p:nvSpPr>
            <p:spPr bwMode="auto">
              <a:xfrm>
                <a:off x="5548313" y="3670301"/>
                <a:ext cx="179388" cy="234950"/>
              </a:xfrm>
              <a:custGeom>
                <a:avLst/>
                <a:gdLst>
                  <a:gd name="T0" fmla="*/ 42 w 113"/>
                  <a:gd name="T1" fmla="*/ 88 h 148"/>
                  <a:gd name="T2" fmla="*/ 0 w 113"/>
                  <a:gd name="T3" fmla="*/ 0 h 148"/>
                  <a:gd name="T4" fmla="*/ 28 w 113"/>
                  <a:gd name="T5" fmla="*/ 0 h 148"/>
                  <a:gd name="T6" fmla="*/ 56 w 113"/>
                  <a:gd name="T7" fmla="*/ 60 h 148"/>
                  <a:gd name="T8" fmla="*/ 82 w 113"/>
                  <a:gd name="T9" fmla="*/ 0 h 148"/>
                  <a:gd name="T10" fmla="*/ 113 w 113"/>
                  <a:gd name="T11" fmla="*/ 0 h 148"/>
                  <a:gd name="T12" fmla="*/ 68 w 113"/>
                  <a:gd name="T13" fmla="*/ 88 h 148"/>
                  <a:gd name="T14" fmla="*/ 68 w 113"/>
                  <a:gd name="T15" fmla="*/ 148 h 148"/>
                  <a:gd name="T16" fmla="*/ 42 w 113"/>
                  <a:gd name="T17" fmla="*/ 148 h 148"/>
                  <a:gd name="T18" fmla="*/ 42 w 113"/>
                  <a:gd name="T19" fmla="*/ 8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48">
                    <a:moveTo>
                      <a:pt x="42" y="8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56" y="60"/>
                    </a:lnTo>
                    <a:lnTo>
                      <a:pt x="82" y="0"/>
                    </a:lnTo>
                    <a:lnTo>
                      <a:pt x="113" y="0"/>
                    </a:lnTo>
                    <a:lnTo>
                      <a:pt x="68" y="88"/>
                    </a:lnTo>
                    <a:lnTo>
                      <a:pt x="68" y="148"/>
                    </a:lnTo>
                    <a:lnTo>
                      <a:pt x="42" y="148"/>
                    </a:lnTo>
                    <a:lnTo>
                      <a:pt x="42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37"/>
              <p:cNvSpPr>
                <a:spLocks noEditPoints="1"/>
              </p:cNvSpPr>
              <p:nvPr/>
            </p:nvSpPr>
            <p:spPr bwMode="auto">
              <a:xfrm>
                <a:off x="5799138" y="3670301"/>
                <a:ext cx="203200" cy="234950"/>
              </a:xfrm>
              <a:custGeom>
                <a:avLst/>
                <a:gdLst>
                  <a:gd name="T0" fmla="*/ 90 w 128"/>
                  <a:gd name="T1" fmla="*/ 112 h 148"/>
                  <a:gd name="T2" fmla="*/ 38 w 128"/>
                  <a:gd name="T3" fmla="*/ 112 h 148"/>
                  <a:gd name="T4" fmla="*/ 29 w 128"/>
                  <a:gd name="T5" fmla="*/ 148 h 148"/>
                  <a:gd name="T6" fmla="*/ 0 w 128"/>
                  <a:gd name="T7" fmla="*/ 148 h 148"/>
                  <a:gd name="T8" fmla="*/ 50 w 128"/>
                  <a:gd name="T9" fmla="*/ 0 h 148"/>
                  <a:gd name="T10" fmla="*/ 81 w 128"/>
                  <a:gd name="T11" fmla="*/ 0 h 148"/>
                  <a:gd name="T12" fmla="*/ 128 w 128"/>
                  <a:gd name="T13" fmla="*/ 148 h 148"/>
                  <a:gd name="T14" fmla="*/ 100 w 128"/>
                  <a:gd name="T15" fmla="*/ 148 h 148"/>
                  <a:gd name="T16" fmla="*/ 90 w 128"/>
                  <a:gd name="T17" fmla="*/ 112 h 148"/>
                  <a:gd name="T18" fmla="*/ 83 w 128"/>
                  <a:gd name="T19" fmla="*/ 91 h 148"/>
                  <a:gd name="T20" fmla="*/ 64 w 128"/>
                  <a:gd name="T21" fmla="*/ 21 h 148"/>
                  <a:gd name="T22" fmla="*/ 64 w 128"/>
                  <a:gd name="T23" fmla="*/ 21 h 148"/>
                  <a:gd name="T24" fmla="*/ 45 w 128"/>
                  <a:gd name="T25" fmla="*/ 91 h 148"/>
                  <a:gd name="T26" fmla="*/ 83 w 128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48">
                    <a:moveTo>
                      <a:pt x="90" y="112"/>
                    </a:moveTo>
                    <a:lnTo>
                      <a:pt x="38" y="112"/>
                    </a:lnTo>
                    <a:lnTo>
                      <a:pt x="29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81" y="0"/>
                    </a:lnTo>
                    <a:lnTo>
                      <a:pt x="128" y="148"/>
                    </a:lnTo>
                    <a:lnTo>
                      <a:pt x="100" y="148"/>
                    </a:lnTo>
                    <a:lnTo>
                      <a:pt x="90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5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38"/>
              <p:cNvSpPr>
                <a:spLocks/>
              </p:cNvSpPr>
              <p:nvPr/>
            </p:nvSpPr>
            <p:spPr bwMode="auto">
              <a:xfrm>
                <a:off x="6010275" y="3667126"/>
                <a:ext cx="179388" cy="242888"/>
              </a:xfrm>
              <a:custGeom>
                <a:avLst/>
                <a:gdLst>
                  <a:gd name="T0" fmla="*/ 28 w 48"/>
                  <a:gd name="T1" fmla="*/ 28 h 64"/>
                  <a:gd name="T2" fmla="*/ 48 w 48"/>
                  <a:gd name="T3" fmla="*/ 28 h 64"/>
                  <a:gd name="T4" fmla="*/ 48 w 48"/>
                  <a:gd name="T5" fmla="*/ 61 h 64"/>
                  <a:gd name="T6" fmla="*/ 41 w 48"/>
                  <a:gd name="T7" fmla="*/ 63 h 64"/>
                  <a:gd name="T8" fmla="*/ 31 w 48"/>
                  <a:gd name="T9" fmla="*/ 64 h 64"/>
                  <a:gd name="T10" fmla="*/ 18 w 48"/>
                  <a:gd name="T11" fmla="*/ 62 h 64"/>
                  <a:gd name="T12" fmla="*/ 8 w 48"/>
                  <a:gd name="T13" fmla="*/ 55 h 64"/>
                  <a:gd name="T14" fmla="*/ 2 w 48"/>
                  <a:gd name="T15" fmla="*/ 45 h 64"/>
                  <a:gd name="T16" fmla="*/ 0 w 48"/>
                  <a:gd name="T17" fmla="*/ 32 h 64"/>
                  <a:gd name="T18" fmla="*/ 2 w 48"/>
                  <a:gd name="T19" fmla="*/ 19 h 64"/>
                  <a:gd name="T20" fmla="*/ 8 w 48"/>
                  <a:gd name="T21" fmla="*/ 9 h 64"/>
                  <a:gd name="T22" fmla="*/ 18 w 48"/>
                  <a:gd name="T23" fmla="*/ 2 h 64"/>
                  <a:gd name="T24" fmla="*/ 31 w 48"/>
                  <a:gd name="T25" fmla="*/ 0 h 64"/>
                  <a:gd name="T26" fmla="*/ 40 w 48"/>
                  <a:gd name="T27" fmla="*/ 1 h 64"/>
                  <a:gd name="T28" fmla="*/ 46 w 48"/>
                  <a:gd name="T29" fmla="*/ 3 h 64"/>
                  <a:gd name="T30" fmla="*/ 46 w 48"/>
                  <a:gd name="T31" fmla="*/ 13 h 64"/>
                  <a:gd name="T32" fmla="*/ 39 w 48"/>
                  <a:gd name="T33" fmla="*/ 10 h 64"/>
                  <a:gd name="T34" fmla="*/ 31 w 48"/>
                  <a:gd name="T35" fmla="*/ 9 h 64"/>
                  <a:gd name="T36" fmla="*/ 17 w 48"/>
                  <a:gd name="T37" fmla="*/ 15 h 64"/>
                  <a:gd name="T38" fmla="*/ 12 w 48"/>
                  <a:gd name="T39" fmla="*/ 32 h 64"/>
                  <a:gd name="T40" fmla="*/ 17 w 48"/>
                  <a:gd name="T41" fmla="*/ 49 h 64"/>
                  <a:gd name="T42" fmla="*/ 31 w 48"/>
                  <a:gd name="T43" fmla="*/ 55 h 64"/>
                  <a:gd name="T44" fmla="*/ 37 w 48"/>
                  <a:gd name="T45" fmla="*/ 54 h 64"/>
                  <a:gd name="T46" fmla="*/ 37 w 48"/>
                  <a:gd name="T47" fmla="*/ 37 h 64"/>
                  <a:gd name="T48" fmla="*/ 28 w 48"/>
                  <a:gd name="T49" fmla="*/ 37 h 64"/>
                  <a:gd name="T50" fmla="*/ 28 w 48"/>
                  <a:gd name="T51" fmla="*/ 2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8" h="64">
                    <a:moveTo>
                      <a:pt x="28" y="28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6" y="62"/>
                      <a:pt x="44" y="63"/>
                      <a:pt x="41" y="63"/>
                    </a:cubicBezTo>
                    <a:cubicBezTo>
                      <a:pt x="38" y="64"/>
                      <a:pt x="35" y="64"/>
                      <a:pt x="31" y="64"/>
                    </a:cubicBezTo>
                    <a:cubicBezTo>
                      <a:pt x="26" y="64"/>
                      <a:pt x="22" y="63"/>
                      <a:pt x="18" y="62"/>
                    </a:cubicBezTo>
                    <a:cubicBezTo>
                      <a:pt x="14" y="60"/>
                      <a:pt x="11" y="58"/>
                      <a:pt x="8" y="55"/>
                    </a:cubicBezTo>
                    <a:cubicBezTo>
                      <a:pt x="6" y="52"/>
                      <a:pt x="4" y="49"/>
                      <a:pt x="2" y="45"/>
                    </a:cubicBezTo>
                    <a:cubicBezTo>
                      <a:pt x="1" y="41"/>
                      <a:pt x="0" y="37"/>
                      <a:pt x="0" y="32"/>
                    </a:cubicBezTo>
                    <a:cubicBezTo>
                      <a:pt x="0" y="27"/>
                      <a:pt x="1" y="23"/>
                      <a:pt x="2" y="19"/>
                    </a:cubicBezTo>
                    <a:cubicBezTo>
                      <a:pt x="4" y="15"/>
                      <a:pt x="6" y="12"/>
                      <a:pt x="8" y="9"/>
                    </a:cubicBezTo>
                    <a:cubicBezTo>
                      <a:pt x="11" y="6"/>
                      <a:pt x="14" y="4"/>
                      <a:pt x="18" y="2"/>
                    </a:cubicBezTo>
                    <a:cubicBezTo>
                      <a:pt x="22" y="1"/>
                      <a:pt x="26" y="0"/>
                      <a:pt x="31" y="0"/>
                    </a:cubicBezTo>
                    <a:cubicBezTo>
                      <a:pt x="34" y="0"/>
                      <a:pt x="37" y="0"/>
                      <a:pt x="40" y="1"/>
                    </a:cubicBezTo>
                    <a:cubicBezTo>
                      <a:pt x="43" y="1"/>
                      <a:pt x="45" y="2"/>
                      <a:pt x="46" y="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4" y="12"/>
                      <a:pt x="41" y="11"/>
                      <a:pt x="39" y="10"/>
                    </a:cubicBezTo>
                    <a:cubicBezTo>
                      <a:pt x="36" y="9"/>
                      <a:pt x="34" y="9"/>
                      <a:pt x="31" y="9"/>
                    </a:cubicBezTo>
                    <a:cubicBezTo>
                      <a:pt x="25" y="9"/>
                      <a:pt x="21" y="11"/>
                      <a:pt x="17" y="15"/>
                    </a:cubicBezTo>
                    <a:cubicBezTo>
                      <a:pt x="14" y="20"/>
                      <a:pt x="12" y="25"/>
                      <a:pt x="12" y="32"/>
                    </a:cubicBezTo>
                    <a:cubicBezTo>
                      <a:pt x="12" y="39"/>
                      <a:pt x="14" y="45"/>
                      <a:pt x="17" y="49"/>
                    </a:cubicBezTo>
                    <a:cubicBezTo>
                      <a:pt x="20" y="53"/>
                      <a:pt x="25" y="55"/>
                      <a:pt x="31" y="55"/>
                    </a:cubicBezTo>
                    <a:cubicBezTo>
                      <a:pt x="33" y="55"/>
                      <a:pt x="35" y="55"/>
                      <a:pt x="37" y="54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28" y="37"/>
                      <a:pt x="28" y="37"/>
                      <a:pt x="28" y="37"/>
                    </a:cubicBezTo>
                    <a:lnTo>
                      <a:pt x="2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39"/>
              <p:cNvSpPr>
                <a:spLocks/>
              </p:cNvSpPr>
              <p:nvPr/>
            </p:nvSpPr>
            <p:spPr bwMode="auto">
              <a:xfrm>
                <a:off x="6238875" y="3670301"/>
                <a:ext cx="123825" cy="234950"/>
              </a:xfrm>
              <a:custGeom>
                <a:avLst/>
                <a:gdLst>
                  <a:gd name="T0" fmla="*/ 0 w 78"/>
                  <a:gd name="T1" fmla="*/ 0 h 148"/>
                  <a:gd name="T2" fmla="*/ 78 w 78"/>
                  <a:gd name="T3" fmla="*/ 0 h 148"/>
                  <a:gd name="T4" fmla="*/ 78 w 78"/>
                  <a:gd name="T5" fmla="*/ 21 h 148"/>
                  <a:gd name="T6" fmla="*/ 26 w 78"/>
                  <a:gd name="T7" fmla="*/ 21 h 148"/>
                  <a:gd name="T8" fmla="*/ 26 w 78"/>
                  <a:gd name="T9" fmla="*/ 62 h 148"/>
                  <a:gd name="T10" fmla="*/ 74 w 78"/>
                  <a:gd name="T11" fmla="*/ 62 h 148"/>
                  <a:gd name="T12" fmla="*/ 74 w 78"/>
                  <a:gd name="T13" fmla="*/ 84 h 148"/>
                  <a:gd name="T14" fmla="*/ 26 w 78"/>
                  <a:gd name="T15" fmla="*/ 84 h 148"/>
                  <a:gd name="T16" fmla="*/ 26 w 78"/>
                  <a:gd name="T17" fmla="*/ 127 h 148"/>
                  <a:gd name="T18" fmla="*/ 78 w 78"/>
                  <a:gd name="T19" fmla="*/ 127 h 148"/>
                  <a:gd name="T20" fmla="*/ 78 w 78"/>
                  <a:gd name="T21" fmla="*/ 148 h 148"/>
                  <a:gd name="T22" fmla="*/ 0 w 78"/>
                  <a:gd name="T23" fmla="*/ 148 h 148"/>
                  <a:gd name="T24" fmla="*/ 0 w 78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4" y="62"/>
                    </a:lnTo>
                    <a:lnTo>
                      <a:pt x="74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78" y="127"/>
                    </a:lnTo>
                    <a:lnTo>
                      <a:pt x="7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40"/>
              <p:cNvSpPr>
                <a:spLocks/>
              </p:cNvSpPr>
              <p:nvPr/>
            </p:nvSpPr>
            <p:spPr bwMode="auto">
              <a:xfrm>
                <a:off x="6403975" y="3670301"/>
                <a:ext cx="169863" cy="234950"/>
              </a:xfrm>
              <a:custGeom>
                <a:avLst/>
                <a:gdLst>
                  <a:gd name="T0" fmla="*/ 0 w 107"/>
                  <a:gd name="T1" fmla="*/ 0 h 148"/>
                  <a:gd name="T2" fmla="*/ 34 w 107"/>
                  <a:gd name="T3" fmla="*/ 0 h 148"/>
                  <a:gd name="T4" fmla="*/ 83 w 107"/>
                  <a:gd name="T5" fmla="*/ 117 h 148"/>
                  <a:gd name="T6" fmla="*/ 83 w 107"/>
                  <a:gd name="T7" fmla="*/ 117 h 148"/>
                  <a:gd name="T8" fmla="*/ 83 w 107"/>
                  <a:gd name="T9" fmla="*/ 0 h 148"/>
                  <a:gd name="T10" fmla="*/ 107 w 107"/>
                  <a:gd name="T11" fmla="*/ 0 h 148"/>
                  <a:gd name="T12" fmla="*/ 107 w 107"/>
                  <a:gd name="T13" fmla="*/ 148 h 148"/>
                  <a:gd name="T14" fmla="*/ 76 w 107"/>
                  <a:gd name="T15" fmla="*/ 148 h 148"/>
                  <a:gd name="T16" fmla="*/ 26 w 107"/>
                  <a:gd name="T17" fmla="*/ 33 h 148"/>
                  <a:gd name="T18" fmla="*/ 26 w 107"/>
                  <a:gd name="T19" fmla="*/ 33 h 148"/>
                  <a:gd name="T20" fmla="*/ 26 w 107"/>
                  <a:gd name="T21" fmla="*/ 148 h 148"/>
                  <a:gd name="T22" fmla="*/ 0 w 107"/>
                  <a:gd name="T23" fmla="*/ 148 h 148"/>
                  <a:gd name="T24" fmla="*/ 0 w 107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" h="148">
                    <a:moveTo>
                      <a:pt x="0" y="0"/>
                    </a:moveTo>
                    <a:lnTo>
                      <a:pt x="34" y="0"/>
                    </a:lnTo>
                    <a:lnTo>
                      <a:pt x="83" y="117"/>
                    </a:lnTo>
                    <a:lnTo>
                      <a:pt x="83" y="117"/>
                    </a:lnTo>
                    <a:lnTo>
                      <a:pt x="83" y="0"/>
                    </a:lnTo>
                    <a:lnTo>
                      <a:pt x="107" y="0"/>
                    </a:lnTo>
                    <a:lnTo>
                      <a:pt x="107" y="148"/>
                    </a:lnTo>
                    <a:lnTo>
                      <a:pt x="76" y="148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41"/>
              <p:cNvSpPr>
                <a:spLocks/>
              </p:cNvSpPr>
              <p:nvPr/>
            </p:nvSpPr>
            <p:spPr bwMode="auto">
              <a:xfrm>
                <a:off x="6615113" y="3667126"/>
                <a:ext cx="157163" cy="242888"/>
              </a:xfrm>
              <a:custGeom>
                <a:avLst/>
                <a:gdLst>
                  <a:gd name="T0" fmla="*/ 42 w 42"/>
                  <a:gd name="T1" fmla="*/ 62 h 64"/>
                  <a:gd name="T2" fmla="*/ 37 w 42"/>
                  <a:gd name="T3" fmla="*/ 63 h 64"/>
                  <a:gd name="T4" fmla="*/ 29 w 42"/>
                  <a:gd name="T5" fmla="*/ 64 h 64"/>
                  <a:gd name="T6" fmla="*/ 16 w 42"/>
                  <a:gd name="T7" fmla="*/ 62 h 64"/>
                  <a:gd name="T8" fmla="*/ 7 w 42"/>
                  <a:gd name="T9" fmla="*/ 55 h 64"/>
                  <a:gd name="T10" fmla="*/ 2 w 42"/>
                  <a:gd name="T11" fmla="*/ 45 h 64"/>
                  <a:gd name="T12" fmla="*/ 0 w 42"/>
                  <a:gd name="T13" fmla="*/ 32 h 64"/>
                  <a:gd name="T14" fmla="*/ 2 w 42"/>
                  <a:gd name="T15" fmla="*/ 19 h 64"/>
                  <a:gd name="T16" fmla="*/ 7 w 42"/>
                  <a:gd name="T17" fmla="*/ 9 h 64"/>
                  <a:gd name="T18" fmla="*/ 16 w 42"/>
                  <a:gd name="T19" fmla="*/ 2 h 64"/>
                  <a:gd name="T20" fmla="*/ 28 w 42"/>
                  <a:gd name="T21" fmla="*/ 0 h 64"/>
                  <a:gd name="T22" fmla="*/ 36 w 42"/>
                  <a:gd name="T23" fmla="*/ 1 h 64"/>
                  <a:gd name="T24" fmla="*/ 42 w 42"/>
                  <a:gd name="T25" fmla="*/ 2 h 64"/>
                  <a:gd name="T26" fmla="*/ 41 w 42"/>
                  <a:gd name="T27" fmla="*/ 13 h 64"/>
                  <a:gd name="T28" fmla="*/ 41 w 42"/>
                  <a:gd name="T29" fmla="*/ 12 h 64"/>
                  <a:gd name="T30" fmla="*/ 36 w 42"/>
                  <a:gd name="T31" fmla="*/ 10 h 64"/>
                  <a:gd name="T32" fmla="*/ 30 w 42"/>
                  <a:gd name="T33" fmla="*/ 9 h 64"/>
                  <a:gd name="T34" fmla="*/ 23 w 42"/>
                  <a:gd name="T35" fmla="*/ 11 h 64"/>
                  <a:gd name="T36" fmla="*/ 17 w 42"/>
                  <a:gd name="T37" fmla="*/ 15 h 64"/>
                  <a:gd name="T38" fmla="*/ 13 w 42"/>
                  <a:gd name="T39" fmla="*/ 22 h 64"/>
                  <a:gd name="T40" fmla="*/ 12 w 42"/>
                  <a:gd name="T41" fmla="*/ 32 h 64"/>
                  <a:gd name="T42" fmla="*/ 13 w 42"/>
                  <a:gd name="T43" fmla="*/ 42 h 64"/>
                  <a:gd name="T44" fmla="*/ 17 w 42"/>
                  <a:gd name="T45" fmla="*/ 49 h 64"/>
                  <a:gd name="T46" fmla="*/ 23 w 42"/>
                  <a:gd name="T47" fmla="*/ 53 h 64"/>
                  <a:gd name="T48" fmla="*/ 30 w 42"/>
                  <a:gd name="T49" fmla="*/ 55 h 64"/>
                  <a:gd name="T50" fmla="*/ 36 w 42"/>
                  <a:gd name="T51" fmla="*/ 54 h 64"/>
                  <a:gd name="T52" fmla="*/ 41 w 42"/>
                  <a:gd name="T53" fmla="*/ 51 h 64"/>
                  <a:gd name="T54" fmla="*/ 42 w 42"/>
                  <a:gd name="T55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64">
                    <a:moveTo>
                      <a:pt x="42" y="62"/>
                    </a:moveTo>
                    <a:cubicBezTo>
                      <a:pt x="41" y="63"/>
                      <a:pt x="39" y="63"/>
                      <a:pt x="37" y="63"/>
                    </a:cubicBezTo>
                    <a:cubicBezTo>
                      <a:pt x="34" y="64"/>
                      <a:pt x="31" y="64"/>
                      <a:pt x="29" y="64"/>
                    </a:cubicBezTo>
                    <a:cubicBezTo>
                      <a:pt x="24" y="64"/>
                      <a:pt x="20" y="63"/>
                      <a:pt x="16" y="62"/>
                    </a:cubicBezTo>
                    <a:cubicBezTo>
                      <a:pt x="13" y="60"/>
                      <a:pt x="10" y="58"/>
                      <a:pt x="7" y="55"/>
                    </a:cubicBezTo>
                    <a:cubicBezTo>
                      <a:pt x="5" y="52"/>
                      <a:pt x="3" y="49"/>
                      <a:pt x="2" y="45"/>
                    </a:cubicBezTo>
                    <a:cubicBezTo>
                      <a:pt x="0" y="41"/>
                      <a:pt x="0" y="37"/>
                      <a:pt x="0" y="32"/>
                    </a:cubicBezTo>
                    <a:cubicBezTo>
                      <a:pt x="0" y="27"/>
                      <a:pt x="0" y="23"/>
                      <a:pt x="2" y="19"/>
                    </a:cubicBezTo>
                    <a:cubicBezTo>
                      <a:pt x="3" y="15"/>
                      <a:pt x="5" y="12"/>
                      <a:pt x="7" y="9"/>
                    </a:cubicBezTo>
                    <a:cubicBezTo>
                      <a:pt x="10" y="6"/>
                      <a:pt x="13" y="4"/>
                      <a:pt x="16" y="2"/>
                    </a:cubicBezTo>
                    <a:cubicBezTo>
                      <a:pt x="20" y="1"/>
                      <a:pt x="24" y="0"/>
                      <a:pt x="28" y="0"/>
                    </a:cubicBezTo>
                    <a:cubicBezTo>
                      <a:pt x="31" y="0"/>
                      <a:pt x="34" y="0"/>
                      <a:pt x="36" y="1"/>
                    </a:cubicBezTo>
                    <a:cubicBezTo>
                      <a:pt x="38" y="1"/>
                      <a:pt x="40" y="2"/>
                      <a:pt x="42" y="2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12"/>
                      <a:pt x="37" y="11"/>
                      <a:pt x="36" y="10"/>
                    </a:cubicBezTo>
                    <a:cubicBezTo>
                      <a:pt x="34" y="10"/>
                      <a:pt x="32" y="9"/>
                      <a:pt x="30" y="9"/>
                    </a:cubicBezTo>
                    <a:cubicBezTo>
                      <a:pt x="27" y="9"/>
                      <a:pt x="25" y="10"/>
                      <a:pt x="23" y="11"/>
                    </a:cubicBezTo>
                    <a:cubicBezTo>
                      <a:pt x="21" y="12"/>
                      <a:pt x="19" y="13"/>
                      <a:pt x="17" y="15"/>
                    </a:cubicBezTo>
                    <a:cubicBezTo>
                      <a:pt x="16" y="17"/>
                      <a:pt x="14" y="19"/>
                      <a:pt x="13" y="22"/>
                    </a:cubicBezTo>
                    <a:cubicBezTo>
                      <a:pt x="12" y="25"/>
                      <a:pt x="12" y="28"/>
                      <a:pt x="12" y="32"/>
                    </a:cubicBezTo>
                    <a:cubicBezTo>
                      <a:pt x="12" y="36"/>
                      <a:pt x="12" y="39"/>
                      <a:pt x="13" y="42"/>
                    </a:cubicBezTo>
                    <a:cubicBezTo>
                      <a:pt x="14" y="45"/>
                      <a:pt x="16" y="47"/>
                      <a:pt x="17" y="49"/>
                    </a:cubicBezTo>
                    <a:cubicBezTo>
                      <a:pt x="19" y="51"/>
                      <a:pt x="21" y="52"/>
                      <a:pt x="23" y="53"/>
                    </a:cubicBezTo>
                    <a:cubicBezTo>
                      <a:pt x="25" y="54"/>
                      <a:pt x="27" y="55"/>
                      <a:pt x="30" y="55"/>
                    </a:cubicBezTo>
                    <a:cubicBezTo>
                      <a:pt x="32" y="55"/>
                      <a:pt x="35" y="54"/>
                      <a:pt x="36" y="54"/>
                    </a:cubicBezTo>
                    <a:cubicBezTo>
                      <a:pt x="38" y="53"/>
                      <a:pt x="40" y="52"/>
                      <a:pt x="41" y="51"/>
                    </a:cubicBezTo>
                    <a:lnTo>
                      <a:pt x="42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42"/>
              <p:cNvSpPr>
                <a:spLocks/>
              </p:cNvSpPr>
              <p:nvPr/>
            </p:nvSpPr>
            <p:spPr bwMode="auto">
              <a:xfrm>
                <a:off x="6788150" y="3670301"/>
                <a:ext cx="180975" cy="234950"/>
              </a:xfrm>
              <a:custGeom>
                <a:avLst/>
                <a:gdLst>
                  <a:gd name="T0" fmla="*/ 45 w 114"/>
                  <a:gd name="T1" fmla="*/ 88 h 148"/>
                  <a:gd name="T2" fmla="*/ 0 w 114"/>
                  <a:gd name="T3" fmla="*/ 0 h 148"/>
                  <a:gd name="T4" fmla="*/ 28 w 114"/>
                  <a:gd name="T5" fmla="*/ 0 h 148"/>
                  <a:gd name="T6" fmla="*/ 59 w 114"/>
                  <a:gd name="T7" fmla="*/ 60 h 148"/>
                  <a:gd name="T8" fmla="*/ 85 w 114"/>
                  <a:gd name="T9" fmla="*/ 0 h 148"/>
                  <a:gd name="T10" fmla="*/ 114 w 114"/>
                  <a:gd name="T11" fmla="*/ 0 h 148"/>
                  <a:gd name="T12" fmla="*/ 71 w 114"/>
                  <a:gd name="T13" fmla="*/ 88 h 148"/>
                  <a:gd name="T14" fmla="*/ 71 w 114"/>
                  <a:gd name="T15" fmla="*/ 148 h 148"/>
                  <a:gd name="T16" fmla="*/ 45 w 114"/>
                  <a:gd name="T17" fmla="*/ 148 h 148"/>
                  <a:gd name="T18" fmla="*/ 45 w 114"/>
                  <a:gd name="T19" fmla="*/ 8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48">
                    <a:moveTo>
                      <a:pt x="45" y="8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59" y="60"/>
                    </a:lnTo>
                    <a:lnTo>
                      <a:pt x="85" y="0"/>
                    </a:lnTo>
                    <a:lnTo>
                      <a:pt x="114" y="0"/>
                    </a:lnTo>
                    <a:lnTo>
                      <a:pt x="71" y="88"/>
                    </a:lnTo>
                    <a:lnTo>
                      <a:pt x="71" y="148"/>
                    </a:lnTo>
                    <a:lnTo>
                      <a:pt x="45" y="148"/>
                    </a:lnTo>
                    <a:lnTo>
                      <a:pt x="45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10" name="그림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056" y="462888"/>
              <a:ext cx="400877" cy="400877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5354914" y="3284984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600" dirty="0">
                <a:solidFill>
                  <a:srgbClr val="00438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2025. 11</a:t>
            </a:r>
            <a:endParaRPr lang="ko-KR" altLang="en-US" sz="2600" dirty="0">
              <a:solidFill>
                <a:srgbClr val="004388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89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0935F6-222B-4A2E-9015-BE0D73AC1D31}"/>
              </a:ext>
            </a:extLst>
          </p:cNvPr>
          <p:cNvSpPr txBox="1"/>
          <p:nvPr/>
        </p:nvSpPr>
        <p:spPr>
          <a:xfrm>
            <a:off x="2844799" y="1597786"/>
            <a:ext cx="6489701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+mn-ea"/>
              </a:rPr>
              <a:t>Ⅱ. </a:t>
            </a:r>
            <a:r>
              <a:rPr lang="ko-KR" altLang="en-US" sz="3600" b="1" dirty="0">
                <a:solidFill>
                  <a:schemeClr val="bg1"/>
                </a:solidFill>
                <a:latin typeface="+mn-ea"/>
              </a:rPr>
              <a:t>표준이란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8EEB3-F259-8340-87AD-1A8E0C280DA6}"/>
              </a:ext>
            </a:extLst>
          </p:cNvPr>
          <p:cNvSpPr txBox="1"/>
          <p:nvPr/>
        </p:nvSpPr>
        <p:spPr>
          <a:xfrm>
            <a:off x="7315199" y="98347"/>
            <a:ext cx="2019301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* </a:t>
            </a:r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자료출처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한국표준협회</a:t>
            </a:r>
          </a:p>
        </p:txBody>
      </p:sp>
    </p:spTree>
    <p:extLst>
      <p:ext uri="{BB962C8B-B14F-4D97-AF65-F5344CB8AC3E}">
        <p14:creationId xmlns:p14="http://schemas.microsoft.com/office/powerpoint/2010/main" val="239473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표준이란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46" name="우리사회의 약속 표준">
            <a:hlinkClick r:id="" action="ppaction://media"/>
            <a:extLst>
              <a:ext uri="{FF2B5EF4-FFF2-40B4-BE49-F238E27FC236}">
                <a16:creationId xmlns:a16="http://schemas.microsoft.com/office/drawing/2014/main" id="{20285882-3446-4D62-9413-2E3C505E6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888" y="873125"/>
            <a:ext cx="11268075" cy="5682470"/>
          </a:xfrm>
          <a:prstGeom prst="rect">
            <a:avLst/>
          </a:prstGeom>
        </p:spPr>
      </p:pic>
      <p:sp>
        <p:nvSpPr>
          <p:cNvPr id="47" name="텍스트 개체 틀 2">
            <a:extLst>
              <a:ext uri="{FF2B5EF4-FFF2-40B4-BE49-F238E27FC236}">
                <a16:creationId xmlns:a16="http://schemas.microsoft.com/office/drawing/2014/main" id="{D2943163-820F-4B26-8669-0051C7BA1D98}"/>
              </a:ext>
            </a:extLst>
          </p:cNvPr>
          <p:cNvSpPr txBox="1">
            <a:spLocks/>
          </p:cNvSpPr>
          <p:nvPr/>
        </p:nvSpPr>
        <p:spPr>
          <a:xfrm>
            <a:off x="4325254" y="321340"/>
            <a:ext cx="5570717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b="1" kern="1200" spc="-120" baseline="0">
                <a:gradFill>
                  <a:gsLst>
                    <a:gs pos="100000">
                      <a:srgbClr val="003760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dirty="0">
                <a:solidFill>
                  <a:schemeClr val="accent2">
                    <a:lumMod val="75000"/>
                  </a:schemeClr>
                </a:solidFill>
              </a:rPr>
              <a:t>우리사회의 </a:t>
            </a:r>
            <a:r>
              <a:rPr lang="ko-KR" altLang="en-US" sz="2400" dirty="0">
                <a:solidFill>
                  <a:srgbClr val="0070C0"/>
                </a:solidFill>
              </a:rPr>
              <a:t>지켜야 할</a:t>
            </a:r>
            <a:r>
              <a:rPr lang="ko-KR" altLang="en-US" sz="2400" dirty="0">
                <a:solidFill>
                  <a:schemeClr val="accent2">
                    <a:lumMod val="75000"/>
                  </a:schemeClr>
                </a:solidFill>
              </a:rPr>
              <a:t> 약속 </a:t>
            </a:r>
            <a:r>
              <a:rPr lang="en-US" altLang="ko-KR" sz="2400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ko-KR" altLang="en-US" sz="2400" dirty="0">
                <a:solidFill>
                  <a:srgbClr val="0070C0"/>
                </a:solidFill>
              </a:rPr>
              <a:t>표준</a:t>
            </a:r>
            <a:r>
              <a:rPr lang="ko-KR" altLang="en-US" sz="2400" dirty="0">
                <a:solidFill>
                  <a:schemeClr val="accent2">
                    <a:lumMod val="75000"/>
                  </a:schemeClr>
                </a:solidFill>
              </a:rPr>
              <a:t>＂</a:t>
            </a:r>
          </a:p>
        </p:txBody>
      </p:sp>
    </p:spTree>
    <p:extLst>
      <p:ext uri="{BB962C8B-B14F-4D97-AF65-F5344CB8AC3E}">
        <p14:creationId xmlns:p14="http://schemas.microsoft.com/office/powerpoint/2010/main" val="417194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표준이란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B8395E6B-D01C-7B1D-5667-6EE12860A14A}"/>
              </a:ext>
            </a:extLst>
          </p:cNvPr>
          <p:cNvSpPr/>
          <p:nvPr/>
        </p:nvSpPr>
        <p:spPr>
          <a:xfrm>
            <a:off x="1114835" y="1009402"/>
            <a:ext cx="10570484" cy="104502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eaLnBrk="0" latinLnBrk="0" hangingPunct="0">
              <a:lnSpc>
                <a:spcPct val="120000"/>
              </a:lnSpc>
              <a:defRPr/>
            </a:pPr>
            <a:r>
              <a:rPr lang="ko-KR" altLang="en-US" b="0" i="0" dirty="0" err="1">
                <a:solidFill>
                  <a:srgbClr val="000000"/>
                </a:solidFill>
                <a:effectLst/>
                <a:latin typeface="+mn-ea"/>
              </a:rPr>
              <a:t>무게ㆍ질량ㆍ범위ㆍ품질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+mn-ea"/>
              </a:rPr>
              <a:t> 등의 측정 원칙이나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b="0" i="0" dirty="0" err="1">
                <a:solidFill>
                  <a:srgbClr val="000000"/>
                </a:solidFill>
                <a:effectLst/>
                <a:latin typeface="+mn-ea"/>
              </a:rPr>
              <a:t>공정ㆍ분석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+mn-ea"/>
              </a:rPr>
              <a:t> 방법 등의 기술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+mn-ea"/>
              </a:rPr>
              <a:t>혹은 사회 문화적 관습이나 가치 등이 이해관계자들의 합의에 의해 결정된 것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0BE419F6-413D-8B55-2625-B2ACA03DAB63}"/>
              </a:ext>
            </a:extLst>
          </p:cNvPr>
          <p:cNvSpPr/>
          <p:nvPr/>
        </p:nvSpPr>
        <p:spPr>
          <a:xfrm>
            <a:off x="1114835" y="2386816"/>
            <a:ext cx="1042184" cy="1042184"/>
          </a:xfrm>
          <a:prstGeom prst="ellips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b="1" dirty="0">
                <a:latin typeface="+mj-ea"/>
                <a:ea typeface="+mj-ea"/>
              </a:rPr>
              <a:t>사전적</a:t>
            </a:r>
            <a:r>
              <a:rPr lang="en-US" altLang="ko-KR" b="1" dirty="0">
                <a:latin typeface="+mj-ea"/>
                <a:ea typeface="+mj-ea"/>
              </a:rPr>
              <a:t> </a:t>
            </a:r>
            <a:r>
              <a:rPr lang="ko-KR" altLang="en-US" b="1" dirty="0">
                <a:latin typeface="+mj-ea"/>
                <a:ea typeface="+mj-ea"/>
              </a:rPr>
              <a:t>의미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5906AF69-BB0E-8153-9F8C-2D1DAC9578A6}"/>
              </a:ext>
            </a:extLst>
          </p:cNvPr>
          <p:cNvSpPr/>
          <p:nvPr/>
        </p:nvSpPr>
        <p:spPr>
          <a:xfrm>
            <a:off x="1114835" y="3645600"/>
            <a:ext cx="1042184" cy="1042184"/>
          </a:xfrm>
          <a:prstGeom prst="ellips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b="1" dirty="0">
                <a:latin typeface="+mj-ea"/>
                <a:ea typeface="+mj-ea"/>
              </a:rPr>
              <a:t>국제적</a:t>
            </a:r>
            <a:r>
              <a:rPr lang="en-US" altLang="ko-KR" b="1" dirty="0">
                <a:latin typeface="+mj-ea"/>
                <a:ea typeface="+mj-ea"/>
              </a:rPr>
              <a:t> </a:t>
            </a:r>
            <a:r>
              <a:rPr lang="ko-KR" altLang="en-US" b="1" dirty="0">
                <a:latin typeface="+mj-ea"/>
                <a:ea typeface="+mj-ea"/>
              </a:rPr>
              <a:t>통념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8AFB5D51-E48E-F0CD-5311-5BF1FC6FD991}"/>
              </a:ext>
            </a:extLst>
          </p:cNvPr>
          <p:cNvSpPr/>
          <p:nvPr/>
        </p:nvSpPr>
        <p:spPr>
          <a:xfrm>
            <a:off x="1114835" y="4904384"/>
            <a:ext cx="1042184" cy="1042184"/>
          </a:xfrm>
          <a:prstGeom prst="ellips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b="1" dirty="0">
                <a:latin typeface="+mj-ea"/>
                <a:ea typeface="+mj-ea"/>
              </a:rPr>
              <a:t>국가적</a:t>
            </a:r>
            <a:r>
              <a:rPr lang="en-US" altLang="ko-KR" b="1" dirty="0">
                <a:latin typeface="+mj-ea"/>
                <a:ea typeface="+mj-ea"/>
              </a:rPr>
              <a:t> </a:t>
            </a:r>
            <a:r>
              <a:rPr lang="ko-KR" altLang="en-US" b="1" dirty="0">
                <a:latin typeface="+mj-ea"/>
                <a:ea typeface="+mj-ea"/>
              </a:rPr>
              <a:t>통념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1D6E3F-AFD3-7E6D-1258-F5DB0B41D413}"/>
              </a:ext>
            </a:extLst>
          </p:cNvPr>
          <p:cNvSpPr txBox="1"/>
          <p:nvPr/>
        </p:nvSpPr>
        <p:spPr>
          <a:xfrm>
            <a:off x="2324597" y="2718862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사물의 정도를 정하는 목표나 기준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41055F-ACFB-5AFD-77B7-44DE2CD95669}"/>
              </a:ext>
            </a:extLst>
          </p:cNvPr>
          <p:cNvSpPr txBox="1"/>
          <p:nvPr/>
        </p:nvSpPr>
        <p:spPr>
          <a:xfrm>
            <a:off x="2324597" y="3705027"/>
            <a:ext cx="90757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주어진 상황에서 최적의 상태에 도달하는 것을 목적으로 활동이나 그 결과에 대해</a:t>
            </a:r>
            <a:b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</a:b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일상적이고 반복되는 사용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규칙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가이드라인 혹은 성질을 규정하는 문서로서</a:t>
            </a:r>
            <a:b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</a:br>
            <a:r>
              <a:rPr lang="ko-KR" altLang="en-US" b="1" i="0" dirty="0">
                <a:solidFill>
                  <a:srgbClr val="000000"/>
                </a:solidFill>
                <a:effectLst/>
                <a:latin typeface="NanumBarunGothic"/>
              </a:rPr>
              <a:t>공인된 기구에 의해 합의에 기초하여 수립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된 것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(ISO/IEC Guide 2: 2004)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7DE0D6-F911-CB8E-4FEE-EB95C612D93B}"/>
              </a:ext>
            </a:extLst>
          </p:cNvPr>
          <p:cNvSpPr txBox="1"/>
          <p:nvPr/>
        </p:nvSpPr>
        <p:spPr>
          <a:xfrm>
            <a:off x="2324597" y="4963811"/>
            <a:ext cx="9764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관계되는 사람들 사이에서 이익이나 편리가 공정하게 얻어지도록 통 일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단순화를 꾀할 목적으로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물체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성능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능력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동작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절차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방법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수속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책임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의무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·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사고 방법 등에 대하여 정한 결정</a:t>
            </a:r>
            <a:b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</a:b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(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한국산업표준 규정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, 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anumBarunGothic"/>
              </a:rPr>
              <a:t>국가기술표준원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anumBarunGothic"/>
              </a:rPr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0713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표준이란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ADB6B0A8-4ED5-A0C2-EF95-965C6EFFF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467" y="1451439"/>
            <a:ext cx="9069066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0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7EFE9FE-1D7C-45F8-A3F3-383CC34A4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943819-B2EF-7C2E-F7BE-283F6CEA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표준이란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242449B-6F1B-B274-1BCA-19B6205B2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1403" r="18034" b="11091"/>
          <a:stretch/>
        </p:blipFill>
        <p:spPr bwMode="auto">
          <a:xfrm>
            <a:off x="1757549" y="1448789"/>
            <a:ext cx="8193974" cy="44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9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표준이란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C151A55-AD34-4778-8B1B-E34BD7D67C29}"/>
              </a:ext>
            </a:extLst>
          </p:cNvPr>
          <p:cNvGrpSpPr/>
          <p:nvPr/>
        </p:nvGrpSpPr>
        <p:grpSpPr>
          <a:xfrm>
            <a:off x="1114835" y="1250724"/>
            <a:ext cx="2306776" cy="369332"/>
            <a:chOff x="759540" y="1203762"/>
            <a:chExt cx="2306776" cy="36933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80529E1-599F-47B4-8FE0-D453E63B707F}"/>
                </a:ext>
              </a:extLst>
            </p:cNvPr>
            <p:cNvSpPr/>
            <p:nvPr/>
          </p:nvSpPr>
          <p:spPr>
            <a:xfrm>
              <a:off x="999725" y="1203762"/>
              <a:ext cx="2066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표준화의 기본원칙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7CEAC1B-F4D1-4770-A4B8-AC897C1F2FF0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E9B20C7-81BA-40AF-A9F0-25F187F4283F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BA6EA77E-2DA1-4EB4-814D-069C09C1FDE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477CE667-D324-4B32-BEAC-CC81DC56B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A102AB90-E033-419F-90FD-1AEE4F768D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graphicFrame>
        <p:nvGraphicFramePr>
          <p:cNvPr id="13" name="다이어그램 12">
            <a:extLst>
              <a:ext uri="{FF2B5EF4-FFF2-40B4-BE49-F238E27FC236}">
                <a16:creationId xmlns:a16="http://schemas.microsoft.com/office/drawing/2014/main" id="{6FB04830-8680-CCA0-4B43-CE3DF8B6D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043767"/>
              </p:ext>
            </p:extLst>
          </p:nvPr>
        </p:nvGraphicFramePr>
        <p:xfrm>
          <a:off x="2222005" y="110984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739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표준이란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C151A55-AD34-4778-8B1B-E34BD7D67C29}"/>
              </a:ext>
            </a:extLst>
          </p:cNvPr>
          <p:cNvGrpSpPr/>
          <p:nvPr/>
        </p:nvGrpSpPr>
        <p:grpSpPr>
          <a:xfrm>
            <a:off x="756413" y="858838"/>
            <a:ext cx="1583823" cy="369332"/>
            <a:chOff x="759540" y="1203762"/>
            <a:chExt cx="1583823" cy="36933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80529E1-599F-47B4-8FE0-D453E63B707F}"/>
                </a:ext>
              </a:extLst>
            </p:cNvPr>
            <p:cNvSpPr/>
            <p:nvPr/>
          </p:nvSpPr>
          <p:spPr>
            <a:xfrm>
              <a:off x="999725" y="1203762"/>
              <a:ext cx="13436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표준의 분류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7CEAC1B-F4D1-4770-A4B8-AC897C1F2FF0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E9B20C7-81BA-40AF-A9F0-25F187F4283F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BA6EA77E-2DA1-4EB4-814D-069C09C1FDE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477CE667-D324-4B32-BEAC-CC81DC56B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A102AB90-E033-419F-90FD-1AEE4F768D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sp>
        <p:nvSpPr>
          <p:cNvPr id="13" name="Line 2">
            <a:extLst>
              <a:ext uri="{FF2B5EF4-FFF2-40B4-BE49-F238E27FC236}">
                <a16:creationId xmlns:a16="http://schemas.microsoft.com/office/drawing/2014/main" id="{439DCEEC-8164-4247-9255-B8AF4E0F174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8149" y="6451766"/>
            <a:ext cx="99089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DDB71777-FBF4-4092-9806-C79E22E6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312" y="16626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l" eaLnBrk="1" hangingPunct="1"/>
            <a:endParaRPr lang="ko-KR" altLang="ko-KR" sz="18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7324054-F9A9-49FD-901A-25EB92683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582" y="4951593"/>
            <a:ext cx="72113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ko-KR" altLang="en-US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148D6B5A-0373-4490-8625-BC8A80584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044" y="2787140"/>
            <a:ext cx="4298269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latinLnBrk="0">
              <a:buFont typeface="Wingdings" pitchFamily="2" charset="2"/>
              <a:buChar char="§"/>
            </a:pP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유럽 등 특정 지역에서 제정하여 활용 </a:t>
            </a:r>
            <a:r>
              <a:rPr lang="ko-KR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CEN)</a:t>
            </a:r>
          </a:p>
        </p:txBody>
      </p:sp>
      <p:grpSp>
        <p:nvGrpSpPr>
          <p:cNvPr id="18" name="Group 19">
            <a:extLst>
              <a:ext uri="{FF2B5EF4-FFF2-40B4-BE49-F238E27FC236}">
                <a16:creationId xmlns:a16="http://schemas.microsoft.com/office/drawing/2014/main" id="{DFCAD1DE-A92F-438A-A5FB-B89A29A39FB7}"/>
              </a:ext>
            </a:extLst>
          </p:cNvPr>
          <p:cNvGrpSpPr>
            <a:grpSpLocks/>
          </p:cNvGrpSpPr>
          <p:nvPr/>
        </p:nvGrpSpPr>
        <p:grpSpPr bwMode="auto">
          <a:xfrm>
            <a:off x="5830993" y="2325146"/>
            <a:ext cx="1353680" cy="404049"/>
            <a:chOff x="431" y="2931"/>
            <a:chExt cx="874" cy="258"/>
          </a:xfrm>
        </p:grpSpPr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ED37D781-10FE-4BA5-8074-BAA35EB61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" y="2931"/>
              <a:ext cx="71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r" latinLnBrk="0">
                <a:lnSpc>
                  <a:spcPct val="130000"/>
                </a:lnSpc>
              </a:pPr>
              <a:r>
                <a:rPr lang="ko-KR" altLang="en-US" dirty="0">
                  <a:solidFill>
                    <a:srgbClr val="A50021"/>
                  </a:solidFill>
                  <a:latin typeface="HY헤드라인M" pitchFamily="18" charset="-127"/>
                  <a:ea typeface="HY헤드라인M" pitchFamily="18" charset="-127"/>
                </a:rPr>
                <a:t>지역표준</a:t>
              </a: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A1ED0A7A-B9E6-40A0-98D6-D7B12E597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3028"/>
              <a:ext cx="46" cy="136"/>
            </a:xfrm>
            <a:prstGeom prst="rect">
              <a:avLst/>
            </a:prstGeom>
            <a:solidFill>
              <a:srgbClr val="884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latinLnBrk="0"/>
              <a:endParaRPr lang="ko-KR" altLang="en-US">
                <a:latin typeface="Georgia" pitchFamily="18" charset="0"/>
                <a:ea typeface="HY견명조" pitchFamily="18" charset="-127"/>
              </a:endParaRPr>
            </a:p>
          </p:txBody>
        </p:sp>
      </p:grpSp>
      <p:sp>
        <p:nvSpPr>
          <p:cNvPr id="21" name="Rectangle 23">
            <a:extLst>
              <a:ext uri="{FF2B5EF4-FFF2-40B4-BE49-F238E27FC236}">
                <a16:creationId xmlns:a16="http://schemas.microsoft.com/office/drawing/2014/main" id="{A9D23261-0C5D-4A88-A39A-83D72813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044" y="1916400"/>
            <a:ext cx="5975010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latinLnBrk="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 err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국제표준화기구에서</a:t>
            </a: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제정하여 국제적으로 적용 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(ISO, IEC, ITU)</a:t>
            </a:r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3B0914EC-AAB4-4DE3-B04B-C872ECBB3B00}"/>
              </a:ext>
            </a:extLst>
          </p:cNvPr>
          <p:cNvGrpSpPr>
            <a:grpSpLocks/>
          </p:cNvGrpSpPr>
          <p:nvPr/>
        </p:nvGrpSpPr>
        <p:grpSpPr bwMode="auto">
          <a:xfrm>
            <a:off x="5792982" y="1473198"/>
            <a:ext cx="1349033" cy="404048"/>
            <a:chOff x="431" y="3475"/>
            <a:chExt cx="871" cy="258"/>
          </a:xfrm>
        </p:grpSpPr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92E1E001-561F-4D68-8F85-0A3DE2A01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3475"/>
              <a:ext cx="71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r" latinLnBrk="0">
                <a:lnSpc>
                  <a:spcPct val="130000"/>
                </a:lnSpc>
              </a:pPr>
              <a:r>
                <a:rPr lang="ko-KR" altLang="en-US">
                  <a:solidFill>
                    <a:srgbClr val="A50021"/>
                  </a:solidFill>
                  <a:latin typeface="HY헤드라인M" pitchFamily="18" charset="-127"/>
                  <a:ea typeface="HY헤드라인M" pitchFamily="18" charset="-127"/>
                </a:rPr>
                <a:t>국제표준</a:t>
              </a:r>
            </a:p>
          </p:txBody>
        </p:sp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id="{47D0D8D5-C993-4680-9205-4E3A9EB0A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3566"/>
              <a:ext cx="46" cy="136"/>
            </a:xfrm>
            <a:prstGeom prst="rect">
              <a:avLst/>
            </a:prstGeom>
            <a:solidFill>
              <a:srgbClr val="884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latinLnBrk="0"/>
              <a:endParaRPr lang="ko-KR" altLang="en-US">
                <a:latin typeface="Georgia" pitchFamily="18" charset="0"/>
                <a:ea typeface="HY견명조" pitchFamily="18" charset="-127"/>
              </a:endParaRPr>
            </a:p>
          </p:txBody>
        </p:sp>
      </p:grpSp>
      <p:grpSp>
        <p:nvGrpSpPr>
          <p:cNvPr id="25" name="Group 29">
            <a:extLst>
              <a:ext uri="{FF2B5EF4-FFF2-40B4-BE49-F238E27FC236}">
                <a16:creationId xmlns:a16="http://schemas.microsoft.com/office/drawing/2014/main" id="{5EEB73DA-17A9-498C-9B8B-FA659FF888A2}"/>
              </a:ext>
            </a:extLst>
          </p:cNvPr>
          <p:cNvGrpSpPr>
            <a:grpSpLocks/>
          </p:cNvGrpSpPr>
          <p:nvPr/>
        </p:nvGrpSpPr>
        <p:grpSpPr bwMode="auto">
          <a:xfrm>
            <a:off x="5802507" y="3988323"/>
            <a:ext cx="1349033" cy="404048"/>
            <a:chOff x="431" y="1842"/>
            <a:chExt cx="871" cy="258"/>
          </a:xfrm>
        </p:grpSpPr>
        <p:sp>
          <p:nvSpPr>
            <p:cNvPr id="26" name="Rectangle 30">
              <a:extLst>
                <a:ext uri="{FF2B5EF4-FFF2-40B4-BE49-F238E27FC236}">
                  <a16:creationId xmlns:a16="http://schemas.microsoft.com/office/drawing/2014/main" id="{942C76DA-4406-4CD3-9AFE-4028BC1D3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1842"/>
              <a:ext cx="71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r" latinLnBrk="0">
                <a:lnSpc>
                  <a:spcPct val="130000"/>
                </a:lnSpc>
              </a:pPr>
              <a:r>
                <a:rPr lang="ko-KR" altLang="en-US" dirty="0">
                  <a:solidFill>
                    <a:srgbClr val="A50021"/>
                  </a:solidFill>
                  <a:latin typeface="HY헤드라인M" pitchFamily="18" charset="-127"/>
                  <a:ea typeface="HY헤드라인M" pitchFamily="18" charset="-127"/>
                </a:rPr>
                <a:t>단체표준</a:t>
              </a:r>
            </a:p>
          </p:txBody>
        </p:sp>
        <p:sp>
          <p:nvSpPr>
            <p:cNvPr id="27" name="Rectangle 31">
              <a:extLst>
                <a:ext uri="{FF2B5EF4-FFF2-40B4-BE49-F238E27FC236}">
                  <a16:creationId xmlns:a16="http://schemas.microsoft.com/office/drawing/2014/main" id="{8F4CEBA6-507C-4F5A-9B0D-D576E5564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933"/>
              <a:ext cx="46" cy="136"/>
            </a:xfrm>
            <a:prstGeom prst="rect">
              <a:avLst/>
            </a:prstGeom>
            <a:solidFill>
              <a:srgbClr val="884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latinLnBrk="0"/>
              <a:endParaRPr lang="ko-KR" altLang="en-US">
                <a:latin typeface="Georgia" pitchFamily="18" charset="0"/>
                <a:ea typeface="HY견명조" pitchFamily="18" charset="-127"/>
              </a:endParaRPr>
            </a:p>
          </p:txBody>
        </p:sp>
      </p:grpSp>
      <p:sp>
        <p:nvSpPr>
          <p:cNvPr id="34" name="Rectangle 28">
            <a:extLst>
              <a:ext uri="{FF2B5EF4-FFF2-40B4-BE49-F238E27FC236}">
                <a16:creationId xmlns:a16="http://schemas.microsoft.com/office/drawing/2014/main" id="{3DA3EFCC-A990-46BD-9382-F2AB6681D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044" y="4473809"/>
            <a:ext cx="5265080" cy="3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latinLnBrk="0">
              <a:buFont typeface="Wingdings" pitchFamily="2" charset="2"/>
              <a:buChar char="§"/>
            </a:pP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업계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단체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학회 등이 연합하여 제정 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(ASTM, IEEE </a:t>
            </a: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등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grpSp>
        <p:nvGrpSpPr>
          <p:cNvPr id="36" name="Group 14">
            <a:extLst>
              <a:ext uri="{FF2B5EF4-FFF2-40B4-BE49-F238E27FC236}">
                <a16:creationId xmlns:a16="http://schemas.microsoft.com/office/drawing/2014/main" id="{9468D48F-11EC-4F38-9207-97B2C11FBBC0}"/>
              </a:ext>
            </a:extLst>
          </p:cNvPr>
          <p:cNvGrpSpPr>
            <a:grpSpLocks/>
          </p:cNvGrpSpPr>
          <p:nvPr/>
        </p:nvGrpSpPr>
        <p:grpSpPr bwMode="auto">
          <a:xfrm>
            <a:off x="5802506" y="3114450"/>
            <a:ext cx="1349034" cy="404048"/>
            <a:chOff x="431" y="2245"/>
            <a:chExt cx="871" cy="258"/>
          </a:xfrm>
        </p:grpSpPr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F7336962-F263-4094-B5FA-BCA14DEB9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245"/>
              <a:ext cx="71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r" latinLnBrk="0">
                <a:lnSpc>
                  <a:spcPct val="130000"/>
                </a:lnSpc>
              </a:pPr>
              <a:r>
                <a:rPr lang="ko-KR" altLang="en-US" dirty="0">
                  <a:solidFill>
                    <a:srgbClr val="A50021"/>
                  </a:solidFill>
                  <a:latin typeface="HY헤드라인M" pitchFamily="18" charset="-127"/>
                  <a:ea typeface="HY헤드라인M" pitchFamily="18" charset="-127"/>
                </a:rPr>
                <a:t>국가표준</a:t>
              </a:r>
            </a:p>
          </p:txBody>
        </p:sp>
        <p:sp>
          <p:nvSpPr>
            <p:cNvPr id="39" name="Rectangle 16">
              <a:extLst>
                <a:ext uri="{FF2B5EF4-FFF2-40B4-BE49-F238E27FC236}">
                  <a16:creationId xmlns:a16="http://schemas.microsoft.com/office/drawing/2014/main" id="{756EB684-5337-4E3D-972B-0EABA8B9B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340"/>
              <a:ext cx="46" cy="136"/>
            </a:xfrm>
            <a:prstGeom prst="rect">
              <a:avLst/>
            </a:prstGeom>
            <a:solidFill>
              <a:srgbClr val="884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latinLnBrk="0"/>
              <a:endParaRPr lang="ko-KR" altLang="en-US">
                <a:latin typeface="Georgia" pitchFamily="18" charset="0"/>
                <a:ea typeface="HY견명조" pitchFamily="18" charset="-127"/>
              </a:endParaRPr>
            </a:p>
          </p:txBody>
        </p:sp>
      </p:grpSp>
      <p:sp>
        <p:nvSpPr>
          <p:cNvPr id="37" name="Rectangle 13">
            <a:extLst>
              <a:ext uri="{FF2B5EF4-FFF2-40B4-BE49-F238E27FC236}">
                <a16:creationId xmlns:a16="http://schemas.microsoft.com/office/drawing/2014/main" id="{2D0F2EDE-A482-4AE2-B874-743764A87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044" y="3549820"/>
            <a:ext cx="5114198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latinLnBrk="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국가 표준화기구가 채택하여 국내 적용 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(KS, JIS, BS )</a:t>
            </a:r>
          </a:p>
        </p:txBody>
      </p:sp>
      <p:grpSp>
        <p:nvGrpSpPr>
          <p:cNvPr id="41" name="Group 8">
            <a:extLst>
              <a:ext uri="{FF2B5EF4-FFF2-40B4-BE49-F238E27FC236}">
                <a16:creationId xmlns:a16="http://schemas.microsoft.com/office/drawing/2014/main" id="{F2FAE635-2958-4903-8242-BEC9F550471F}"/>
              </a:ext>
            </a:extLst>
          </p:cNvPr>
          <p:cNvGrpSpPr>
            <a:grpSpLocks/>
          </p:cNvGrpSpPr>
          <p:nvPr/>
        </p:nvGrpSpPr>
        <p:grpSpPr bwMode="auto">
          <a:xfrm>
            <a:off x="5816445" y="4937301"/>
            <a:ext cx="4816871" cy="401892"/>
            <a:chOff x="431" y="1162"/>
            <a:chExt cx="3110" cy="176"/>
          </a:xfrm>
        </p:grpSpPr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id="{ACBE3131-4E4A-4185-951D-96FD3770E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1193"/>
              <a:ext cx="46" cy="136"/>
            </a:xfrm>
            <a:prstGeom prst="rect">
              <a:avLst/>
            </a:prstGeom>
            <a:solidFill>
              <a:srgbClr val="884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latinLnBrk="0"/>
              <a:endParaRPr lang="ko-KR" altLang="en-US">
                <a:latin typeface="Georgia" pitchFamily="18" charset="0"/>
                <a:ea typeface="HY견명조" pitchFamily="18" charset="-127"/>
              </a:endParaRPr>
            </a:p>
          </p:txBody>
        </p:sp>
        <p:sp>
          <p:nvSpPr>
            <p:cNvPr id="44" name="Text Box 10">
              <a:extLst>
                <a:ext uri="{FF2B5EF4-FFF2-40B4-BE49-F238E27FC236}">
                  <a16:creationId xmlns:a16="http://schemas.microsoft.com/office/drawing/2014/main" id="{CA070ADB-28E5-4906-9F19-6B80A521C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" y="1162"/>
              <a:ext cx="3101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algn="l" eaLnBrk="1" latinLnBrk="0" hangingPunct="1">
                <a:lnSpc>
                  <a:spcPct val="130000"/>
                </a:lnSpc>
              </a:pPr>
              <a:r>
                <a:rPr kumimoji="0" lang="ko-KR" altLang="en-US" sz="1800" dirty="0">
                  <a:solidFill>
                    <a:srgbClr val="A50021"/>
                  </a:solidFill>
                  <a:latin typeface="HY헤드라인M" pitchFamily="18" charset="-127"/>
                  <a:ea typeface="HY헤드라인M" pitchFamily="18" charset="-127"/>
                </a:rPr>
                <a:t>  사내표준</a:t>
              </a:r>
            </a:p>
          </p:txBody>
        </p:sp>
      </p:grpSp>
      <p:sp>
        <p:nvSpPr>
          <p:cNvPr id="42" name="Rectangle 11">
            <a:extLst>
              <a:ext uri="{FF2B5EF4-FFF2-40B4-BE49-F238E27FC236}">
                <a16:creationId xmlns:a16="http://schemas.microsoft.com/office/drawing/2014/main" id="{B7C0150B-B9C9-4B74-93AD-0B5D0CEEC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044" y="5364311"/>
            <a:ext cx="4502458" cy="3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latinLnBrk="0">
              <a:buFont typeface="Wingdings" pitchFamily="2" charset="2"/>
              <a:buChar char="§"/>
            </a:pP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기업 내에서 자체적으로 제정하여 사용 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기업</a:t>
            </a:r>
            <a:r>
              <a:rPr lang="en-US" altLang="ko-KR" sz="16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</p:txBody>
      </p:sp>
      <p:pic>
        <p:nvPicPr>
          <p:cNvPr id="46" name="Picture 32" descr="9">
            <a:extLst>
              <a:ext uri="{FF2B5EF4-FFF2-40B4-BE49-F238E27FC236}">
                <a16:creationId xmlns:a16="http://schemas.microsoft.com/office/drawing/2014/main" id="{B3AFAB7B-4571-E010-B14C-D1BD5DF01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77" y="3623095"/>
            <a:ext cx="1214285" cy="13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3" descr="피라미4 copy">
            <a:extLst>
              <a:ext uri="{FF2B5EF4-FFF2-40B4-BE49-F238E27FC236}">
                <a16:creationId xmlns:a16="http://schemas.microsoft.com/office/drawing/2014/main" id="{23D68DAF-66CF-A466-8A33-2D40E25C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86" y="1375770"/>
            <a:ext cx="1203444" cy="106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4" descr="피라미4copy">
            <a:extLst>
              <a:ext uri="{FF2B5EF4-FFF2-40B4-BE49-F238E27FC236}">
                <a16:creationId xmlns:a16="http://schemas.microsoft.com/office/drawing/2014/main" id="{43375EF3-4845-C664-FF8B-10E2D156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50" y="2183868"/>
            <a:ext cx="1841563" cy="96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5" descr="피라미3 copy">
            <a:extLst>
              <a:ext uri="{FF2B5EF4-FFF2-40B4-BE49-F238E27FC236}">
                <a16:creationId xmlns:a16="http://schemas.microsoft.com/office/drawing/2014/main" id="{03499E8C-EF2E-DCD2-D490-A2B76EFC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31" y="2866678"/>
            <a:ext cx="2687225" cy="109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6" descr="피라미 2copy">
            <a:extLst>
              <a:ext uri="{FF2B5EF4-FFF2-40B4-BE49-F238E27FC236}">
                <a16:creationId xmlns:a16="http://schemas.microsoft.com/office/drawing/2014/main" id="{BDE9D41E-F77C-2C4C-4CB6-E1FC856B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0" y="3790666"/>
            <a:ext cx="3703260" cy="100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7" descr="피라미1">
            <a:extLst>
              <a:ext uri="{FF2B5EF4-FFF2-40B4-BE49-F238E27FC236}">
                <a16:creationId xmlns:a16="http://schemas.microsoft.com/office/drawing/2014/main" id="{2FF4C56C-4F26-B91B-F9F1-C2A35BDB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4" y="4572140"/>
            <a:ext cx="4988792" cy="195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3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26B76B5-2826-4708-B7B8-A55EFD84FEFE}"/>
              </a:ext>
            </a:extLst>
          </p:cNvPr>
          <p:cNvSpPr/>
          <p:nvPr/>
        </p:nvSpPr>
        <p:spPr>
          <a:xfrm>
            <a:off x="3621974" y="1056871"/>
            <a:ext cx="780178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1947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년에 설립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비정부기구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(NGO)</a:t>
            </a: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지적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과학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기술 경제 등 일반 분야의 국제표준 제정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보급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국제표준화에 참여하는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164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개 회원국 대표자들로 구성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국제 표준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(2018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년 현재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22,467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여종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ko-KR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7552E80-D13F-9B5B-D540-F03493F56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29514" r="26478" b="29851"/>
          <a:stretch/>
        </p:blipFill>
        <p:spPr bwMode="auto">
          <a:xfrm>
            <a:off x="1408020" y="1056871"/>
            <a:ext cx="1235034" cy="10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C512F-7546-36ED-3A55-514CF3DD5135}"/>
              </a:ext>
            </a:extLst>
          </p:cNvPr>
          <p:cNvSpPr txBox="1"/>
          <p:nvPr/>
        </p:nvSpPr>
        <p:spPr>
          <a:xfrm>
            <a:off x="768237" y="2311463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국제표준화 기구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D6930-DAFE-E2F0-4F0E-F986E74282D0}"/>
              </a:ext>
            </a:extLst>
          </p:cNvPr>
          <p:cNvSpPr txBox="1"/>
          <p:nvPr/>
        </p:nvSpPr>
        <p:spPr>
          <a:xfrm>
            <a:off x="768237" y="4215804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국제전기기술위원회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1CB8E-CE94-8452-9CD9-46A8F199C532}"/>
              </a:ext>
            </a:extLst>
          </p:cNvPr>
          <p:cNvSpPr txBox="1"/>
          <p:nvPr/>
        </p:nvSpPr>
        <p:spPr>
          <a:xfrm>
            <a:off x="794300" y="6145517"/>
            <a:ext cx="251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국제전기통신연합</a:t>
            </a:r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5E876E6-CD23-D704-0074-7FA5E8BC22D0}"/>
              </a:ext>
            </a:extLst>
          </p:cNvPr>
          <p:cNvSpPr/>
          <p:nvPr/>
        </p:nvSpPr>
        <p:spPr>
          <a:xfrm>
            <a:off x="3621974" y="3058348"/>
            <a:ext cx="7801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1906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년에 설립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비정부기구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(NGO)</a:t>
            </a: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역할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전기전자 분야의 국가표준 제정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보급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83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개국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표준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7.148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종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CBB1FC8-DE8E-005D-C476-67CA0548E2F1}"/>
              </a:ext>
            </a:extLst>
          </p:cNvPr>
          <p:cNvSpPr/>
          <p:nvPr/>
        </p:nvSpPr>
        <p:spPr>
          <a:xfrm>
            <a:off x="3621974" y="4844735"/>
            <a:ext cx="780178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1947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년에 설립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표준화 단체 중 가장 광범위한 국제적인 표준화를 수행해온 비정부 기구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국제표준화에 참여하는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164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개 회원국 대표자들로 구성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85750" lvl="1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국제 표준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(2018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년 현재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22,467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여종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  <a:endParaRPr lang="ko-KR" altLang="en-US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5D793B93-5526-D161-79FB-5F8C1A248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3" t="29058" r="28113" b="27552"/>
          <a:stretch/>
        </p:blipFill>
        <p:spPr bwMode="auto">
          <a:xfrm>
            <a:off x="1475906" y="2890359"/>
            <a:ext cx="1099262" cy="11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656FE7C1-9F7D-BA26-641E-10AACD59D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4748" r="25681" b="24748"/>
          <a:stretch/>
        </p:blipFill>
        <p:spPr bwMode="auto">
          <a:xfrm>
            <a:off x="1419896" y="4794701"/>
            <a:ext cx="1211283" cy="129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ADDE22C-8288-19F2-E3B0-1E2EAC148BDE}"/>
              </a:ext>
            </a:extLst>
          </p:cNvPr>
          <p:cNvCxnSpPr/>
          <p:nvPr/>
        </p:nvCxnSpPr>
        <p:spPr>
          <a:xfrm>
            <a:off x="3282837" y="2787673"/>
            <a:ext cx="8352669" cy="0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A2DD0EE6-C81F-7A85-4DF9-59A48BFA01B0}"/>
              </a:ext>
            </a:extLst>
          </p:cNvPr>
          <p:cNvCxnSpPr/>
          <p:nvPr/>
        </p:nvCxnSpPr>
        <p:spPr>
          <a:xfrm>
            <a:off x="3282837" y="4711576"/>
            <a:ext cx="8352669" cy="0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345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A15DBC9-E97E-4F28-9FC3-F5CA79078CA1}"/>
              </a:ext>
            </a:extLst>
          </p:cNvPr>
          <p:cNvGrpSpPr/>
          <p:nvPr/>
        </p:nvGrpSpPr>
        <p:grpSpPr>
          <a:xfrm>
            <a:off x="756413" y="1337811"/>
            <a:ext cx="2718749" cy="369332"/>
            <a:chOff x="759540" y="1203762"/>
            <a:chExt cx="2718749" cy="36933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69E1FFE-121D-4174-B444-E4AB085AB9C9}"/>
                </a:ext>
              </a:extLst>
            </p:cNvPr>
            <p:cNvSpPr/>
            <p:nvPr/>
          </p:nvSpPr>
          <p:spPr>
            <a:xfrm>
              <a:off x="999725" y="1203762"/>
              <a:ext cx="24785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 </a:t>
              </a:r>
              <a:r>
                <a:rPr lang="ko-KR" altLang="en-US" b="1" spc="-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제ㆍ개정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절차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CDBA16-58C7-4605-ADFC-2BBA4E97A27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6C9053B9-04FB-4E33-9ACB-BB984451D2C9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2" name="Group 4">
                <a:extLst>
                  <a:ext uri="{FF2B5EF4-FFF2-40B4-BE49-F238E27FC236}">
                    <a16:creationId xmlns:a16="http://schemas.microsoft.com/office/drawing/2014/main" id="{E7C19406-201D-4887-8401-871D3042B92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9917E13C-F616-424B-8064-E76B2AC5B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BFA5C7A0-047A-4FD8-A8C6-7F1C5AFCE8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42A0F96-4EB4-4EA4-8208-A2C2C42481A3}"/>
              </a:ext>
            </a:extLst>
          </p:cNvPr>
          <p:cNvSpPr txBox="1"/>
          <p:nvPr/>
        </p:nvSpPr>
        <p:spPr>
          <a:xfrm>
            <a:off x="1150371" y="6519812"/>
            <a:ext cx="3059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※ Status : April 2024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1E273DCE-7229-416A-92CD-4E02BC7AC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1872798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>
              <a:lnSpc>
                <a:spcPct val="150000"/>
              </a:lnSpc>
            </a:pPr>
            <a:r>
              <a:rPr kumimoji="0" lang="ko-KR" altLang="en-US" sz="2000" b="1" dirty="0">
                <a:latin typeface="Times New Roman" panose="02020603050405020304" pitchFamily="18" charset="0"/>
              </a:rPr>
              <a:t>예비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2E5CC03F-7A47-4457-8455-97F15F7D5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1872798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/>
            <a:r>
              <a:rPr kumimoji="0" lang="ko-KR" altLang="en-US" sz="2000" b="1" dirty="0">
                <a:latin typeface="Times New Roman" panose="02020603050405020304" pitchFamily="18" charset="0"/>
              </a:rPr>
              <a:t>제안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AF252997-2713-4919-B158-24FA5067E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1388" y="1872798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/>
            <a:r>
              <a:rPr kumimoji="0" lang="ko-KR" altLang="en-US" sz="2000" b="1" dirty="0">
                <a:latin typeface="Times New Roman" panose="02020603050405020304" pitchFamily="18" charset="0"/>
              </a:rPr>
              <a:t>준비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CC45FEB0-16DA-4C31-97C7-33D18B12F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1872798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/>
            <a:r>
              <a:rPr kumimoji="0" lang="ko-KR" altLang="en-US" sz="2000" b="1" dirty="0">
                <a:latin typeface="Times New Roman" panose="02020603050405020304" pitchFamily="18" charset="0"/>
              </a:rPr>
              <a:t>위원회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735AE35F-B283-40DD-9DAF-C6295E8FB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5550" y="1872798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/>
            <a:r>
              <a:rPr kumimoji="0" lang="ko-KR" altLang="en-US" sz="2000" b="1" dirty="0">
                <a:latin typeface="Times New Roman" panose="02020603050405020304" pitchFamily="18" charset="0"/>
              </a:rPr>
              <a:t>질의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sp>
        <p:nvSpPr>
          <p:cNvPr id="20" name="AutoShape 15">
            <a:extLst>
              <a:ext uri="{FF2B5EF4-FFF2-40B4-BE49-F238E27FC236}">
                <a16:creationId xmlns:a16="http://schemas.microsoft.com/office/drawing/2014/main" id="{6DF6FD8B-C169-4111-8B61-44DBE8B31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6838" y="1872798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/>
            <a:r>
              <a:rPr kumimoji="0" lang="ko-KR" altLang="en-US" sz="2000" b="1" dirty="0">
                <a:latin typeface="Times New Roman" panose="02020603050405020304" pitchFamily="18" charset="0"/>
              </a:rPr>
              <a:t>승인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sp>
        <p:nvSpPr>
          <p:cNvPr id="21" name="AutoShape 15">
            <a:extLst>
              <a:ext uri="{FF2B5EF4-FFF2-40B4-BE49-F238E27FC236}">
                <a16:creationId xmlns:a16="http://schemas.microsoft.com/office/drawing/2014/main" id="{923D0D1C-F535-4EAE-8D5A-C0EEEE5B5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113" y="1882323"/>
            <a:ext cx="1406525" cy="596900"/>
          </a:xfrm>
          <a:prstGeom prst="homePlate">
            <a:avLst>
              <a:gd name="adj" fmla="val 32542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76078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2363" dir="842175" algn="ctr" rotWithShape="0">
              <a:schemeClr val="bg2"/>
            </a:outerShdw>
          </a:effectLst>
        </p:spPr>
        <p:txBody>
          <a:bodyPr wrap="none" lIns="45720" rIns="45720" anchor="ctr"/>
          <a:lstStyle/>
          <a:p>
            <a:pPr algn="ctr" eaLnBrk="0" latinLnBrk="0" hangingPunct="0"/>
            <a:r>
              <a:rPr kumimoji="0" lang="ko-KR" altLang="en-US" sz="2000" b="1">
                <a:latin typeface="Times New Roman" panose="02020603050405020304" pitchFamily="18" charset="0"/>
              </a:rPr>
              <a:t>출판</a:t>
            </a:r>
            <a:endParaRPr kumimoji="0" lang="ko-KR" altLang="ko-KR" sz="2000" b="1" dirty="0">
              <a:latin typeface="Times New Roman" panose="02020603050405020304" pitchFamily="18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1A5BF6B-CEC7-4010-9C75-32402809049C}"/>
              </a:ext>
            </a:extLst>
          </p:cNvPr>
          <p:cNvGrpSpPr/>
          <p:nvPr/>
        </p:nvGrpSpPr>
        <p:grpSpPr>
          <a:xfrm>
            <a:off x="1924050" y="2634074"/>
            <a:ext cx="1262063" cy="941777"/>
            <a:chOff x="1890712" y="2703847"/>
            <a:chExt cx="1262063" cy="725153"/>
          </a:xfrm>
        </p:grpSpPr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id="{904CB95D-235F-4020-B7CF-786D9CD62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6" name="AutoShape 14">
              <a:extLst>
                <a:ext uri="{FF2B5EF4-FFF2-40B4-BE49-F238E27FC236}">
                  <a16:creationId xmlns:a16="http://schemas.microsoft.com/office/drawing/2014/main" id="{789348A8-3808-45B8-A7F0-93E3469CB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7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예비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업무항목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9B45DF6-E0FE-4C05-B010-3D09C43D747C}"/>
              </a:ext>
            </a:extLst>
          </p:cNvPr>
          <p:cNvGrpSpPr/>
          <p:nvPr/>
        </p:nvGrpSpPr>
        <p:grpSpPr>
          <a:xfrm>
            <a:off x="3330575" y="2622310"/>
            <a:ext cx="1262063" cy="941779"/>
            <a:chOff x="1890712" y="2703845"/>
            <a:chExt cx="1262063" cy="725155"/>
          </a:xfrm>
        </p:grpSpPr>
        <p:sp>
          <p:nvSpPr>
            <p:cNvPr id="28" name="AutoShape 14">
              <a:extLst>
                <a:ext uri="{FF2B5EF4-FFF2-40B4-BE49-F238E27FC236}">
                  <a16:creationId xmlns:a16="http://schemas.microsoft.com/office/drawing/2014/main" id="{C8807705-97EC-465E-881D-F3B34C4C2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29" name="AutoShape 14">
              <a:extLst>
                <a:ext uri="{FF2B5EF4-FFF2-40B4-BE49-F238E27FC236}">
                  <a16:creationId xmlns:a16="http://schemas.microsoft.com/office/drawing/2014/main" id="{90378559-5D85-4352-90F0-B8FB5F7BC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신규업무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항목제안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FAF35E3-884F-44B9-9714-31B4AA2B03BA}"/>
              </a:ext>
            </a:extLst>
          </p:cNvPr>
          <p:cNvGrpSpPr/>
          <p:nvPr/>
        </p:nvGrpSpPr>
        <p:grpSpPr>
          <a:xfrm>
            <a:off x="4751388" y="2622310"/>
            <a:ext cx="1262063" cy="941779"/>
            <a:chOff x="1890712" y="2703845"/>
            <a:chExt cx="1262063" cy="725155"/>
          </a:xfrm>
        </p:grpSpPr>
        <p:sp>
          <p:nvSpPr>
            <p:cNvPr id="34" name="AutoShape 14">
              <a:extLst>
                <a:ext uri="{FF2B5EF4-FFF2-40B4-BE49-F238E27FC236}">
                  <a16:creationId xmlns:a16="http://schemas.microsoft.com/office/drawing/2014/main" id="{486DA356-2787-49C3-8547-FF1300372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35" name="AutoShape 14">
              <a:extLst>
                <a:ext uri="{FF2B5EF4-FFF2-40B4-BE49-F238E27FC236}">
                  <a16:creationId xmlns:a16="http://schemas.microsoft.com/office/drawing/2014/main" id="{CCD87B3A-EA83-4513-BD0F-80BEF85CC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작업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초안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D4C35E83-7659-4C83-8559-8CFE3B803FDD}"/>
              </a:ext>
            </a:extLst>
          </p:cNvPr>
          <p:cNvGrpSpPr/>
          <p:nvPr/>
        </p:nvGrpSpPr>
        <p:grpSpPr>
          <a:xfrm>
            <a:off x="6157913" y="2622310"/>
            <a:ext cx="1262063" cy="941779"/>
            <a:chOff x="1890712" y="2703845"/>
            <a:chExt cx="1262063" cy="725155"/>
          </a:xfrm>
        </p:grpSpPr>
        <p:sp>
          <p:nvSpPr>
            <p:cNvPr id="37" name="AutoShape 14">
              <a:extLst>
                <a:ext uri="{FF2B5EF4-FFF2-40B4-BE49-F238E27FC236}">
                  <a16:creationId xmlns:a16="http://schemas.microsoft.com/office/drawing/2014/main" id="{65DF7D68-E942-46F6-8DE6-33C7B5439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38" name="AutoShape 14">
              <a:extLst>
                <a:ext uri="{FF2B5EF4-FFF2-40B4-BE49-F238E27FC236}">
                  <a16:creationId xmlns:a16="http://schemas.microsoft.com/office/drawing/2014/main" id="{75463300-D647-42A5-80CF-8C2DA9D31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위원회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초안</a:t>
              </a: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7C734318-9772-4DE1-B2FC-E01FD2A12F23}"/>
              </a:ext>
            </a:extLst>
          </p:cNvPr>
          <p:cNvGrpSpPr/>
          <p:nvPr/>
        </p:nvGrpSpPr>
        <p:grpSpPr>
          <a:xfrm>
            <a:off x="7564438" y="2617190"/>
            <a:ext cx="1262063" cy="941779"/>
            <a:chOff x="1890712" y="2703845"/>
            <a:chExt cx="1262063" cy="725155"/>
          </a:xfrm>
        </p:grpSpPr>
        <p:sp>
          <p:nvSpPr>
            <p:cNvPr id="40" name="AutoShape 14">
              <a:extLst>
                <a:ext uri="{FF2B5EF4-FFF2-40B4-BE49-F238E27FC236}">
                  <a16:creationId xmlns:a16="http://schemas.microsoft.com/office/drawing/2014/main" id="{9A49A5BA-DB0E-4406-9D5B-5835B8A13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1" name="AutoShape 14">
              <a:extLst>
                <a:ext uri="{FF2B5EF4-FFF2-40B4-BE49-F238E27FC236}">
                  <a16:creationId xmlns:a16="http://schemas.microsoft.com/office/drawing/2014/main" id="{33514EAC-462E-4648-8E95-F9EAD7487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 err="1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질의안</a:t>
              </a:r>
              <a:endParaRPr lang="ko-KR" altLang="en-US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305FB8B-40C0-4254-A935-9C5B62CBE24C}"/>
              </a:ext>
            </a:extLst>
          </p:cNvPr>
          <p:cNvGrpSpPr/>
          <p:nvPr/>
        </p:nvGrpSpPr>
        <p:grpSpPr>
          <a:xfrm>
            <a:off x="9005887" y="2622310"/>
            <a:ext cx="1262063" cy="941779"/>
            <a:chOff x="1890712" y="2703845"/>
            <a:chExt cx="1262063" cy="725155"/>
          </a:xfrm>
        </p:grpSpPr>
        <p:sp>
          <p:nvSpPr>
            <p:cNvPr id="43" name="AutoShape 14">
              <a:extLst>
                <a:ext uri="{FF2B5EF4-FFF2-40B4-BE49-F238E27FC236}">
                  <a16:creationId xmlns:a16="http://schemas.microsoft.com/office/drawing/2014/main" id="{35E41E20-EC7F-4124-84FD-E086D4F4D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4" name="AutoShape 14">
              <a:extLst>
                <a:ext uri="{FF2B5EF4-FFF2-40B4-BE49-F238E27FC236}">
                  <a16:creationId xmlns:a16="http://schemas.microsoft.com/office/drawing/2014/main" id="{95FF0B2D-34AF-4BBB-884E-14A72C479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국제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표준안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7FA9FBE-2BA9-4AF1-A3B2-90D7EF11DF5F}"/>
              </a:ext>
            </a:extLst>
          </p:cNvPr>
          <p:cNvGrpSpPr/>
          <p:nvPr/>
        </p:nvGrpSpPr>
        <p:grpSpPr>
          <a:xfrm>
            <a:off x="10425113" y="2622310"/>
            <a:ext cx="1262063" cy="941779"/>
            <a:chOff x="1890712" y="2703845"/>
            <a:chExt cx="1262063" cy="725155"/>
          </a:xfrm>
        </p:grpSpPr>
        <p:sp>
          <p:nvSpPr>
            <p:cNvPr id="46" name="AutoShape 14">
              <a:extLst>
                <a:ext uri="{FF2B5EF4-FFF2-40B4-BE49-F238E27FC236}">
                  <a16:creationId xmlns:a16="http://schemas.microsoft.com/office/drawing/2014/main" id="{E6D89193-5324-437F-AC24-D08323F47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</p:txBody>
        </p:sp>
        <p:sp>
          <p:nvSpPr>
            <p:cNvPr id="47" name="AutoShape 14">
              <a:extLst>
                <a:ext uri="{FF2B5EF4-FFF2-40B4-BE49-F238E27FC236}">
                  <a16:creationId xmlns:a16="http://schemas.microsoft.com/office/drawing/2014/main" id="{EFF5158E-4976-4928-8789-A1B86D4D9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solidFill>
              <a:srgbClr val="FFFFFF"/>
            </a:soli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국제</a:t>
              </a:r>
              <a:endParaRPr lang="en-US" altLang="ko-KR" b="1" dirty="0">
                <a:solidFill>
                  <a:schemeClr val="accent1">
                    <a:lumMod val="75000"/>
                  </a:schemeClr>
                </a:solidFill>
                <a:latin typeface="+mn-ea"/>
              </a:endParaRPr>
            </a:p>
            <a:p>
              <a:pPr algn="ctr"/>
              <a:r>
                <a:rPr lang="ko-KR" altLang="en-US" b="1" dirty="0">
                  <a:solidFill>
                    <a:schemeClr val="accent1">
                      <a:lumMod val="75000"/>
                    </a:schemeClr>
                  </a:solidFill>
                  <a:latin typeface="+mn-ea"/>
                </a:rPr>
                <a:t>표준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03978481-4FCC-4C6D-A0FB-7D70513280B9}"/>
              </a:ext>
            </a:extLst>
          </p:cNvPr>
          <p:cNvGrpSpPr/>
          <p:nvPr/>
        </p:nvGrpSpPr>
        <p:grpSpPr>
          <a:xfrm>
            <a:off x="1924050" y="3696254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49" name="AutoShape 14">
              <a:extLst>
                <a:ext uri="{FF2B5EF4-FFF2-40B4-BE49-F238E27FC236}">
                  <a16:creationId xmlns:a16="http://schemas.microsoft.com/office/drawing/2014/main" id="{EFC1E968-F946-4102-B3B0-BCE100068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0" name="AutoShape 14">
              <a:extLst>
                <a:ext uri="{FF2B5EF4-FFF2-40B4-BE49-F238E27FC236}">
                  <a16:creationId xmlns:a16="http://schemas.microsoft.com/office/drawing/2014/main" id="{96E55FB7-F453-4CEC-B7C7-21C9AF31F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PWI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7A464687-0033-4A64-B41D-160C29BDFF78}"/>
              </a:ext>
            </a:extLst>
          </p:cNvPr>
          <p:cNvGrpSpPr/>
          <p:nvPr/>
        </p:nvGrpSpPr>
        <p:grpSpPr>
          <a:xfrm>
            <a:off x="3330575" y="3684493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52" name="AutoShape 14">
              <a:extLst>
                <a:ext uri="{FF2B5EF4-FFF2-40B4-BE49-F238E27FC236}">
                  <a16:creationId xmlns:a16="http://schemas.microsoft.com/office/drawing/2014/main" id="{65CA5EA1-4EDC-49EB-9AF0-729266CA3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3" name="AutoShape 14">
              <a:extLst>
                <a:ext uri="{FF2B5EF4-FFF2-40B4-BE49-F238E27FC236}">
                  <a16:creationId xmlns:a16="http://schemas.microsoft.com/office/drawing/2014/main" id="{92C1AACC-6D23-43EB-B35C-5B7964E60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NP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045F1D50-B42A-415E-A78D-4B95322B1F0C}"/>
              </a:ext>
            </a:extLst>
          </p:cNvPr>
          <p:cNvGrpSpPr/>
          <p:nvPr/>
        </p:nvGrpSpPr>
        <p:grpSpPr>
          <a:xfrm>
            <a:off x="4751388" y="3684493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55" name="AutoShape 14">
              <a:extLst>
                <a:ext uri="{FF2B5EF4-FFF2-40B4-BE49-F238E27FC236}">
                  <a16:creationId xmlns:a16="http://schemas.microsoft.com/office/drawing/2014/main" id="{127CF592-0973-45EF-ABEF-751669D8D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6" name="AutoShape 14">
              <a:extLst>
                <a:ext uri="{FF2B5EF4-FFF2-40B4-BE49-F238E27FC236}">
                  <a16:creationId xmlns:a16="http://schemas.microsoft.com/office/drawing/2014/main" id="{BD797FFB-F3C3-4C9A-90DA-C7B7D42F7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WD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EC39D12B-1AD9-4240-B50B-8B471443B0E3}"/>
              </a:ext>
            </a:extLst>
          </p:cNvPr>
          <p:cNvGrpSpPr/>
          <p:nvPr/>
        </p:nvGrpSpPr>
        <p:grpSpPr>
          <a:xfrm>
            <a:off x="6157913" y="3684493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58" name="AutoShape 14">
              <a:extLst>
                <a:ext uri="{FF2B5EF4-FFF2-40B4-BE49-F238E27FC236}">
                  <a16:creationId xmlns:a16="http://schemas.microsoft.com/office/drawing/2014/main" id="{F5BE3947-9AAA-4B19-A9E4-FE87B94CF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59" name="AutoShape 14">
              <a:extLst>
                <a:ext uri="{FF2B5EF4-FFF2-40B4-BE49-F238E27FC236}">
                  <a16:creationId xmlns:a16="http://schemas.microsoft.com/office/drawing/2014/main" id="{3B6DE673-470E-41AC-9C80-AB188F59B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CD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545AFC14-647F-4638-A8A9-A38FE04E39C0}"/>
              </a:ext>
            </a:extLst>
          </p:cNvPr>
          <p:cNvGrpSpPr/>
          <p:nvPr/>
        </p:nvGrpSpPr>
        <p:grpSpPr>
          <a:xfrm>
            <a:off x="7564438" y="3679373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61" name="AutoShape 14">
              <a:extLst>
                <a:ext uri="{FF2B5EF4-FFF2-40B4-BE49-F238E27FC236}">
                  <a16:creationId xmlns:a16="http://schemas.microsoft.com/office/drawing/2014/main" id="{BBCC1856-8212-46B3-80B7-4D0549C92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62" name="AutoShape 14">
              <a:extLst>
                <a:ext uri="{FF2B5EF4-FFF2-40B4-BE49-F238E27FC236}">
                  <a16:creationId xmlns:a16="http://schemas.microsoft.com/office/drawing/2014/main" id="{9BF035BF-22C1-4B5D-814F-127624560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DIS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F86AA218-C9B3-44DE-B010-ED85C69B5004}"/>
              </a:ext>
            </a:extLst>
          </p:cNvPr>
          <p:cNvGrpSpPr/>
          <p:nvPr/>
        </p:nvGrpSpPr>
        <p:grpSpPr>
          <a:xfrm>
            <a:off x="9005887" y="3684493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64" name="AutoShape 14">
              <a:extLst>
                <a:ext uri="{FF2B5EF4-FFF2-40B4-BE49-F238E27FC236}">
                  <a16:creationId xmlns:a16="http://schemas.microsoft.com/office/drawing/2014/main" id="{5811528C-B477-4C19-8634-D234C6A1B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65" name="AutoShape 14">
              <a:extLst>
                <a:ext uri="{FF2B5EF4-FFF2-40B4-BE49-F238E27FC236}">
                  <a16:creationId xmlns:a16="http://schemas.microsoft.com/office/drawing/2014/main" id="{D262FFC4-7600-4C14-B09F-79234122E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FDIS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FC4E429-2D70-4DA9-9D59-5B3E43A6CB70}"/>
              </a:ext>
            </a:extLst>
          </p:cNvPr>
          <p:cNvGrpSpPr/>
          <p:nvPr/>
        </p:nvGrpSpPr>
        <p:grpSpPr>
          <a:xfrm>
            <a:off x="10425113" y="3684493"/>
            <a:ext cx="1262063" cy="411744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67" name="AutoShape 14">
              <a:extLst>
                <a:ext uri="{FF2B5EF4-FFF2-40B4-BE49-F238E27FC236}">
                  <a16:creationId xmlns:a16="http://schemas.microsoft.com/office/drawing/2014/main" id="{1B0DA4BA-7FE7-4BE6-93D6-287CA3043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68" name="AutoShape 14">
              <a:extLst>
                <a:ext uri="{FF2B5EF4-FFF2-40B4-BE49-F238E27FC236}">
                  <a16:creationId xmlns:a16="http://schemas.microsoft.com/office/drawing/2014/main" id="{DB7842E1-8283-401E-BA78-5B4F2429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ISO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CB0F739-2C4E-4F69-B0C5-DFECE40EFD42}"/>
              </a:ext>
            </a:extLst>
          </p:cNvPr>
          <p:cNvGrpSpPr/>
          <p:nvPr/>
        </p:nvGrpSpPr>
        <p:grpSpPr>
          <a:xfrm>
            <a:off x="950119" y="1872798"/>
            <a:ext cx="846138" cy="615950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70" name="AutoShape 14">
              <a:extLst>
                <a:ext uri="{FF2B5EF4-FFF2-40B4-BE49-F238E27FC236}">
                  <a16:creationId xmlns:a16="http://schemas.microsoft.com/office/drawing/2014/main" id="{09D6A419-197A-4592-86FF-F3A1DDFB4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71" name="AutoShape 14">
              <a:extLst>
                <a:ext uri="{FF2B5EF4-FFF2-40B4-BE49-F238E27FC236}">
                  <a16:creationId xmlns:a16="http://schemas.microsoft.com/office/drawing/2014/main" id="{51D7EC8A-DA28-411F-A0B5-DF6FFD2BC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1000">
                  <a:schemeClr val="accent3">
                    <a:lumMod val="45000"/>
                    <a:lumOff val="55000"/>
                  </a:schemeClr>
                </a:gs>
                <a:gs pos="81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단계</a:t>
              </a:r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75C34118-A559-46AE-B2CE-1FA74C7D8B82}"/>
              </a:ext>
            </a:extLst>
          </p:cNvPr>
          <p:cNvGrpSpPr/>
          <p:nvPr/>
        </p:nvGrpSpPr>
        <p:grpSpPr>
          <a:xfrm>
            <a:off x="971550" y="2634073"/>
            <a:ext cx="846138" cy="941777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79" name="AutoShape 14">
              <a:extLst>
                <a:ext uri="{FF2B5EF4-FFF2-40B4-BE49-F238E27FC236}">
                  <a16:creationId xmlns:a16="http://schemas.microsoft.com/office/drawing/2014/main" id="{AE7029C7-1D5C-44AE-9F34-39C1A391E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80" name="AutoShape 14">
              <a:extLst>
                <a:ext uri="{FF2B5EF4-FFF2-40B4-BE49-F238E27FC236}">
                  <a16:creationId xmlns:a16="http://schemas.microsoft.com/office/drawing/2014/main" id="{5C6EF8B0-8615-4424-8BF1-A89769DAB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1000">
                  <a:schemeClr val="accent3">
                    <a:lumMod val="45000"/>
                    <a:lumOff val="55000"/>
                  </a:schemeClr>
                </a:gs>
                <a:gs pos="81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문서</a:t>
              </a:r>
              <a:endParaRPr lang="en-US" altLang="ko-KR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  <a:p>
              <a:pPr algn="ctr"/>
              <a:r>
                <a:rPr lang="ko-KR" altLang="en-US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명칭</a:t>
              </a: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28EC00F0-9176-4979-BA89-9564F09C3A34}"/>
              </a:ext>
            </a:extLst>
          </p:cNvPr>
          <p:cNvGrpSpPr/>
          <p:nvPr/>
        </p:nvGrpSpPr>
        <p:grpSpPr>
          <a:xfrm>
            <a:off x="998537" y="3679373"/>
            <a:ext cx="846138" cy="439236"/>
            <a:chOff x="1890712" y="2703845"/>
            <a:chExt cx="1262063" cy="725155"/>
          </a:xfrm>
          <a:solidFill>
            <a:schemeClr val="bg1">
              <a:lumMod val="75000"/>
            </a:schemeClr>
          </a:solidFill>
        </p:grpSpPr>
        <p:sp>
          <p:nvSpPr>
            <p:cNvPr id="82" name="AutoShape 14">
              <a:extLst>
                <a:ext uri="{FF2B5EF4-FFF2-40B4-BE49-F238E27FC236}">
                  <a16:creationId xmlns:a16="http://schemas.microsoft.com/office/drawing/2014/main" id="{5E4342C8-3396-42A6-A6B5-0969FE97C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050" y="2732421"/>
              <a:ext cx="1228725" cy="696579"/>
            </a:xfrm>
            <a:prstGeom prst="roundRect">
              <a:avLst>
                <a:gd name="adj" fmla="val 10125"/>
              </a:avLst>
            </a:prstGeom>
            <a:grpFill/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endPara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83" name="AutoShape 14">
              <a:extLst>
                <a:ext uri="{FF2B5EF4-FFF2-40B4-BE49-F238E27FC236}">
                  <a16:creationId xmlns:a16="http://schemas.microsoft.com/office/drawing/2014/main" id="{318D45F8-41B8-497A-8089-92FC392B9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2" y="2703845"/>
              <a:ext cx="1228725" cy="696579"/>
            </a:xfrm>
            <a:prstGeom prst="roundRect">
              <a:avLst>
                <a:gd name="adj" fmla="val 10125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1000">
                  <a:schemeClr val="accent3">
                    <a:lumMod val="45000"/>
                    <a:lumOff val="55000"/>
                  </a:schemeClr>
                </a:gs>
                <a:gs pos="81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 w="12700">
              <a:solidFill>
                <a:srgbClr val="44671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algn="ctr"/>
              <a:r>
                <a:rPr lang="ko-KR" altLang="en-US" sz="1600" b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약어</a:t>
              </a:r>
              <a:endParaRPr lang="ko-KR" alt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B99A0E0B-C455-4358-987D-19A712541BCC}"/>
              </a:ext>
            </a:extLst>
          </p:cNvPr>
          <p:cNvGrpSpPr/>
          <p:nvPr/>
        </p:nvGrpSpPr>
        <p:grpSpPr>
          <a:xfrm>
            <a:off x="728191" y="4869100"/>
            <a:ext cx="2936757" cy="369332"/>
            <a:chOff x="759540" y="1203762"/>
            <a:chExt cx="2936757" cy="369332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A3CAB8B2-B51B-477A-99FB-6AAAE92C4339}"/>
                </a:ext>
              </a:extLst>
            </p:cNvPr>
            <p:cNvSpPr/>
            <p:nvPr/>
          </p:nvSpPr>
          <p:spPr>
            <a:xfrm>
              <a:off x="999725" y="1203762"/>
              <a:ext cx="26965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 투표의 승인요건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064FF3A4-2023-415E-8249-96E64FC90AA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23B14850-C2FC-44D3-86E7-1137DF7CD955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88" name="Group 4">
                <a:extLst>
                  <a:ext uri="{FF2B5EF4-FFF2-40B4-BE49-F238E27FC236}">
                    <a16:creationId xmlns:a16="http://schemas.microsoft.com/office/drawing/2014/main" id="{182CD03E-FECB-4093-8821-142247162B8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89" name="Freeform 5">
                  <a:extLst>
                    <a:ext uri="{FF2B5EF4-FFF2-40B4-BE49-F238E27FC236}">
                      <a16:creationId xmlns:a16="http://schemas.microsoft.com/office/drawing/2014/main" id="{FF22CD18-DFA5-47A8-9E1A-64C39B72F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90" name="Freeform 6">
                  <a:extLst>
                    <a:ext uri="{FF2B5EF4-FFF2-40B4-BE49-F238E27FC236}">
                      <a16:creationId xmlns:a16="http://schemas.microsoft.com/office/drawing/2014/main" id="{F83CCC75-CF9B-416A-B67D-C1FAE501088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D26531CD-ED1C-4C40-B5EB-98184D8A02AD}"/>
              </a:ext>
            </a:extLst>
          </p:cNvPr>
          <p:cNvSpPr/>
          <p:nvPr/>
        </p:nvSpPr>
        <p:spPr>
          <a:xfrm>
            <a:off x="1020568" y="5305775"/>
            <a:ext cx="82089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위원회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(TC)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의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P-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회원국 투표수의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2/3 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이상 찬성 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&amp;</a:t>
            </a:r>
          </a:p>
          <a:p>
            <a:pPr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위원회의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P-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회원국과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O-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회원국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(</a:t>
            </a:r>
            <a:r>
              <a:rPr lang="ko-KR" alt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참여국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) 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전체의 총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 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투표수 중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3 / 4 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초과 찬성</a:t>
            </a:r>
            <a:endParaRPr lang="en-US" altLang="ko-KR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55839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D3DB813-F767-47B1-9F4C-9D3317D6D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34" y="1301212"/>
            <a:ext cx="10777129" cy="5356763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0A15DBC9-E97E-4F28-9FC3-F5CA79078CA1}"/>
              </a:ext>
            </a:extLst>
          </p:cNvPr>
          <p:cNvGrpSpPr/>
          <p:nvPr/>
        </p:nvGrpSpPr>
        <p:grpSpPr>
          <a:xfrm>
            <a:off x="756413" y="858838"/>
            <a:ext cx="2256058" cy="369332"/>
            <a:chOff x="759540" y="1203762"/>
            <a:chExt cx="2256058" cy="36933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69E1FFE-121D-4174-B444-E4AB085AB9C9}"/>
                </a:ext>
              </a:extLst>
            </p:cNvPr>
            <p:cNvSpPr/>
            <p:nvPr/>
          </p:nvSpPr>
          <p:spPr>
            <a:xfrm>
              <a:off x="999725" y="1203762"/>
              <a:ext cx="20158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ISO/TC 178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구성원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CDBA16-58C7-4605-ADFC-2BBA4E97A27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6C9053B9-04FB-4E33-9ACB-BB984451D2C9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2" name="Group 4">
                <a:extLst>
                  <a:ext uri="{FF2B5EF4-FFF2-40B4-BE49-F238E27FC236}">
                    <a16:creationId xmlns:a16="http://schemas.microsoft.com/office/drawing/2014/main" id="{E7C19406-201D-4887-8401-871D3042B92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9917E13C-F616-424B-8064-E76B2AC5B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BFA5C7A0-047A-4FD8-A8C6-7F1C5AFCE8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6296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A4A318-F091-4A9B-AB9C-166C3F5C7592}"/>
              </a:ext>
            </a:extLst>
          </p:cNvPr>
          <p:cNvSpPr txBox="1"/>
          <p:nvPr/>
        </p:nvSpPr>
        <p:spPr>
          <a:xfrm>
            <a:off x="1370172" y="1125506"/>
            <a:ext cx="1931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kern="0" dirty="0">
                <a:solidFill>
                  <a:srgbClr val="004388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 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962D3-DC2B-49A1-B30C-36149B201BF1}"/>
              </a:ext>
            </a:extLst>
          </p:cNvPr>
          <p:cNvSpPr txBox="1"/>
          <p:nvPr/>
        </p:nvSpPr>
        <p:spPr>
          <a:xfrm>
            <a:off x="3888179" y="922360"/>
            <a:ext cx="7659585" cy="370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1500"/>
              </a:spcBef>
            </a:pPr>
            <a:r>
              <a:rPr lang="en-US" altLang="ko-KR" sz="3600" b="1" spc="-100" dirty="0">
                <a:ln w="6350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r>
              <a:rPr lang="en-US" altLang="ko-KR" sz="36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36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승강기 산업 현황</a:t>
            </a:r>
          </a:p>
          <a:p>
            <a:pPr>
              <a:lnSpc>
                <a:spcPct val="200000"/>
              </a:lnSpc>
              <a:spcBef>
                <a:spcPts val="1800"/>
              </a:spcBef>
            </a:pPr>
            <a:r>
              <a:rPr lang="en-US" altLang="ko-KR" sz="3600" b="1" spc="-100" dirty="0">
                <a:ln w="6350"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Ⅱ</a:t>
            </a:r>
            <a:r>
              <a:rPr lang="en-US" altLang="ko-KR" sz="36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. </a:t>
            </a:r>
            <a:r>
              <a:rPr lang="ko-KR" altLang="en-US" sz="36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표준이란</a:t>
            </a:r>
            <a:endParaRPr lang="en-US" altLang="ko-KR" sz="3600" b="1" spc="-100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spcBef>
                <a:spcPts val="1800"/>
              </a:spcBef>
            </a:pPr>
            <a:r>
              <a:rPr lang="en-US" altLang="ko-KR" sz="36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Ⅲ. EN ISO 8100-1 </a:t>
            </a:r>
            <a:r>
              <a:rPr lang="ko-KR" altLang="en-US" sz="36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anose="020B0503020000020004" pitchFamily="50" charset="-127"/>
              </a:rPr>
              <a:t>주요 개정 내용</a:t>
            </a:r>
            <a:endParaRPr lang="en-US" altLang="ko-KR" sz="3600" b="1" spc="-100" dirty="0">
              <a:solidFill>
                <a:schemeClr val="tx1">
                  <a:lumMod val="65000"/>
                  <a:lumOff val="35000"/>
                </a:schemeClr>
              </a:solidFill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8082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A15DBC9-E97E-4F28-9FC3-F5CA79078CA1}"/>
              </a:ext>
            </a:extLst>
          </p:cNvPr>
          <p:cNvGrpSpPr/>
          <p:nvPr/>
        </p:nvGrpSpPr>
        <p:grpSpPr>
          <a:xfrm>
            <a:off x="756413" y="858838"/>
            <a:ext cx="2256058" cy="369332"/>
            <a:chOff x="759540" y="1203762"/>
            <a:chExt cx="2256058" cy="36933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69E1FFE-121D-4174-B444-E4AB085AB9C9}"/>
                </a:ext>
              </a:extLst>
            </p:cNvPr>
            <p:cNvSpPr/>
            <p:nvPr/>
          </p:nvSpPr>
          <p:spPr>
            <a:xfrm>
              <a:off x="999725" y="1203762"/>
              <a:ext cx="20158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ISO/TC 178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구성원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CDBA16-58C7-4605-ADFC-2BBA4E97A27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6C9053B9-04FB-4E33-9ACB-BB984451D2C9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2" name="Group 4">
                <a:extLst>
                  <a:ext uri="{FF2B5EF4-FFF2-40B4-BE49-F238E27FC236}">
                    <a16:creationId xmlns:a16="http://schemas.microsoft.com/office/drawing/2014/main" id="{E7C19406-201D-4887-8401-871D3042B92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9917E13C-F616-424B-8064-E76B2AC5B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BFA5C7A0-047A-4FD8-A8C6-7F1C5AFCE8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991F3DC6-2A8D-477B-8111-C5B6B02A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4" y="1189241"/>
            <a:ext cx="10780617" cy="53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5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217C658-B0C6-FFA2-9ABB-2B254C0C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393" y="4211270"/>
            <a:ext cx="6000416" cy="2120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77BB43-59C5-806F-205D-4EE02EA11190}"/>
              </a:ext>
            </a:extLst>
          </p:cNvPr>
          <p:cNvSpPr txBox="1"/>
          <p:nvPr/>
        </p:nvSpPr>
        <p:spPr>
          <a:xfrm>
            <a:off x="728191" y="1088172"/>
            <a:ext cx="1097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/>
              <a:t>ISO/TC 178 – Technical Committee for Lifts, escalators and moving walks</a:t>
            </a:r>
            <a:endParaRPr lang="ko-KR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C4DDD-0993-CC5B-0B42-7000F4780A40}"/>
              </a:ext>
            </a:extLst>
          </p:cNvPr>
          <p:cNvSpPr txBox="1"/>
          <p:nvPr/>
        </p:nvSpPr>
        <p:spPr>
          <a:xfrm>
            <a:off x="728191" y="1793578"/>
            <a:ext cx="470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/>
              <a:t>활동중인 </a:t>
            </a:r>
            <a:r>
              <a:rPr lang="ko-KR" altLang="en-US" sz="2400" b="1" dirty="0" err="1"/>
              <a:t>워킹그룹</a:t>
            </a:r>
            <a:r>
              <a:rPr lang="en-US" altLang="ko-KR" sz="2400" b="1" dirty="0"/>
              <a:t>(WG): 10</a:t>
            </a:r>
            <a:r>
              <a:rPr lang="ko-KR" altLang="en-US" sz="2400" b="1" dirty="0"/>
              <a:t>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8E1D0-B6A3-068B-FA4E-3EDF008EFFAC}"/>
              </a:ext>
            </a:extLst>
          </p:cNvPr>
          <p:cNvSpPr txBox="1"/>
          <p:nvPr/>
        </p:nvSpPr>
        <p:spPr>
          <a:xfrm>
            <a:off x="728191" y="4304070"/>
            <a:ext cx="3448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b="1" dirty="0"/>
              <a:t>발간된 문서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총 </a:t>
            </a:r>
            <a:r>
              <a:rPr lang="en-US" altLang="ko-KR" sz="2400" b="1" dirty="0"/>
              <a:t>45</a:t>
            </a:r>
            <a:r>
              <a:rPr lang="ko-KR" altLang="en-US" sz="2400" b="1" dirty="0"/>
              <a:t>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3C8774-734A-654A-20B3-2BBCA6750E7C}"/>
              </a:ext>
            </a:extLst>
          </p:cNvPr>
          <p:cNvSpPr txBox="1"/>
          <p:nvPr/>
        </p:nvSpPr>
        <p:spPr>
          <a:xfrm>
            <a:off x="1120162" y="2370401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(</a:t>
            </a:r>
            <a:r>
              <a:rPr lang="ko-KR" altLang="en-US" sz="2400" b="1" dirty="0"/>
              <a:t>신설</a:t>
            </a:r>
            <a:r>
              <a:rPr lang="en-US" altLang="ko-KR" sz="2400" b="1" dirty="0"/>
              <a:t>) 2019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WG 12 </a:t>
            </a:r>
            <a:r>
              <a:rPr lang="ko-KR" altLang="en-US" sz="2400" b="1" dirty="0"/>
              <a:t>사이버보안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F47CD-3B18-680A-5AA8-7AEB0C96CA7D}"/>
              </a:ext>
            </a:extLst>
          </p:cNvPr>
          <p:cNvSpPr txBox="1"/>
          <p:nvPr/>
        </p:nvSpPr>
        <p:spPr>
          <a:xfrm>
            <a:off x="1116399" y="2947224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(</a:t>
            </a:r>
            <a:r>
              <a:rPr lang="ko-KR" altLang="en-US" sz="2400" b="1" dirty="0"/>
              <a:t>신설</a:t>
            </a:r>
            <a:r>
              <a:rPr lang="en-US" altLang="ko-KR" sz="2400" b="1" dirty="0"/>
              <a:t>) 2019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WG 13 </a:t>
            </a:r>
            <a:r>
              <a:rPr lang="ko-KR" altLang="en-US" sz="2400" b="1" dirty="0"/>
              <a:t>신기술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4DD3B-0B2D-7E26-3D94-64BDE9A30BD3}"/>
              </a:ext>
            </a:extLst>
          </p:cNvPr>
          <p:cNvSpPr txBox="1"/>
          <p:nvPr/>
        </p:nvSpPr>
        <p:spPr>
          <a:xfrm>
            <a:off x="1114835" y="4880893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표준</a:t>
            </a:r>
            <a:r>
              <a:rPr lang="en-US" altLang="ko-KR" sz="2400" b="1" dirty="0"/>
              <a:t>: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26</a:t>
            </a:r>
            <a:r>
              <a:rPr lang="ko-KR" altLang="en-US" sz="2400" b="1" dirty="0"/>
              <a:t>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8053E-27FD-9031-7B21-550F30B87181}"/>
              </a:ext>
            </a:extLst>
          </p:cNvPr>
          <p:cNvSpPr txBox="1"/>
          <p:nvPr/>
        </p:nvSpPr>
        <p:spPr>
          <a:xfrm>
            <a:off x="1114835" y="6034541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기술보고서</a:t>
            </a:r>
            <a:r>
              <a:rPr lang="en-US" altLang="ko-KR" sz="2400" b="1" dirty="0"/>
              <a:t>(TR): 11</a:t>
            </a:r>
            <a:r>
              <a:rPr lang="ko-KR" altLang="en-US" sz="2400" b="1" dirty="0"/>
              <a:t>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D8481E-96A2-C91E-6195-1E3C2A3F3B19}"/>
              </a:ext>
            </a:extLst>
          </p:cNvPr>
          <p:cNvSpPr txBox="1"/>
          <p:nvPr/>
        </p:nvSpPr>
        <p:spPr>
          <a:xfrm>
            <a:off x="1114835" y="5457716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/>
              <a:t>기술시방서</a:t>
            </a:r>
            <a:r>
              <a:rPr lang="en-US" altLang="ko-KR" sz="2400" b="1" dirty="0"/>
              <a:t>(TS): 8</a:t>
            </a:r>
            <a:r>
              <a:rPr lang="ko-KR" altLang="en-US" sz="2400" b="1" dirty="0"/>
              <a:t>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B0B628-C17F-6E42-4253-9BAFCE7CBB62}"/>
              </a:ext>
            </a:extLst>
          </p:cNvPr>
          <p:cNvSpPr txBox="1"/>
          <p:nvPr/>
        </p:nvSpPr>
        <p:spPr>
          <a:xfrm>
            <a:off x="1086592" y="3524047"/>
            <a:ext cx="944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(</a:t>
            </a:r>
            <a:r>
              <a:rPr lang="ko-KR" altLang="en-US" sz="2400" b="1" dirty="0" err="1"/>
              <a:t>재활동</a:t>
            </a:r>
            <a:r>
              <a:rPr lang="en-US" altLang="ko-KR" sz="2400" b="1" dirty="0"/>
              <a:t>) 2022</a:t>
            </a:r>
            <a:r>
              <a:rPr lang="ko-KR" altLang="en-US" sz="2400" b="1" dirty="0"/>
              <a:t>년 </a:t>
            </a:r>
            <a:r>
              <a:rPr lang="en-US" altLang="ko-KR" sz="2400" b="1" dirty="0"/>
              <a:t>WG 1 </a:t>
            </a:r>
            <a:r>
              <a:rPr lang="ko-KR" altLang="en-US" sz="2400" b="1" dirty="0"/>
              <a:t>선박용 엘리베이터</a:t>
            </a:r>
            <a:r>
              <a:rPr lang="en-US" altLang="ko-KR" sz="2400" b="1" dirty="0"/>
              <a:t>, WG 9 </a:t>
            </a:r>
            <a:r>
              <a:rPr lang="ko-KR" altLang="en-US" sz="2400" b="1" dirty="0"/>
              <a:t>탑승 품질 측정</a:t>
            </a:r>
          </a:p>
        </p:txBody>
      </p:sp>
    </p:spTree>
    <p:extLst>
      <p:ext uri="{BB962C8B-B14F-4D97-AF65-F5344CB8AC3E}">
        <p14:creationId xmlns:p14="http://schemas.microsoft.com/office/powerpoint/2010/main" val="346442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1D75DE19-6EE7-DA1E-75E7-6BF6155D9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89" y="905249"/>
            <a:ext cx="11230261" cy="54898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88CF625-0A9B-4777-A205-83F8D5520988}"/>
              </a:ext>
            </a:extLst>
          </p:cNvPr>
          <p:cNvGrpSpPr/>
          <p:nvPr/>
        </p:nvGrpSpPr>
        <p:grpSpPr>
          <a:xfrm>
            <a:off x="756413" y="858838"/>
            <a:ext cx="2474066" cy="369332"/>
            <a:chOff x="759540" y="1203762"/>
            <a:chExt cx="2474066" cy="369332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75A3D22-479E-4E2D-BD2D-AC2932570774}"/>
                </a:ext>
              </a:extLst>
            </p:cNvPr>
            <p:cNvSpPr/>
            <p:nvPr/>
          </p:nvSpPr>
          <p:spPr>
            <a:xfrm>
              <a:off x="999725" y="1203762"/>
              <a:ext cx="22338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ISO/TC 178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조직현황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C2DF282-6874-46F6-AA6D-32CE3D8B874C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36D507DB-71E6-4999-97AA-C81FEFF54FC8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9" name="Group 4">
                <a:extLst>
                  <a:ext uri="{FF2B5EF4-FFF2-40B4-BE49-F238E27FC236}">
                    <a16:creationId xmlns:a16="http://schemas.microsoft.com/office/drawing/2014/main" id="{44963B6A-2BB7-4C91-A28D-FE82861E311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0" name="Freeform 5">
                  <a:extLst>
                    <a:ext uri="{FF2B5EF4-FFF2-40B4-BE49-F238E27FC236}">
                      <a16:creationId xmlns:a16="http://schemas.microsoft.com/office/drawing/2014/main" id="{DF70EFFE-34C7-497E-890A-5071207F9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21" name="Freeform 6">
                  <a:extLst>
                    <a:ext uri="{FF2B5EF4-FFF2-40B4-BE49-F238E27FC236}">
                      <a16:creationId xmlns:a16="http://schemas.microsoft.com/office/drawing/2014/main" id="{ED3B6028-C53B-485C-B90A-1836BD9191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84895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A15DBC9-E97E-4F28-9FC3-F5CA79078CA1}"/>
              </a:ext>
            </a:extLst>
          </p:cNvPr>
          <p:cNvGrpSpPr/>
          <p:nvPr/>
        </p:nvGrpSpPr>
        <p:grpSpPr>
          <a:xfrm>
            <a:off x="756413" y="858838"/>
            <a:ext cx="2692075" cy="369332"/>
            <a:chOff x="759540" y="1203762"/>
            <a:chExt cx="2692075" cy="36933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69E1FFE-121D-4174-B444-E4AB085AB9C9}"/>
                </a:ext>
              </a:extLst>
            </p:cNvPr>
            <p:cNvSpPr/>
            <p:nvPr/>
          </p:nvSpPr>
          <p:spPr>
            <a:xfrm>
              <a:off x="999725" y="1203762"/>
              <a:ext cx="2451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ISO/TC 178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표준시리즈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CDBA16-58C7-4605-ADFC-2BBA4E97A27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6C9053B9-04FB-4E33-9ACB-BB984451D2C9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2" name="Group 4">
                <a:extLst>
                  <a:ext uri="{FF2B5EF4-FFF2-40B4-BE49-F238E27FC236}">
                    <a16:creationId xmlns:a16="http://schemas.microsoft.com/office/drawing/2014/main" id="{E7C19406-201D-4887-8401-871D3042B92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9917E13C-F616-424B-8064-E76B2AC5B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BFA5C7A0-047A-4FD8-A8C6-7F1C5AFCE8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D9648699-25FA-478E-89FF-08494868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4" y="1273225"/>
            <a:ext cx="10836275" cy="52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3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B8DE210B-900F-CAA8-246D-DFA87D3F5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770" y="858838"/>
            <a:ext cx="10199584" cy="57175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국제표준화기구</a:t>
            </a:r>
            <a:r>
              <a:rPr lang="en-US" altLang="ko-KR" dirty="0"/>
              <a:t>(ISO)</a:t>
            </a:r>
            <a:endParaRPr lang="ko-KR" altLang="en-US" dirty="0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A15DBC9-E97E-4F28-9FC3-F5CA79078CA1}"/>
              </a:ext>
            </a:extLst>
          </p:cNvPr>
          <p:cNvGrpSpPr/>
          <p:nvPr/>
        </p:nvGrpSpPr>
        <p:grpSpPr>
          <a:xfrm>
            <a:off x="756413" y="858838"/>
            <a:ext cx="2979012" cy="369332"/>
            <a:chOff x="759540" y="1203762"/>
            <a:chExt cx="2979012" cy="36933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F69E1FFE-121D-4174-B444-E4AB085AB9C9}"/>
                </a:ext>
              </a:extLst>
            </p:cNvPr>
            <p:cNvSpPr/>
            <p:nvPr/>
          </p:nvSpPr>
          <p:spPr>
            <a:xfrm>
              <a:off x="999725" y="1203762"/>
              <a:ext cx="27388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ISO/TC 178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작업 프로그램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CDBA16-58C7-4605-ADFC-2BBA4E97A27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6C9053B9-04FB-4E33-9ACB-BB984451D2C9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2" name="Group 4">
                <a:extLst>
                  <a:ext uri="{FF2B5EF4-FFF2-40B4-BE49-F238E27FC236}">
                    <a16:creationId xmlns:a16="http://schemas.microsoft.com/office/drawing/2014/main" id="{E7C19406-201D-4887-8401-871D3042B92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9917E13C-F616-424B-8064-E76B2AC5B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BFA5C7A0-047A-4FD8-A8C6-7F1C5AFCE8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6419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승강기</a:t>
            </a:r>
            <a:r>
              <a:rPr lang="en-US" altLang="ko-KR" dirty="0"/>
              <a:t> </a:t>
            </a:r>
            <a:r>
              <a:rPr lang="ko-KR" altLang="en-US" dirty="0"/>
              <a:t>분야 국가표준 대응 활동 현황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C151A55-AD34-4778-8B1B-E34BD7D67C29}"/>
              </a:ext>
            </a:extLst>
          </p:cNvPr>
          <p:cNvGrpSpPr/>
          <p:nvPr/>
        </p:nvGrpSpPr>
        <p:grpSpPr>
          <a:xfrm>
            <a:off x="756413" y="858838"/>
            <a:ext cx="2811723" cy="369332"/>
            <a:chOff x="759540" y="1203762"/>
            <a:chExt cx="2811723" cy="36933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80529E1-599F-47B4-8FE0-D453E63B707F}"/>
                </a:ext>
              </a:extLst>
            </p:cNvPr>
            <p:cNvSpPr/>
            <p:nvPr/>
          </p:nvSpPr>
          <p:spPr>
            <a:xfrm>
              <a:off x="999725" y="1203762"/>
              <a:ext cx="25715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국내 승강기 표준화 동향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7CEAC1B-F4D1-4770-A4B8-AC897C1F2FF0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E9B20C7-81BA-40AF-A9F0-25F187F4283F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BA6EA77E-2DA1-4EB4-814D-069C09C1FDE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477CE667-D324-4B32-BEAC-CC81DC56B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A102AB90-E033-419F-90FD-1AEE4F768D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0E36C7-7E43-49B6-BD35-C8A439374968}"/>
              </a:ext>
            </a:extLst>
          </p:cNvPr>
          <p:cNvSpPr/>
          <p:nvPr/>
        </p:nvSpPr>
        <p:spPr>
          <a:xfrm>
            <a:off x="1440743" y="3889072"/>
            <a:ext cx="8136904" cy="21193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유럽의</a:t>
            </a:r>
            <a:r>
              <a:rPr lang="en-US" altLang="ko-KR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기술표준 도입 </a:t>
            </a:r>
            <a:endParaRPr lang="en-US" altLang="ko-KR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-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승강기 완제품 및 그 부속품에 대한 설계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·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제조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·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설치 및 시험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표준제정필요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-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기술표준의 자체 제정 어려움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: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막대한 시간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비용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인력의 부족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 -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이미 검증된 선진국의 기술표준을 검토하여 도입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·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정착</a:t>
            </a:r>
            <a:r>
              <a:rPr lang="en-US" altLang="ko-KR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dirty="0">
                <a:solidFill>
                  <a:schemeClr val="tx2"/>
                </a:solidFill>
                <a:latin typeface="+mn-ea"/>
              </a:rPr>
              <a:t>   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-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ISO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의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동향 및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ISO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와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CEN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과의 협력 관계를 고려 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FF3765D-7DF1-4BE4-AEF8-D322CB4AC945}"/>
              </a:ext>
            </a:extLst>
          </p:cNvPr>
          <p:cNvSpPr/>
          <p:nvPr/>
        </p:nvSpPr>
        <p:spPr>
          <a:xfrm>
            <a:off x="1409161" y="1347622"/>
            <a:ext cx="8168486" cy="267336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en-US" altLang="ko-KR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ko-KR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승강기 안전기준 표준화</a:t>
            </a:r>
            <a:endParaRPr lang="en-US" altLang="ko-KR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- 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기존 일본공업규격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(JIS)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를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근간으로 한국산업표준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(KS)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제정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- 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유럽의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EN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표준 도입 </a:t>
            </a: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: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국제 표준에 부합화</a:t>
            </a:r>
            <a:b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</a:b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  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⇒ 국내 실정에 적합한 검사기준과 시험방법 등 발췌 사용</a:t>
            </a:r>
            <a:endParaRPr lang="en-US" altLang="ko-KR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pPr marL="0" lvl="1">
              <a:lnSpc>
                <a:spcPct val="150000"/>
              </a:lnSpc>
              <a:defRPr/>
            </a:pPr>
            <a:r>
              <a:rPr lang="en-US" altLang="ko-KR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  -  </a:t>
            </a:r>
            <a:r>
              <a:rPr lang="ko-KR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승강기 안전기준의 국제표준화 추진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F90D77A-1FC2-4D75-8725-3174877EA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47" y="4723922"/>
            <a:ext cx="216408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7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승강기</a:t>
            </a:r>
            <a:r>
              <a:rPr lang="en-US" altLang="ko-KR" dirty="0"/>
              <a:t> </a:t>
            </a:r>
            <a:r>
              <a:rPr lang="ko-KR" altLang="en-US" dirty="0"/>
              <a:t>분야 국가표준 대응 활동 현황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C151A55-AD34-4778-8B1B-E34BD7D67C29}"/>
              </a:ext>
            </a:extLst>
          </p:cNvPr>
          <p:cNvGrpSpPr/>
          <p:nvPr/>
        </p:nvGrpSpPr>
        <p:grpSpPr>
          <a:xfrm>
            <a:off x="1483820" y="2163665"/>
            <a:ext cx="9863910" cy="369332"/>
            <a:chOff x="759540" y="1203762"/>
            <a:chExt cx="9863910" cy="36933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D80529E1-599F-47B4-8FE0-D453E63B707F}"/>
                </a:ext>
              </a:extLst>
            </p:cNvPr>
            <p:cNvSpPr/>
            <p:nvPr/>
          </p:nvSpPr>
          <p:spPr>
            <a:xfrm>
              <a:off x="999725" y="1203762"/>
              <a:ext cx="9623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국가기술표준원으로부터 산업표준개발 협력기관으로 </a:t>
              </a:r>
              <a:r>
                <a:rPr lang="ko-KR" altLang="en-US" b="1" spc="-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지정받아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ISO/TC 178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관련 국가표준을 전담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7CEAC1B-F4D1-4770-A4B8-AC897C1F2FF0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E9B20C7-81BA-40AF-A9F0-25F187F4283F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BA6EA77E-2DA1-4EB4-814D-069C09C1FDE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477CE667-D324-4B32-BEAC-CC81DC56B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A102AB90-E033-419F-90FD-1AEE4F768D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4F90D77A-1FC2-4D75-8725-3174877EA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47" y="4723922"/>
            <a:ext cx="2164080" cy="167640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F680985A-0D34-3DE7-82A8-190DC4911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352" y="3199319"/>
            <a:ext cx="6659880" cy="294132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BC48D4AC-7081-E3CA-E680-469BC351505D}"/>
              </a:ext>
            </a:extLst>
          </p:cNvPr>
          <p:cNvGrpSpPr>
            <a:grpSpLocks noChangeAspect="1"/>
          </p:cNvGrpSpPr>
          <p:nvPr/>
        </p:nvGrpSpPr>
        <p:grpSpPr>
          <a:xfrm>
            <a:off x="3723456" y="1223921"/>
            <a:ext cx="2223962" cy="457264"/>
            <a:chOff x="6659056" y="462888"/>
            <a:chExt cx="1949722" cy="400877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2D6152BC-D0CD-E70D-660A-68EA3A81131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192464" y="530988"/>
              <a:ext cx="1416314" cy="279585"/>
              <a:chOff x="2127250" y="2944813"/>
              <a:chExt cx="4889501" cy="96520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E9ED722C-F950-E41E-87D6-FF6B2ED065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27250" y="2944813"/>
                <a:ext cx="525463" cy="573088"/>
              </a:xfrm>
              <a:custGeom>
                <a:avLst/>
                <a:gdLst>
                  <a:gd name="T0" fmla="*/ 70 w 140"/>
                  <a:gd name="T1" fmla="*/ 34 h 151"/>
                  <a:gd name="T2" fmla="*/ 77 w 140"/>
                  <a:gd name="T3" fmla="*/ 46 h 151"/>
                  <a:gd name="T4" fmla="*/ 80 w 140"/>
                  <a:gd name="T5" fmla="*/ 59 h 151"/>
                  <a:gd name="T6" fmla="*/ 69 w 140"/>
                  <a:gd name="T7" fmla="*/ 85 h 151"/>
                  <a:gd name="T8" fmla="*/ 42 w 140"/>
                  <a:gd name="T9" fmla="*/ 96 h 151"/>
                  <a:gd name="T10" fmla="*/ 15 w 140"/>
                  <a:gd name="T11" fmla="*/ 85 h 151"/>
                  <a:gd name="T12" fmla="*/ 4 w 140"/>
                  <a:gd name="T13" fmla="*/ 59 h 151"/>
                  <a:gd name="T14" fmla="*/ 7 w 140"/>
                  <a:gd name="T15" fmla="*/ 46 h 151"/>
                  <a:gd name="T16" fmla="*/ 14 w 140"/>
                  <a:gd name="T17" fmla="*/ 34 h 151"/>
                  <a:gd name="T18" fmla="*/ 0 w 140"/>
                  <a:gd name="T19" fmla="*/ 34 h 151"/>
                  <a:gd name="T20" fmla="*/ 0 w 140"/>
                  <a:gd name="T21" fmla="*/ 18 h 151"/>
                  <a:gd name="T22" fmla="*/ 30 w 140"/>
                  <a:gd name="T23" fmla="*/ 18 h 151"/>
                  <a:gd name="T24" fmla="*/ 30 w 140"/>
                  <a:gd name="T25" fmla="*/ 0 h 151"/>
                  <a:gd name="T26" fmla="*/ 54 w 140"/>
                  <a:gd name="T27" fmla="*/ 0 h 151"/>
                  <a:gd name="T28" fmla="*/ 54 w 140"/>
                  <a:gd name="T29" fmla="*/ 18 h 151"/>
                  <a:gd name="T30" fmla="*/ 85 w 140"/>
                  <a:gd name="T31" fmla="*/ 18 h 151"/>
                  <a:gd name="T32" fmla="*/ 85 w 140"/>
                  <a:gd name="T33" fmla="*/ 34 h 151"/>
                  <a:gd name="T34" fmla="*/ 70 w 140"/>
                  <a:gd name="T35" fmla="*/ 34 h 151"/>
                  <a:gd name="T36" fmla="*/ 17 w 140"/>
                  <a:gd name="T37" fmla="*/ 135 h 151"/>
                  <a:gd name="T38" fmla="*/ 17 w 140"/>
                  <a:gd name="T39" fmla="*/ 103 h 151"/>
                  <a:gd name="T40" fmla="*/ 40 w 140"/>
                  <a:gd name="T41" fmla="*/ 103 h 151"/>
                  <a:gd name="T42" fmla="*/ 40 w 140"/>
                  <a:gd name="T43" fmla="*/ 135 h 151"/>
                  <a:gd name="T44" fmla="*/ 123 w 140"/>
                  <a:gd name="T45" fmla="*/ 135 h 151"/>
                  <a:gd name="T46" fmla="*/ 123 w 140"/>
                  <a:gd name="T47" fmla="*/ 151 h 151"/>
                  <a:gd name="T48" fmla="*/ 33 w 140"/>
                  <a:gd name="T49" fmla="*/ 151 h 151"/>
                  <a:gd name="T50" fmla="*/ 17 w 140"/>
                  <a:gd name="T51" fmla="*/ 135 h 151"/>
                  <a:gd name="T52" fmla="*/ 31 w 140"/>
                  <a:gd name="T53" fmla="*/ 74 h 151"/>
                  <a:gd name="T54" fmla="*/ 42 w 140"/>
                  <a:gd name="T55" fmla="*/ 80 h 151"/>
                  <a:gd name="T56" fmla="*/ 53 w 140"/>
                  <a:gd name="T57" fmla="*/ 74 h 151"/>
                  <a:gd name="T58" fmla="*/ 57 w 140"/>
                  <a:gd name="T59" fmla="*/ 58 h 151"/>
                  <a:gd name="T60" fmla="*/ 53 w 140"/>
                  <a:gd name="T61" fmla="*/ 43 h 151"/>
                  <a:gd name="T62" fmla="*/ 42 w 140"/>
                  <a:gd name="T63" fmla="*/ 36 h 151"/>
                  <a:gd name="T64" fmla="*/ 31 w 140"/>
                  <a:gd name="T65" fmla="*/ 43 h 151"/>
                  <a:gd name="T66" fmla="*/ 27 w 140"/>
                  <a:gd name="T67" fmla="*/ 58 h 151"/>
                  <a:gd name="T68" fmla="*/ 31 w 140"/>
                  <a:gd name="T69" fmla="*/ 74 h 151"/>
                  <a:gd name="T70" fmla="*/ 120 w 140"/>
                  <a:gd name="T71" fmla="*/ 67 h 151"/>
                  <a:gd name="T72" fmla="*/ 120 w 140"/>
                  <a:gd name="T73" fmla="*/ 113 h 151"/>
                  <a:gd name="T74" fmla="*/ 97 w 140"/>
                  <a:gd name="T75" fmla="*/ 113 h 151"/>
                  <a:gd name="T76" fmla="*/ 97 w 140"/>
                  <a:gd name="T77" fmla="*/ 6 h 151"/>
                  <a:gd name="T78" fmla="*/ 120 w 140"/>
                  <a:gd name="T79" fmla="*/ 6 h 151"/>
                  <a:gd name="T80" fmla="*/ 120 w 140"/>
                  <a:gd name="T81" fmla="*/ 49 h 151"/>
                  <a:gd name="T82" fmla="*/ 140 w 140"/>
                  <a:gd name="T83" fmla="*/ 49 h 151"/>
                  <a:gd name="T84" fmla="*/ 140 w 140"/>
                  <a:gd name="T85" fmla="*/ 67 h 151"/>
                  <a:gd name="T86" fmla="*/ 120 w 140"/>
                  <a:gd name="T87" fmla="*/ 6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0" h="151">
                    <a:moveTo>
                      <a:pt x="70" y="34"/>
                    </a:moveTo>
                    <a:cubicBezTo>
                      <a:pt x="73" y="38"/>
                      <a:pt x="75" y="41"/>
                      <a:pt x="77" y="46"/>
                    </a:cubicBezTo>
                    <a:cubicBezTo>
                      <a:pt x="79" y="50"/>
                      <a:pt x="80" y="54"/>
                      <a:pt x="80" y="59"/>
                    </a:cubicBezTo>
                    <a:cubicBezTo>
                      <a:pt x="80" y="69"/>
                      <a:pt x="76" y="77"/>
                      <a:pt x="69" y="85"/>
                    </a:cubicBezTo>
                    <a:cubicBezTo>
                      <a:pt x="61" y="92"/>
                      <a:pt x="52" y="96"/>
                      <a:pt x="42" y="96"/>
                    </a:cubicBezTo>
                    <a:cubicBezTo>
                      <a:pt x="31" y="96"/>
                      <a:pt x="22" y="92"/>
                      <a:pt x="15" y="85"/>
                    </a:cubicBezTo>
                    <a:cubicBezTo>
                      <a:pt x="8" y="78"/>
                      <a:pt x="4" y="69"/>
                      <a:pt x="4" y="59"/>
                    </a:cubicBezTo>
                    <a:cubicBezTo>
                      <a:pt x="4" y="54"/>
                      <a:pt x="5" y="50"/>
                      <a:pt x="7" y="46"/>
                    </a:cubicBezTo>
                    <a:cubicBezTo>
                      <a:pt x="8" y="41"/>
                      <a:pt x="11" y="38"/>
                      <a:pt x="14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5" y="34"/>
                      <a:pt x="85" y="34"/>
                      <a:pt x="85" y="34"/>
                    </a:cubicBezTo>
                    <a:lnTo>
                      <a:pt x="70" y="34"/>
                    </a:lnTo>
                    <a:close/>
                    <a:moveTo>
                      <a:pt x="17" y="135"/>
                    </a:moveTo>
                    <a:cubicBezTo>
                      <a:pt x="17" y="103"/>
                      <a:pt x="17" y="103"/>
                      <a:pt x="17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51"/>
                      <a:pt x="123" y="151"/>
                      <a:pt x="123" y="151"/>
                    </a:cubicBezTo>
                    <a:cubicBezTo>
                      <a:pt x="33" y="151"/>
                      <a:pt x="33" y="151"/>
                      <a:pt x="33" y="151"/>
                    </a:cubicBezTo>
                    <a:cubicBezTo>
                      <a:pt x="24" y="151"/>
                      <a:pt x="17" y="144"/>
                      <a:pt x="17" y="135"/>
                    </a:cubicBezTo>
                    <a:close/>
                    <a:moveTo>
                      <a:pt x="31" y="74"/>
                    </a:moveTo>
                    <a:cubicBezTo>
                      <a:pt x="34" y="78"/>
                      <a:pt x="38" y="80"/>
                      <a:pt x="42" y="80"/>
                    </a:cubicBezTo>
                    <a:cubicBezTo>
                      <a:pt x="46" y="80"/>
                      <a:pt x="50" y="78"/>
                      <a:pt x="53" y="74"/>
                    </a:cubicBezTo>
                    <a:cubicBezTo>
                      <a:pt x="55" y="69"/>
                      <a:pt x="57" y="64"/>
                      <a:pt x="57" y="58"/>
                    </a:cubicBezTo>
                    <a:cubicBezTo>
                      <a:pt x="57" y="52"/>
                      <a:pt x="55" y="47"/>
                      <a:pt x="53" y="43"/>
                    </a:cubicBezTo>
                    <a:cubicBezTo>
                      <a:pt x="50" y="38"/>
                      <a:pt x="46" y="36"/>
                      <a:pt x="42" y="36"/>
                    </a:cubicBezTo>
                    <a:cubicBezTo>
                      <a:pt x="38" y="36"/>
                      <a:pt x="34" y="38"/>
                      <a:pt x="31" y="43"/>
                    </a:cubicBezTo>
                    <a:cubicBezTo>
                      <a:pt x="28" y="47"/>
                      <a:pt x="27" y="52"/>
                      <a:pt x="27" y="58"/>
                    </a:cubicBezTo>
                    <a:cubicBezTo>
                      <a:pt x="27" y="64"/>
                      <a:pt x="28" y="69"/>
                      <a:pt x="31" y="74"/>
                    </a:cubicBezTo>
                    <a:close/>
                    <a:moveTo>
                      <a:pt x="120" y="67"/>
                    </a:moveTo>
                    <a:cubicBezTo>
                      <a:pt x="120" y="113"/>
                      <a:pt x="120" y="113"/>
                      <a:pt x="120" y="113"/>
                    </a:cubicBezTo>
                    <a:cubicBezTo>
                      <a:pt x="97" y="113"/>
                      <a:pt x="97" y="113"/>
                      <a:pt x="97" y="113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120" y="6"/>
                      <a:pt x="120" y="6"/>
                      <a:pt x="120" y="6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40" y="67"/>
                      <a:pt x="140" y="67"/>
                      <a:pt x="140" y="67"/>
                    </a:cubicBezTo>
                    <a:lnTo>
                      <a:pt x="120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934C362D-BD7E-890B-C2B7-6B7E02B2D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813" y="2967038"/>
                <a:ext cx="506413" cy="550863"/>
              </a:xfrm>
              <a:custGeom>
                <a:avLst/>
                <a:gdLst>
                  <a:gd name="T0" fmla="*/ 98 w 135"/>
                  <a:gd name="T1" fmla="*/ 145 h 145"/>
                  <a:gd name="T2" fmla="*/ 98 w 135"/>
                  <a:gd name="T3" fmla="*/ 105 h 145"/>
                  <a:gd name="T4" fmla="*/ 12 w 135"/>
                  <a:gd name="T5" fmla="*/ 105 h 145"/>
                  <a:gd name="T6" fmla="*/ 12 w 135"/>
                  <a:gd name="T7" fmla="*/ 89 h 145"/>
                  <a:gd name="T8" fmla="*/ 55 w 135"/>
                  <a:gd name="T9" fmla="*/ 89 h 145"/>
                  <a:gd name="T10" fmla="*/ 55 w 135"/>
                  <a:gd name="T11" fmla="*/ 65 h 145"/>
                  <a:gd name="T12" fmla="*/ 0 w 135"/>
                  <a:gd name="T13" fmla="*/ 65 h 145"/>
                  <a:gd name="T14" fmla="*/ 0 w 135"/>
                  <a:gd name="T15" fmla="*/ 49 h 145"/>
                  <a:gd name="T16" fmla="*/ 98 w 135"/>
                  <a:gd name="T17" fmla="*/ 49 h 145"/>
                  <a:gd name="T18" fmla="*/ 98 w 135"/>
                  <a:gd name="T19" fmla="*/ 16 h 145"/>
                  <a:gd name="T20" fmla="*/ 12 w 135"/>
                  <a:gd name="T21" fmla="*/ 16 h 145"/>
                  <a:gd name="T22" fmla="*/ 12 w 135"/>
                  <a:gd name="T23" fmla="*/ 0 h 145"/>
                  <a:gd name="T24" fmla="*/ 107 w 135"/>
                  <a:gd name="T25" fmla="*/ 0 h 145"/>
                  <a:gd name="T26" fmla="*/ 121 w 135"/>
                  <a:gd name="T27" fmla="*/ 15 h 145"/>
                  <a:gd name="T28" fmla="*/ 121 w 135"/>
                  <a:gd name="T29" fmla="*/ 49 h 145"/>
                  <a:gd name="T30" fmla="*/ 135 w 135"/>
                  <a:gd name="T31" fmla="*/ 49 h 145"/>
                  <a:gd name="T32" fmla="*/ 135 w 135"/>
                  <a:gd name="T33" fmla="*/ 65 h 145"/>
                  <a:gd name="T34" fmla="*/ 79 w 135"/>
                  <a:gd name="T35" fmla="*/ 65 h 145"/>
                  <a:gd name="T36" fmla="*/ 79 w 135"/>
                  <a:gd name="T37" fmla="*/ 89 h 145"/>
                  <a:gd name="T38" fmla="*/ 107 w 135"/>
                  <a:gd name="T39" fmla="*/ 89 h 145"/>
                  <a:gd name="T40" fmla="*/ 121 w 135"/>
                  <a:gd name="T41" fmla="*/ 104 h 145"/>
                  <a:gd name="T42" fmla="*/ 121 w 135"/>
                  <a:gd name="T43" fmla="*/ 145 h 145"/>
                  <a:gd name="T44" fmla="*/ 98 w 135"/>
                  <a:gd name="T4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5" h="145">
                    <a:moveTo>
                      <a:pt x="98" y="145"/>
                    </a:moveTo>
                    <a:cubicBezTo>
                      <a:pt x="98" y="105"/>
                      <a:pt x="98" y="105"/>
                      <a:pt x="98" y="105"/>
                    </a:cubicBezTo>
                    <a:cubicBezTo>
                      <a:pt x="12" y="105"/>
                      <a:pt x="12" y="105"/>
                      <a:pt x="12" y="105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5" y="0"/>
                      <a:pt x="121" y="7"/>
                      <a:pt x="121" y="15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35" y="65"/>
                      <a:pt x="135" y="65"/>
                      <a:pt x="135" y="65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9" y="89"/>
                      <a:pt x="79" y="89"/>
                      <a:pt x="79" y="89"/>
                    </a:cubicBezTo>
                    <a:cubicBezTo>
                      <a:pt x="107" y="89"/>
                      <a:pt x="107" y="89"/>
                      <a:pt x="107" y="89"/>
                    </a:cubicBezTo>
                    <a:cubicBezTo>
                      <a:pt x="115" y="89"/>
                      <a:pt x="121" y="95"/>
                      <a:pt x="121" y="104"/>
                    </a:cubicBezTo>
                    <a:cubicBezTo>
                      <a:pt x="121" y="145"/>
                      <a:pt x="121" y="145"/>
                      <a:pt x="121" y="145"/>
                    </a:cubicBezTo>
                    <a:lnTo>
                      <a:pt x="98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9DFFD87F-9722-9C03-E812-E325B3597D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650" y="2967038"/>
                <a:ext cx="519113" cy="585788"/>
              </a:xfrm>
              <a:custGeom>
                <a:avLst/>
                <a:gdLst>
                  <a:gd name="T0" fmla="*/ 77 w 138"/>
                  <a:gd name="T1" fmla="*/ 11 h 154"/>
                  <a:gd name="T2" fmla="*/ 54 w 138"/>
                  <a:gd name="T3" fmla="*/ 56 h 154"/>
                  <a:gd name="T4" fmla="*/ 6 w 138"/>
                  <a:gd name="T5" fmla="*/ 75 h 154"/>
                  <a:gd name="T6" fmla="*/ 0 w 138"/>
                  <a:gd name="T7" fmla="*/ 59 h 154"/>
                  <a:gd name="T8" fmla="*/ 34 w 138"/>
                  <a:gd name="T9" fmla="*/ 48 h 154"/>
                  <a:gd name="T10" fmla="*/ 50 w 138"/>
                  <a:gd name="T11" fmla="*/ 17 h 154"/>
                  <a:gd name="T12" fmla="*/ 4 w 138"/>
                  <a:gd name="T13" fmla="*/ 17 h 154"/>
                  <a:gd name="T14" fmla="*/ 4 w 138"/>
                  <a:gd name="T15" fmla="*/ 1 h 154"/>
                  <a:gd name="T16" fmla="*/ 77 w 138"/>
                  <a:gd name="T17" fmla="*/ 1 h 154"/>
                  <a:gd name="T18" fmla="*/ 77 w 138"/>
                  <a:gd name="T19" fmla="*/ 11 h 154"/>
                  <a:gd name="T20" fmla="*/ 101 w 138"/>
                  <a:gd name="T21" fmla="*/ 143 h 154"/>
                  <a:gd name="T22" fmla="*/ 72 w 138"/>
                  <a:gd name="T23" fmla="*/ 154 h 154"/>
                  <a:gd name="T24" fmla="*/ 42 w 138"/>
                  <a:gd name="T25" fmla="*/ 143 h 154"/>
                  <a:gd name="T26" fmla="*/ 30 w 138"/>
                  <a:gd name="T27" fmla="*/ 116 h 154"/>
                  <a:gd name="T28" fmla="*/ 42 w 138"/>
                  <a:gd name="T29" fmla="*/ 89 h 154"/>
                  <a:gd name="T30" fmla="*/ 72 w 138"/>
                  <a:gd name="T31" fmla="*/ 78 h 154"/>
                  <a:gd name="T32" fmla="*/ 84 w 138"/>
                  <a:gd name="T33" fmla="*/ 79 h 154"/>
                  <a:gd name="T34" fmla="*/ 95 w 138"/>
                  <a:gd name="T35" fmla="*/ 84 h 154"/>
                  <a:gd name="T36" fmla="*/ 95 w 138"/>
                  <a:gd name="T37" fmla="*/ 0 h 154"/>
                  <a:gd name="T38" fmla="*/ 118 w 138"/>
                  <a:gd name="T39" fmla="*/ 0 h 154"/>
                  <a:gd name="T40" fmla="*/ 118 w 138"/>
                  <a:gd name="T41" fmla="*/ 33 h 154"/>
                  <a:gd name="T42" fmla="*/ 138 w 138"/>
                  <a:gd name="T43" fmla="*/ 33 h 154"/>
                  <a:gd name="T44" fmla="*/ 138 w 138"/>
                  <a:gd name="T45" fmla="*/ 51 h 154"/>
                  <a:gd name="T46" fmla="*/ 118 w 138"/>
                  <a:gd name="T47" fmla="*/ 51 h 154"/>
                  <a:gd name="T48" fmla="*/ 118 w 138"/>
                  <a:gd name="T49" fmla="*/ 87 h 154"/>
                  <a:gd name="T50" fmla="*/ 99 w 138"/>
                  <a:gd name="T51" fmla="*/ 87 h 154"/>
                  <a:gd name="T52" fmla="*/ 110 w 138"/>
                  <a:gd name="T53" fmla="*/ 99 h 154"/>
                  <a:gd name="T54" fmla="*/ 114 w 138"/>
                  <a:gd name="T55" fmla="*/ 116 h 154"/>
                  <a:gd name="T56" fmla="*/ 101 w 138"/>
                  <a:gd name="T57" fmla="*/ 143 h 154"/>
                  <a:gd name="T58" fmla="*/ 85 w 138"/>
                  <a:gd name="T59" fmla="*/ 99 h 154"/>
                  <a:gd name="T60" fmla="*/ 72 w 138"/>
                  <a:gd name="T61" fmla="*/ 93 h 154"/>
                  <a:gd name="T62" fmla="*/ 58 w 138"/>
                  <a:gd name="T63" fmla="*/ 99 h 154"/>
                  <a:gd name="T64" fmla="*/ 53 w 138"/>
                  <a:gd name="T65" fmla="*/ 116 h 154"/>
                  <a:gd name="T66" fmla="*/ 58 w 138"/>
                  <a:gd name="T67" fmla="*/ 132 h 154"/>
                  <a:gd name="T68" fmla="*/ 72 w 138"/>
                  <a:gd name="T69" fmla="*/ 138 h 154"/>
                  <a:gd name="T70" fmla="*/ 85 w 138"/>
                  <a:gd name="T71" fmla="*/ 132 h 154"/>
                  <a:gd name="T72" fmla="*/ 91 w 138"/>
                  <a:gd name="T73" fmla="*/ 116 h 154"/>
                  <a:gd name="T74" fmla="*/ 85 w 138"/>
                  <a:gd name="T75" fmla="*/ 9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8" h="154">
                    <a:moveTo>
                      <a:pt x="77" y="11"/>
                    </a:moveTo>
                    <a:cubicBezTo>
                      <a:pt x="76" y="31"/>
                      <a:pt x="68" y="44"/>
                      <a:pt x="54" y="56"/>
                    </a:cubicBezTo>
                    <a:cubicBezTo>
                      <a:pt x="41" y="67"/>
                      <a:pt x="25" y="73"/>
                      <a:pt x="6" y="7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4" y="58"/>
                      <a:pt x="25" y="54"/>
                      <a:pt x="34" y="48"/>
                    </a:cubicBezTo>
                    <a:cubicBezTo>
                      <a:pt x="44" y="41"/>
                      <a:pt x="49" y="32"/>
                      <a:pt x="50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77" y="1"/>
                      <a:pt x="77" y="1"/>
                      <a:pt x="77" y="1"/>
                    </a:cubicBezTo>
                    <a:lnTo>
                      <a:pt x="77" y="11"/>
                    </a:lnTo>
                    <a:close/>
                    <a:moveTo>
                      <a:pt x="101" y="143"/>
                    </a:moveTo>
                    <a:cubicBezTo>
                      <a:pt x="93" y="150"/>
                      <a:pt x="83" y="154"/>
                      <a:pt x="72" y="154"/>
                    </a:cubicBezTo>
                    <a:cubicBezTo>
                      <a:pt x="60" y="154"/>
                      <a:pt x="50" y="150"/>
                      <a:pt x="42" y="143"/>
                    </a:cubicBezTo>
                    <a:cubicBezTo>
                      <a:pt x="34" y="136"/>
                      <a:pt x="30" y="127"/>
                      <a:pt x="30" y="116"/>
                    </a:cubicBezTo>
                    <a:cubicBezTo>
                      <a:pt x="30" y="105"/>
                      <a:pt x="34" y="96"/>
                      <a:pt x="42" y="89"/>
                    </a:cubicBezTo>
                    <a:cubicBezTo>
                      <a:pt x="50" y="81"/>
                      <a:pt x="60" y="78"/>
                      <a:pt x="72" y="78"/>
                    </a:cubicBezTo>
                    <a:cubicBezTo>
                      <a:pt x="76" y="78"/>
                      <a:pt x="80" y="78"/>
                      <a:pt x="84" y="79"/>
                    </a:cubicBezTo>
                    <a:cubicBezTo>
                      <a:pt x="88" y="80"/>
                      <a:pt x="91" y="82"/>
                      <a:pt x="95" y="84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33"/>
                      <a:pt x="118" y="33"/>
                      <a:pt x="118" y="33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51"/>
                      <a:pt x="138" y="51"/>
                      <a:pt x="138" y="51"/>
                    </a:cubicBezTo>
                    <a:cubicBezTo>
                      <a:pt x="118" y="51"/>
                      <a:pt x="118" y="51"/>
                      <a:pt x="118" y="51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99" y="87"/>
                      <a:pt x="99" y="87"/>
                      <a:pt x="99" y="87"/>
                    </a:cubicBezTo>
                    <a:cubicBezTo>
                      <a:pt x="104" y="90"/>
                      <a:pt x="107" y="94"/>
                      <a:pt x="110" y="99"/>
                    </a:cubicBezTo>
                    <a:cubicBezTo>
                      <a:pt x="113" y="105"/>
                      <a:pt x="114" y="110"/>
                      <a:pt x="114" y="116"/>
                    </a:cubicBezTo>
                    <a:cubicBezTo>
                      <a:pt x="114" y="127"/>
                      <a:pt x="110" y="136"/>
                      <a:pt x="101" y="143"/>
                    </a:cubicBezTo>
                    <a:close/>
                    <a:moveTo>
                      <a:pt x="85" y="99"/>
                    </a:moveTo>
                    <a:cubicBezTo>
                      <a:pt x="81" y="95"/>
                      <a:pt x="77" y="93"/>
                      <a:pt x="72" y="93"/>
                    </a:cubicBezTo>
                    <a:cubicBezTo>
                      <a:pt x="66" y="93"/>
                      <a:pt x="62" y="95"/>
                      <a:pt x="58" y="99"/>
                    </a:cubicBezTo>
                    <a:cubicBezTo>
                      <a:pt x="55" y="104"/>
                      <a:pt x="53" y="109"/>
                      <a:pt x="53" y="116"/>
                    </a:cubicBezTo>
                    <a:cubicBezTo>
                      <a:pt x="53" y="123"/>
                      <a:pt x="55" y="128"/>
                      <a:pt x="58" y="132"/>
                    </a:cubicBezTo>
                    <a:cubicBezTo>
                      <a:pt x="62" y="136"/>
                      <a:pt x="66" y="138"/>
                      <a:pt x="72" y="138"/>
                    </a:cubicBezTo>
                    <a:cubicBezTo>
                      <a:pt x="77" y="138"/>
                      <a:pt x="81" y="136"/>
                      <a:pt x="85" y="132"/>
                    </a:cubicBezTo>
                    <a:cubicBezTo>
                      <a:pt x="89" y="128"/>
                      <a:pt x="91" y="123"/>
                      <a:pt x="91" y="116"/>
                    </a:cubicBezTo>
                    <a:cubicBezTo>
                      <a:pt x="91" y="109"/>
                      <a:pt x="89" y="104"/>
                      <a:pt x="85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BDD9C723-3B8B-32AC-3C1A-005BF1522A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48163" y="2967038"/>
                <a:ext cx="455613" cy="550863"/>
              </a:xfrm>
              <a:custGeom>
                <a:avLst/>
                <a:gdLst>
                  <a:gd name="T0" fmla="*/ 77 w 121"/>
                  <a:gd name="T1" fmla="*/ 19 h 145"/>
                  <a:gd name="T2" fmla="*/ 58 w 121"/>
                  <a:gd name="T3" fmla="*/ 73 h 145"/>
                  <a:gd name="T4" fmla="*/ 9 w 121"/>
                  <a:gd name="T5" fmla="*/ 106 h 145"/>
                  <a:gd name="T6" fmla="*/ 0 w 121"/>
                  <a:gd name="T7" fmla="*/ 90 h 145"/>
                  <a:gd name="T8" fmla="*/ 38 w 121"/>
                  <a:gd name="T9" fmla="*/ 65 h 145"/>
                  <a:gd name="T10" fmla="*/ 53 w 121"/>
                  <a:gd name="T11" fmla="*/ 17 h 145"/>
                  <a:gd name="T12" fmla="*/ 4 w 121"/>
                  <a:gd name="T13" fmla="*/ 17 h 145"/>
                  <a:gd name="T14" fmla="*/ 4 w 121"/>
                  <a:gd name="T15" fmla="*/ 1 h 145"/>
                  <a:gd name="T16" fmla="*/ 77 w 121"/>
                  <a:gd name="T17" fmla="*/ 1 h 145"/>
                  <a:gd name="T18" fmla="*/ 77 w 121"/>
                  <a:gd name="T19" fmla="*/ 19 h 145"/>
                  <a:gd name="T20" fmla="*/ 98 w 121"/>
                  <a:gd name="T21" fmla="*/ 145 h 145"/>
                  <a:gd name="T22" fmla="*/ 98 w 121"/>
                  <a:gd name="T23" fmla="*/ 0 h 145"/>
                  <a:gd name="T24" fmla="*/ 121 w 121"/>
                  <a:gd name="T25" fmla="*/ 0 h 145"/>
                  <a:gd name="T26" fmla="*/ 121 w 121"/>
                  <a:gd name="T27" fmla="*/ 145 h 145"/>
                  <a:gd name="T28" fmla="*/ 98 w 121"/>
                  <a:gd name="T2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1" h="145">
                    <a:moveTo>
                      <a:pt x="77" y="19"/>
                    </a:moveTo>
                    <a:cubicBezTo>
                      <a:pt x="77" y="41"/>
                      <a:pt x="71" y="56"/>
                      <a:pt x="58" y="73"/>
                    </a:cubicBezTo>
                    <a:cubicBezTo>
                      <a:pt x="46" y="89"/>
                      <a:pt x="30" y="100"/>
                      <a:pt x="9" y="106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6" y="85"/>
                      <a:pt x="29" y="77"/>
                      <a:pt x="38" y="65"/>
                    </a:cubicBezTo>
                    <a:cubicBezTo>
                      <a:pt x="48" y="53"/>
                      <a:pt x="53" y="38"/>
                      <a:pt x="5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77" y="1"/>
                      <a:pt x="77" y="1"/>
                      <a:pt x="77" y="1"/>
                    </a:cubicBezTo>
                    <a:lnTo>
                      <a:pt x="77" y="19"/>
                    </a:lnTo>
                    <a:close/>
                    <a:moveTo>
                      <a:pt x="98" y="145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1" y="145"/>
                      <a:pt x="121" y="145"/>
                      <a:pt x="121" y="145"/>
                    </a:cubicBezTo>
                    <a:lnTo>
                      <a:pt x="98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A3652DAD-DFA0-319C-C655-8824E0A088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70450" y="2955926"/>
                <a:ext cx="530225" cy="561975"/>
              </a:xfrm>
              <a:custGeom>
                <a:avLst/>
                <a:gdLst>
                  <a:gd name="T0" fmla="*/ 71 w 141"/>
                  <a:gd name="T1" fmla="*/ 72 h 148"/>
                  <a:gd name="T2" fmla="*/ 42 w 141"/>
                  <a:gd name="T3" fmla="*/ 84 h 148"/>
                  <a:gd name="T4" fmla="*/ 12 w 141"/>
                  <a:gd name="T5" fmla="*/ 72 h 148"/>
                  <a:gd name="T6" fmla="*/ 0 w 141"/>
                  <a:gd name="T7" fmla="*/ 42 h 148"/>
                  <a:gd name="T8" fmla="*/ 12 w 141"/>
                  <a:gd name="T9" fmla="*/ 12 h 148"/>
                  <a:gd name="T10" fmla="*/ 42 w 141"/>
                  <a:gd name="T11" fmla="*/ 0 h 148"/>
                  <a:gd name="T12" fmla="*/ 71 w 141"/>
                  <a:gd name="T13" fmla="*/ 12 h 148"/>
                  <a:gd name="T14" fmla="*/ 84 w 141"/>
                  <a:gd name="T15" fmla="*/ 42 h 148"/>
                  <a:gd name="T16" fmla="*/ 71 w 141"/>
                  <a:gd name="T17" fmla="*/ 72 h 148"/>
                  <a:gd name="T18" fmla="*/ 19 w 141"/>
                  <a:gd name="T19" fmla="*/ 132 h 148"/>
                  <a:gd name="T20" fmla="*/ 19 w 141"/>
                  <a:gd name="T21" fmla="*/ 96 h 148"/>
                  <a:gd name="T22" fmla="*/ 42 w 141"/>
                  <a:gd name="T23" fmla="*/ 96 h 148"/>
                  <a:gd name="T24" fmla="*/ 42 w 141"/>
                  <a:gd name="T25" fmla="*/ 132 h 148"/>
                  <a:gd name="T26" fmla="*/ 124 w 141"/>
                  <a:gd name="T27" fmla="*/ 132 h 148"/>
                  <a:gd name="T28" fmla="*/ 124 w 141"/>
                  <a:gd name="T29" fmla="*/ 148 h 148"/>
                  <a:gd name="T30" fmla="*/ 35 w 141"/>
                  <a:gd name="T31" fmla="*/ 148 h 148"/>
                  <a:gd name="T32" fmla="*/ 19 w 141"/>
                  <a:gd name="T33" fmla="*/ 132 h 148"/>
                  <a:gd name="T34" fmla="*/ 55 w 141"/>
                  <a:gd name="T35" fmla="*/ 23 h 148"/>
                  <a:gd name="T36" fmla="*/ 42 w 141"/>
                  <a:gd name="T37" fmla="*/ 16 h 148"/>
                  <a:gd name="T38" fmla="*/ 29 w 141"/>
                  <a:gd name="T39" fmla="*/ 23 h 148"/>
                  <a:gd name="T40" fmla="*/ 23 w 141"/>
                  <a:gd name="T41" fmla="*/ 42 h 148"/>
                  <a:gd name="T42" fmla="*/ 29 w 141"/>
                  <a:gd name="T43" fmla="*/ 61 h 148"/>
                  <a:gd name="T44" fmla="*/ 42 w 141"/>
                  <a:gd name="T45" fmla="*/ 68 h 148"/>
                  <a:gd name="T46" fmla="*/ 55 w 141"/>
                  <a:gd name="T47" fmla="*/ 61 h 148"/>
                  <a:gd name="T48" fmla="*/ 61 w 141"/>
                  <a:gd name="T49" fmla="*/ 42 h 148"/>
                  <a:gd name="T50" fmla="*/ 55 w 141"/>
                  <a:gd name="T51" fmla="*/ 23 h 148"/>
                  <a:gd name="T52" fmla="*/ 121 w 141"/>
                  <a:gd name="T53" fmla="*/ 59 h 148"/>
                  <a:gd name="T54" fmla="*/ 121 w 141"/>
                  <a:gd name="T55" fmla="*/ 110 h 148"/>
                  <a:gd name="T56" fmla="*/ 98 w 141"/>
                  <a:gd name="T57" fmla="*/ 110 h 148"/>
                  <a:gd name="T58" fmla="*/ 98 w 141"/>
                  <a:gd name="T59" fmla="*/ 3 h 148"/>
                  <a:gd name="T60" fmla="*/ 121 w 141"/>
                  <a:gd name="T61" fmla="*/ 3 h 148"/>
                  <a:gd name="T62" fmla="*/ 121 w 141"/>
                  <a:gd name="T63" fmla="*/ 41 h 148"/>
                  <a:gd name="T64" fmla="*/ 141 w 141"/>
                  <a:gd name="T65" fmla="*/ 41 h 148"/>
                  <a:gd name="T66" fmla="*/ 141 w 141"/>
                  <a:gd name="T67" fmla="*/ 59 h 148"/>
                  <a:gd name="T68" fmla="*/ 121 w 141"/>
                  <a:gd name="T69" fmla="*/ 5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1" h="148">
                    <a:moveTo>
                      <a:pt x="71" y="72"/>
                    </a:moveTo>
                    <a:cubicBezTo>
                      <a:pt x="63" y="80"/>
                      <a:pt x="54" y="84"/>
                      <a:pt x="42" y="84"/>
                    </a:cubicBezTo>
                    <a:cubicBezTo>
                      <a:pt x="30" y="84"/>
                      <a:pt x="20" y="80"/>
                      <a:pt x="12" y="72"/>
                    </a:cubicBezTo>
                    <a:cubicBezTo>
                      <a:pt x="4" y="64"/>
                      <a:pt x="0" y="54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4" y="0"/>
                      <a:pt x="63" y="4"/>
                      <a:pt x="71" y="12"/>
                    </a:cubicBez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4"/>
                      <a:pt x="80" y="64"/>
                      <a:pt x="71" y="72"/>
                    </a:cubicBezTo>
                    <a:close/>
                    <a:moveTo>
                      <a:pt x="19" y="132"/>
                    </a:moveTo>
                    <a:cubicBezTo>
                      <a:pt x="19" y="96"/>
                      <a:pt x="19" y="96"/>
                      <a:pt x="19" y="96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124" y="132"/>
                      <a:pt x="124" y="132"/>
                      <a:pt x="124" y="132"/>
                    </a:cubicBezTo>
                    <a:cubicBezTo>
                      <a:pt x="124" y="148"/>
                      <a:pt x="124" y="148"/>
                      <a:pt x="124" y="148"/>
                    </a:cubicBezTo>
                    <a:cubicBezTo>
                      <a:pt x="35" y="148"/>
                      <a:pt x="35" y="148"/>
                      <a:pt x="35" y="148"/>
                    </a:cubicBezTo>
                    <a:cubicBezTo>
                      <a:pt x="26" y="148"/>
                      <a:pt x="19" y="141"/>
                      <a:pt x="19" y="132"/>
                    </a:cubicBezTo>
                    <a:close/>
                    <a:moveTo>
                      <a:pt x="55" y="23"/>
                    </a:moveTo>
                    <a:cubicBezTo>
                      <a:pt x="52" y="18"/>
                      <a:pt x="47" y="16"/>
                      <a:pt x="42" y="16"/>
                    </a:cubicBezTo>
                    <a:cubicBezTo>
                      <a:pt x="37" y="16"/>
                      <a:pt x="32" y="18"/>
                      <a:pt x="29" y="23"/>
                    </a:cubicBezTo>
                    <a:cubicBezTo>
                      <a:pt x="25" y="28"/>
                      <a:pt x="23" y="34"/>
                      <a:pt x="23" y="42"/>
                    </a:cubicBezTo>
                    <a:cubicBezTo>
                      <a:pt x="23" y="50"/>
                      <a:pt x="25" y="56"/>
                      <a:pt x="29" y="61"/>
                    </a:cubicBezTo>
                    <a:cubicBezTo>
                      <a:pt x="32" y="65"/>
                      <a:pt x="37" y="68"/>
                      <a:pt x="42" y="68"/>
                    </a:cubicBezTo>
                    <a:cubicBezTo>
                      <a:pt x="47" y="68"/>
                      <a:pt x="52" y="65"/>
                      <a:pt x="55" y="61"/>
                    </a:cubicBezTo>
                    <a:cubicBezTo>
                      <a:pt x="59" y="56"/>
                      <a:pt x="61" y="50"/>
                      <a:pt x="61" y="42"/>
                    </a:cubicBezTo>
                    <a:cubicBezTo>
                      <a:pt x="61" y="34"/>
                      <a:pt x="59" y="28"/>
                      <a:pt x="55" y="23"/>
                    </a:cubicBezTo>
                    <a:close/>
                    <a:moveTo>
                      <a:pt x="121" y="59"/>
                    </a:moveTo>
                    <a:cubicBezTo>
                      <a:pt x="121" y="110"/>
                      <a:pt x="121" y="110"/>
                      <a:pt x="121" y="110"/>
                    </a:cubicBezTo>
                    <a:cubicBezTo>
                      <a:pt x="98" y="110"/>
                      <a:pt x="98" y="110"/>
                      <a:pt x="98" y="110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121" y="3"/>
                      <a:pt x="121" y="3"/>
                      <a:pt x="121" y="3"/>
                    </a:cubicBezTo>
                    <a:cubicBezTo>
                      <a:pt x="121" y="41"/>
                      <a:pt x="121" y="41"/>
                      <a:pt x="121" y="41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59"/>
                      <a:pt x="141" y="59"/>
                      <a:pt x="141" y="59"/>
                    </a:cubicBezTo>
                    <a:lnTo>
                      <a:pt x="121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14776885-9F41-8622-E476-A408DC13F3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7663" y="2967038"/>
                <a:ext cx="473075" cy="550863"/>
              </a:xfrm>
              <a:custGeom>
                <a:avLst/>
                <a:gdLst>
                  <a:gd name="T0" fmla="*/ 10 w 126"/>
                  <a:gd name="T1" fmla="*/ 84 h 145"/>
                  <a:gd name="T2" fmla="*/ 0 w 126"/>
                  <a:gd name="T3" fmla="*/ 69 h 145"/>
                  <a:gd name="T4" fmla="*/ 23 w 126"/>
                  <a:gd name="T5" fmla="*/ 51 h 145"/>
                  <a:gd name="T6" fmla="*/ 32 w 126"/>
                  <a:gd name="T7" fmla="*/ 16 h 145"/>
                  <a:gd name="T8" fmla="*/ 6 w 126"/>
                  <a:gd name="T9" fmla="*/ 16 h 145"/>
                  <a:gd name="T10" fmla="*/ 6 w 126"/>
                  <a:gd name="T11" fmla="*/ 0 h 145"/>
                  <a:gd name="T12" fmla="*/ 81 w 126"/>
                  <a:gd name="T13" fmla="*/ 0 h 145"/>
                  <a:gd name="T14" fmla="*/ 81 w 126"/>
                  <a:gd name="T15" fmla="*/ 16 h 145"/>
                  <a:gd name="T16" fmla="*/ 55 w 126"/>
                  <a:gd name="T17" fmla="*/ 16 h 145"/>
                  <a:gd name="T18" fmla="*/ 64 w 126"/>
                  <a:gd name="T19" fmla="*/ 51 h 145"/>
                  <a:gd name="T20" fmla="*/ 87 w 126"/>
                  <a:gd name="T21" fmla="*/ 69 h 145"/>
                  <a:gd name="T22" fmla="*/ 77 w 126"/>
                  <a:gd name="T23" fmla="*/ 84 h 145"/>
                  <a:gd name="T24" fmla="*/ 43 w 126"/>
                  <a:gd name="T25" fmla="*/ 57 h 145"/>
                  <a:gd name="T26" fmla="*/ 10 w 126"/>
                  <a:gd name="T27" fmla="*/ 84 h 145"/>
                  <a:gd name="T28" fmla="*/ 19 w 126"/>
                  <a:gd name="T29" fmla="*/ 129 h 145"/>
                  <a:gd name="T30" fmla="*/ 19 w 126"/>
                  <a:gd name="T31" fmla="*/ 93 h 145"/>
                  <a:gd name="T32" fmla="*/ 42 w 126"/>
                  <a:gd name="T33" fmla="*/ 93 h 145"/>
                  <a:gd name="T34" fmla="*/ 42 w 126"/>
                  <a:gd name="T35" fmla="*/ 129 h 145"/>
                  <a:gd name="T36" fmla="*/ 126 w 126"/>
                  <a:gd name="T37" fmla="*/ 129 h 145"/>
                  <a:gd name="T38" fmla="*/ 126 w 126"/>
                  <a:gd name="T39" fmla="*/ 145 h 145"/>
                  <a:gd name="T40" fmla="*/ 35 w 126"/>
                  <a:gd name="T41" fmla="*/ 145 h 145"/>
                  <a:gd name="T42" fmla="*/ 19 w 126"/>
                  <a:gd name="T43" fmla="*/ 129 h 145"/>
                  <a:gd name="T44" fmla="*/ 75 w 126"/>
                  <a:gd name="T45" fmla="*/ 49 h 145"/>
                  <a:gd name="T46" fmla="*/ 75 w 126"/>
                  <a:gd name="T47" fmla="*/ 32 h 145"/>
                  <a:gd name="T48" fmla="*/ 101 w 126"/>
                  <a:gd name="T49" fmla="*/ 32 h 145"/>
                  <a:gd name="T50" fmla="*/ 101 w 126"/>
                  <a:gd name="T51" fmla="*/ 0 h 145"/>
                  <a:gd name="T52" fmla="*/ 124 w 126"/>
                  <a:gd name="T53" fmla="*/ 0 h 145"/>
                  <a:gd name="T54" fmla="*/ 124 w 126"/>
                  <a:gd name="T55" fmla="*/ 107 h 145"/>
                  <a:gd name="T56" fmla="*/ 101 w 126"/>
                  <a:gd name="T57" fmla="*/ 107 h 145"/>
                  <a:gd name="T58" fmla="*/ 101 w 126"/>
                  <a:gd name="T59" fmla="*/ 49 h 145"/>
                  <a:gd name="T60" fmla="*/ 75 w 126"/>
                  <a:gd name="T61" fmla="*/ 49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6" h="145">
                    <a:moveTo>
                      <a:pt x="10" y="84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10" y="65"/>
                      <a:pt x="17" y="59"/>
                      <a:pt x="23" y="51"/>
                    </a:cubicBezTo>
                    <a:cubicBezTo>
                      <a:pt x="29" y="42"/>
                      <a:pt x="32" y="32"/>
                      <a:pt x="3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32"/>
                      <a:pt x="58" y="42"/>
                      <a:pt x="64" y="51"/>
                    </a:cubicBezTo>
                    <a:cubicBezTo>
                      <a:pt x="70" y="59"/>
                      <a:pt x="77" y="65"/>
                      <a:pt x="87" y="69"/>
                    </a:cubicBezTo>
                    <a:cubicBezTo>
                      <a:pt x="77" y="84"/>
                      <a:pt x="77" y="84"/>
                      <a:pt x="77" y="84"/>
                    </a:cubicBezTo>
                    <a:cubicBezTo>
                      <a:pt x="69" y="81"/>
                      <a:pt x="47" y="63"/>
                      <a:pt x="43" y="57"/>
                    </a:cubicBezTo>
                    <a:cubicBezTo>
                      <a:pt x="39" y="63"/>
                      <a:pt x="18" y="81"/>
                      <a:pt x="10" y="84"/>
                    </a:cubicBezTo>
                    <a:close/>
                    <a:moveTo>
                      <a:pt x="19" y="129"/>
                    </a:moveTo>
                    <a:cubicBezTo>
                      <a:pt x="19" y="93"/>
                      <a:pt x="19" y="93"/>
                      <a:pt x="19" y="93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126" y="129"/>
                      <a:pt x="126" y="129"/>
                      <a:pt x="126" y="129"/>
                    </a:cubicBezTo>
                    <a:cubicBezTo>
                      <a:pt x="126" y="145"/>
                      <a:pt x="126" y="145"/>
                      <a:pt x="126" y="145"/>
                    </a:cubicBezTo>
                    <a:cubicBezTo>
                      <a:pt x="35" y="145"/>
                      <a:pt x="35" y="145"/>
                      <a:pt x="35" y="145"/>
                    </a:cubicBezTo>
                    <a:cubicBezTo>
                      <a:pt x="26" y="145"/>
                      <a:pt x="19" y="138"/>
                      <a:pt x="19" y="129"/>
                    </a:cubicBezTo>
                    <a:close/>
                    <a:moveTo>
                      <a:pt x="75" y="49"/>
                    </a:moveTo>
                    <a:cubicBezTo>
                      <a:pt x="75" y="32"/>
                      <a:pt x="75" y="32"/>
                      <a:pt x="75" y="32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107"/>
                      <a:pt x="124" y="107"/>
                      <a:pt x="124" y="107"/>
                    </a:cubicBezTo>
                    <a:cubicBezTo>
                      <a:pt x="101" y="107"/>
                      <a:pt x="101" y="107"/>
                      <a:pt x="101" y="107"/>
                    </a:cubicBezTo>
                    <a:cubicBezTo>
                      <a:pt x="101" y="49"/>
                      <a:pt x="101" y="49"/>
                      <a:pt x="101" y="49"/>
                    </a:cubicBezTo>
                    <a:lnTo>
                      <a:pt x="75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1EBEFF1C-8CD3-41E9-EBAD-D2BD69022C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5" y="2967038"/>
                <a:ext cx="312738" cy="304800"/>
              </a:xfrm>
              <a:custGeom>
                <a:avLst/>
                <a:gdLst>
                  <a:gd name="T0" fmla="*/ 23 w 83"/>
                  <a:gd name="T1" fmla="*/ 64 h 80"/>
                  <a:gd name="T2" fmla="*/ 23 w 83"/>
                  <a:gd name="T3" fmla="*/ 16 h 80"/>
                  <a:gd name="T4" fmla="*/ 74 w 83"/>
                  <a:gd name="T5" fmla="*/ 16 h 80"/>
                  <a:gd name="T6" fmla="*/ 74 w 83"/>
                  <a:gd name="T7" fmla="*/ 0 h 80"/>
                  <a:gd name="T8" fmla="*/ 0 w 83"/>
                  <a:gd name="T9" fmla="*/ 0 h 80"/>
                  <a:gd name="T10" fmla="*/ 0 w 83"/>
                  <a:gd name="T11" fmla="*/ 64 h 80"/>
                  <a:gd name="T12" fmla="*/ 16 w 83"/>
                  <a:gd name="T13" fmla="*/ 80 h 80"/>
                  <a:gd name="T14" fmla="*/ 83 w 83"/>
                  <a:gd name="T15" fmla="*/ 80 h 80"/>
                  <a:gd name="T16" fmla="*/ 83 w 83"/>
                  <a:gd name="T17" fmla="*/ 64 h 80"/>
                  <a:gd name="T18" fmla="*/ 23 w 83"/>
                  <a:gd name="T19" fmla="*/ 6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0">
                    <a:moveTo>
                      <a:pt x="23" y="64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73"/>
                      <a:pt x="7" y="80"/>
                      <a:pt x="16" y="80"/>
                    </a:cubicBezTo>
                    <a:cubicBezTo>
                      <a:pt x="83" y="80"/>
                      <a:pt x="83" y="80"/>
                      <a:pt x="83" y="80"/>
                    </a:cubicBezTo>
                    <a:cubicBezTo>
                      <a:pt x="83" y="64"/>
                      <a:pt x="83" y="64"/>
                      <a:pt x="83" y="64"/>
                    </a:cubicBezTo>
                    <a:lnTo>
                      <a:pt x="23" y="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49C0FD9A-6BD5-06F0-DA5C-EEE012E55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6850" y="3321051"/>
                <a:ext cx="398463" cy="196850"/>
              </a:xfrm>
              <a:custGeom>
                <a:avLst/>
                <a:gdLst>
                  <a:gd name="T0" fmla="*/ 23 w 106"/>
                  <a:gd name="T1" fmla="*/ 0 h 52"/>
                  <a:gd name="T2" fmla="*/ 0 w 106"/>
                  <a:gd name="T3" fmla="*/ 0 h 52"/>
                  <a:gd name="T4" fmla="*/ 0 w 106"/>
                  <a:gd name="T5" fmla="*/ 36 h 52"/>
                  <a:gd name="T6" fmla="*/ 16 w 106"/>
                  <a:gd name="T7" fmla="*/ 52 h 52"/>
                  <a:gd name="T8" fmla="*/ 106 w 106"/>
                  <a:gd name="T9" fmla="*/ 52 h 52"/>
                  <a:gd name="T10" fmla="*/ 106 w 106"/>
                  <a:gd name="T11" fmla="*/ 36 h 52"/>
                  <a:gd name="T12" fmla="*/ 23 w 106"/>
                  <a:gd name="T13" fmla="*/ 36 h 52"/>
                  <a:gd name="T14" fmla="*/ 23 w 106"/>
                  <a:gd name="T1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5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5"/>
                      <a:pt x="8" y="52"/>
                      <a:pt x="16" y="52"/>
                    </a:cubicBezTo>
                    <a:cubicBezTo>
                      <a:pt x="106" y="52"/>
                      <a:pt x="106" y="52"/>
                      <a:pt x="106" y="52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23" y="36"/>
                      <a:pt x="23" y="36"/>
                      <a:pt x="23" y="36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E2A232A-18AA-BDC6-055A-8C4571936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6413" y="2967038"/>
                <a:ext cx="160338" cy="406400"/>
              </a:xfrm>
              <a:custGeom>
                <a:avLst/>
                <a:gdLst>
                  <a:gd name="T0" fmla="*/ 54 w 101"/>
                  <a:gd name="T1" fmla="*/ 89 h 256"/>
                  <a:gd name="T2" fmla="*/ 54 w 101"/>
                  <a:gd name="T3" fmla="*/ 0 h 256"/>
                  <a:gd name="T4" fmla="*/ 0 w 101"/>
                  <a:gd name="T5" fmla="*/ 0 h 256"/>
                  <a:gd name="T6" fmla="*/ 0 w 101"/>
                  <a:gd name="T7" fmla="*/ 153 h 256"/>
                  <a:gd name="T8" fmla="*/ 0 w 101"/>
                  <a:gd name="T9" fmla="*/ 192 h 256"/>
                  <a:gd name="T10" fmla="*/ 0 w 101"/>
                  <a:gd name="T11" fmla="*/ 256 h 256"/>
                  <a:gd name="T12" fmla="*/ 54 w 101"/>
                  <a:gd name="T13" fmla="*/ 256 h 256"/>
                  <a:gd name="T14" fmla="*/ 54 w 101"/>
                  <a:gd name="T15" fmla="*/ 132 h 256"/>
                  <a:gd name="T16" fmla="*/ 101 w 101"/>
                  <a:gd name="T17" fmla="*/ 132 h 256"/>
                  <a:gd name="T18" fmla="*/ 101 w 101"/>
                  <a:gd name="T19" fmla="*/ 89 h 256"/>
                  <a:gd name="T20" fmla="*/ 54 w 101"/>
                  <a:gd name="T21" fmla="*/ 89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256">
                    <a:moveTo>
                      <a:pt x="54" y="89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153"/>
                    </a:lnTo>
                    <a:lnTo>
                      <a:pt x="0" y="192"/>
                    </a:lnTo>
                    <a:lnTo>
                      <a:pt x="0" y="256"/>
                    </a:lnTo>
                    <a:lnTo>
                      <a:pt x="54" y="256"/>
                    </a:lnTo>
                    <a:lnTo>
                      <a:pt x="54" y="132"/>
                    </a:lnTo>
                    <a:lnTo>
                      <a:pt x="101" y="132"/>
                    </a:lnTo>
                    <a:lnTo>
                      <a:pt x="101" y="89"/>
                    </a:lnTo>
                    <a:lnTo>
                      <a:pt x="54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566D6CCC-F31F-16AF-F17F-E84678093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3125" y="2967038"/>
                <a:ext cx="504825" cy="288925"/>
              </a:xfrm>
              <a:custGeom>
                <a:avLst/>
                <a:gdLst>
                  <a:gd name="T0" fmla="*/ 0 w 134"/>
                  <a:gd name="T1" fmla="*/ 76 h 76"/>
                  <a:gd name="T2" fmla="*/ 0 w 134"/>
                  <a:gd name="T3" fmla="*/ 60 h 76"/>
                  <a:gd name="T4" fmla="*/ 46 w 134"/>
                  <a:gd name="T5" fmla="*/ 60 h 76"/>
                  <a:gd name="T6" fmla="*/ 46 w 134"/>
                  <a:gd name="T7" fmla="*/ 34 h 76"/>
                  <a:gd name="T8" fmla="*/ 69 w 134"/>
                  <a:gd name="T9" fmla="*/ 34 h 76"/>
                  <a:gd name="T10" fmla="*/ 69 w 134"/>
                  <a:gd name="T11" fmla="*/ 60 h 76"/>
                  <a:gd name="T12" fmla="*/ 98 w 134"/>
                  <a:gd name="T13" fmla="*/ 60 h 76"/>
                  <a:gd name="T14" fmla="*/ 98 w 134"/>
                  <a:gd name="T15" fmla="*/ 16 h 76"/>
                  <a:gd name="T16" fmla="*/ 12 w 134"/>
                  <a:gd name="T17" fmla="*/ 16 h 76"/>
                  <a:gd name="T18" fmla="*/ 12 w 134"/>
                  <a:gd name="T19" fmla="*/ 0 h 76"/>
                  <a:gd name="T20" fmla="*/ 106 w 134"/>
                  <a:gd name="T21" fmla="*/ 0 h 76"/>
                  <a:gd name="T22" fmla="*/ 121 w 134"/>
                  <a:gd name="T23" fmla="*/ 15 h 76"/>
                  <a:gd name="T24" fmla="*/ 121 w 134"/>
                  <a:gd name="T25" fmla="*/ 60 h 76"/>
                  <a:gd name="T26" fmla="*/ 134 w 134"/>
                  <a:gd name="T27" fmla="*/ 60 h 76"/>
                  <a:gd name="T28" fmla="*/ 134 w 134"/>
                  <a:gd name="T29" fmla="*/ 76 h 76"/>
                  <a:gd name="T30" fmla="*/ 0 w 134"/>
                  <a:gd name="T31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4" h="76">
                    <a:moveTo>
                      <a:pt x="0" y="76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14" y="0"/>
                      <a:pt x="121" y="7"/>
                      <a:pt x="121" y="15"/>
                    </a:cubicBezTo>
                    <a:cubicBezTo>
                      <a:pt x="121" y="60"/>
                      <a:pt x="121" y="60"/>
                      <a:pt x="121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76"/>
                      <a:pt x="134" y="76"/>
                      <a:pt x="134" y="76"/>
                    </a:cubicBez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18AC1B5D-75D5-C0E5-AA01-4D65C4F5A4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21388" y="3294063"/>
                <a:ext cx="368300" cy="258763"/>
              </a:xfrm>
              <a:custGeom>
                <a:avLst/>
                <a:gdLst>
                  <a:gd name="T0" fmla="*/ 83 w 98"/>
                  <a:gd name="T1" fmla="*/ 9 h 68"/>
                  <a:gd name="T2" fmla="*/ 49 w 98"/>
                  <a:gd name="T3" fmla="*/ 0 h 68"/>
                  <a:gd name="T4" fmla="*/ 14 w 98"/>
                  <a:gd name="T5" fmla="*/ 9 h 68"/>
                  <a:gd name="T6" fmla="*/ 0 w 98"/>
                  <a:gd name="T7" fmla="*/ 34 h 68"/>
                  <a:gd name="T8" fmla="*/ 15 w 98"/>
                  <a:gd name="T9" fmla="*/ 58 h 68"/>
                  <a:gd name="T10" fmla="*/ 49 w 98"/>
                  <a:gd name="T11" fmla="*/ 68 h 68"/>
                  <a:gd name="T12" fmla="*/ 83 w 98"/>
                  <a:gd name="T13" fmla="*/ 58 h 68"/>
                  <a:gd name="T14" fmla="*/ 98 w 98"/>
                  <a:gd name="T15" fmla="*/ 33 h 68"/>
                  <a:gd name="T16" fmla="*/ 83 w 98"/>
                  <a:gd name="T17" fmla="*/ 9 h 68"/>
                  <a:gd name="T18" fmla="*/ 66 w 98"/>
                  <a:gd name="T19" fmla="*/ 48 h 68"/>
                  <a:gd name="T20" fmla="*/ 49 w 98"/>
                  <a:gd name="T21" fmla="*/ 53 h 68"/>
                  <a:gd name="T22" fmla="*/ 32 w 98"/>
                  <a:gd name="T23" fmla="*/ 48 h 68"/>
                  <a:gd name="T24" fmla="*/ 25 w 98"/>
                  <a:gd name="T25" fmla="*/ 34 h 68"/>
                  <a:gd name="T26" fmla="*/ 32 w 98"/>
                  <a:gd name="T27" fmla="*/ 19 h 68"/>
                  <a:gd name="T28" fmla="*/ 49 w 98"/>
                  <a:gd name="T29" fmla="*/ 14 h 68"/>
                  <a:gd name="T30" fmla="*/ 65 w 98"/>
                  <a:gd name="T31" fmla="*/ 19 h 68"/>
                  <a:gd name="T32" fmla="*/ 73 w 98"/>
                  <a:gd name="T33" fmla="*/ 33 h 68"/>
                  <a:gd name="T34" fmla="*/ 66 w 98"/>
                  <a:gd name="T3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68">
                    <a:moveTo>
                      <a:pt x="83" y="9"/>
                    </a:moveTo>
                    <a:cubicBezTo>
                      <a:pt x="74" y="3"/>
                      <a:pt x="62" y="0"/>
                      <a:pt x="49" y="0"/>
                    </a:cubicBezTo>
                    <a:cubicBezTo>
                      <a:pt x="35" y="0"/>
                      <a:pt x="24" y="3"/>
                      <a:pt x="14" y="9"/>
                    </a:cubicBezTo>
                    <a:cubicBezTo>
                      <a:pt x="5" y="16"/>
                      <a:pt x="0" y="24"/>
                      <a:pt x="0" y="34"/>
                    </a:cubicBezTo>
                    <a:cubicBezTo>
                      <a:pt x="0" y="43"/>
                      <a:pt x="5" y="52"/>
                      <a:pt x="15" y="58"/>
                    </a:cubicBezTo>
                    <a:cubicBezTo>
                      <a:pt x="24" y="65"/>
                      <a:pt x="35" y="68"/>
                      <a:pt x="49" y="68"/>
                    </a:cubicBezTo>
                    <a:cubicBezTo>
                      <a:pt x="62" y="68"/>
                      <a:pt x="74" y="65"/>
                      <a:pt x="83" y="58"/>
                    </a:cubicBezTo>
                    <a:cubicBezTo>
                      <a:pt x="93" y="51"/>
                      <a:pt x="98" y="43"/>
                      <a:pt x="98" y="33"/>
                    </a:cubicBezTo>
                    <a:cubicBezTo>
                      <a:pt x="98" y="24"/>
                      <a:pt x="93" y="16"/>
                      <a:pt x="83" y="9"/>
                    </a:cubicBezTo>
                    <a:close/>
                    <a:moveTo>
                      <a:pt x="66" y="48"/>
                    </a:moveTo>
                    <a:cubicBezTo>
                      <a:pt x="61" y="52"/>
                      <a:pt x="56" y="53"/>
                      <a:pt x="49" y="53"/>
                    </a:cubicBezTo>
                    <a:cubicBezTo>
                      <a:pt x="42" y="53"/>
                      <a:pt x="37" y="52"/>
                      <a:pt x="32" y="48"/>
                    </a:cubicBezTo>
                    <a:cubicBezTo>
                      <a:pt x="27" y="44"/>
                      <a:pt x="25" y="39"/>
                      <a:pt x="25" y="34"/>
                    </a:cubicBezTo>
                    <a:cubicBezTo>
                      <a:pt x="25" y="28"/>
                      <a:pt x="27" y="23"/>
                      <a:pt x="32" y="19"/>
                    </a:cubicBezTo>
                    <a:cubicBezTo>
                      <a:pt x="36" y="16"/>
                      <a:pt x="42" y="14"/>
                      <a:pt x="49" y="14"/>
                    </a:cubicBezTo>
                    <a:cubicBezTo>
                      <a:pt x="55" y="14"/>
                      <a:pt x="61" y="16"/>
                      <a:pt x="65" y="19"/>
                    </a:cubicBezTo>
                    <a:cubicBezTo>
                      <a:pt x="70" y="23"/>
                      <a:pt x="73" y="28"/>
                      <a:pt x="73" y="33"/>
                    </a:cubicBezTo>
                    <a:cubicBezTo>
                      <a:pt x="73" y="39"/>
                      <a:pt x="70" y="44"/>
                      <a:pt x="6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10305EB4-D36C-CE0A-62C7-F9EE9E2C48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6438" y="2955926"/>
                <a:ext cx="508000" cy="304800"/>
              </a:xfrm>
              <a:custGeom>
                <a:avLst/>
                <a:gdLst>
                  <a:gd name="T0" fmla="*/ 35 w 135"/>
                  <a:gd name="T1" fmla="*/ 80 h 80"/>
                  <a:gd name="T2" fmla="*/ 0 w 135"/>
                  <a:gd name="T3" fmla="*/ 80 h 80"/>
                  <a:gd name="T4" fmla="*/ 0 w 135"/>
                  <a:gd name="T5" fmla="*/ 64 h 80"/>
                  <a:gd name="T6" fmla="*/ 135 w 135"/>
                  <a:gd name="T7" fmla="*/ 64 h 80"/>
                  <a:gd name="T8" fmla="*/ 135 w 135"/>
                  <a:gd name="T9" fmla="*/ 80 h 80"/>
                  <a:gd name="T10" fmla="*/ 100 w 135"/>
                  <a:gd name="T11" fmla="*/ 80 h 80"/>
                  <a:gd name="T12" fmla="*/ 35 w 135"/>
                  <a:gd name="T13" fmla="*/ 80 h 80"/>
                  <a:gd name="T14" fmla="*/ 14 w 135"/>
                  <a:gd name="T15" fmla="*/ 55 h 80"/>
                  <a:gd name="T16" fmla="*/ 7 w 135"/>
                  <a:gd name="T17" fmla="*/ 39 h 80"/>
                  <a:gd name="T18" fmla="*/ 42 w 135"/>
                  <a:gd name="T19" fmla="*/ 25 h 80"/>
                  <a:gd name="T20" fmla="*/ 55 w 135"/>
                  <a:gd name="T21" fmla="*/ 0 h 80"/>
                  <a:gd name="T22" fmla="*/ 79 w 135"/>
                  <a:gd name="T23" fmla="*/ 0 h 80"/>
                  <a:gd name="T24" fmla="*/ 93 w 135"/>
                  <a:gd name="T25" fmla="*/ 25 h 80"/>
                  <a:gd name="T26" fmla="*/ 127 w 135"/>
                  <a:gd name="T27" fmla="*/ 39 h 80"/>
                  <a:gd name="T28" fmla="*/ 121 w 135"/>
                  <a:gd name="T29" fmla="*/ 55 h 80"/>
                  <a:gd name="T30" fmla="*/ 67 w 135"/>
                  <a:gd name="T31" fmla="*/ 29 h 80"/>
                  <a:gd name="T32" fmla="*/ 14 w 135"/>
                  <a:gd name="T33" fmla="*/ 5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5" h="80">
                    <a:moveTo>
                      <a:pt x="35" y="8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35" y="64"/>
                      <a:pt x="135" y="64"/>
                      <a:pt x="135" y="64"/>
                    </a:cubicBezTo>
                    <a:cubicBezTo>
                      <a:pt x="135" y="80"/>
                      <a:pt x="135" y="80"/>
                      <a:pt x="135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35" y="80"/>
                    </a:lnTo>
                    <a:close/>
                    <a:moveTo>
                      <a:pt x="14" y="55"/>
                    </a:moveTo>
                    <a:cubicBezTo>
                      <a:pt x="7" y="39"/>
                      <a:pt x="7" y="39"/>
                      <a:pt x="7" y="39"/>
                    </a:cubicBezTo>
                    <a:cubicBezTo>
                      <a:pt x="21" y="37"/>
                      <a:pt x="33" y="33"/>
                      <a:pt x="42" y="25"/>
                    </a:cubicBezTo>
                    <a:cubicBezTo>
                      <a:pt x="51" y="18"/>
                      <a:pt x="55" y="10"/>
                      <a:pt x="55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10"/>
                      <a:pt x="84" y="18"/>
                      <a:pt x="93" y="25"/>
                    </a:cubicBezTo>
                    <a:cubicBezTo>
                      <a:pt x="102" y="33"/>
                      <a:pt x="113" y="37"/>
                      <a:pt x="127" y="39"/>
                    </a:cubicBezTo>
                    <a:cubicBezTo>
                      <a:pt x="121" y="55"/>
                      <a:pt x="121" y="55"/>
                      <a:pt x="121" y="55"/>
                    </a:cubicBezTo>
                    <a:cubicBezTo>
                      <a:pt x="97" y="52"/>
                      <a:pt x="73" y="37"/>
                      <a:pt x="67" y="29"/>
                    </a:cubicBezTo>
                    <a:cubicBezTo>
                      <a:pt x="61" y="37"/>
                      <a:pt x="39" y="51"/>
                      <a:pt x="14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8022A10-D659-66FD-9AF7-49B501664A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7875" y="3294063"/>
                <a:ext cx="365125" cy="258763"/>
              </a:xfrm>
              <a:custGeom>
                <a:avLst/>
                <a:gdLst>
                  <a:gd name="T0" fmla="*/ 83 w 97"/>
                  <a:gd name="T1" fmla="*/ 9 h 68"/>
                  <a:gd name="T2" fmla="*/ 48 w 97"/>
                  <a:gd name="T3" fmla="*/ 0 h 68"/>
                  <a:gd name="T4" fmla="*/ 14 w 97"/>
                  <a:gd name="T5" fmla="*/ 9 h 68"/>
                  <a:gd name="T6" fmla="*/ 0 w 97"/>
                  <a:gd name="T7" fmla="*/ 34 h 68"/>
                  <a:gd name="T8" fmla="*/ 14 w 97"/>
                  <a:gd name="T9" fmla="*/ 58 h 68"/>
                  <a:gd name="T10" fmla="*/ 49 w 97"/>
                  <a:gd name="T11" fmla="*/ 68 h 68"/>
                  <a:gd name="T12" fmla="*/ 83 w 97"/>
                  <a:gd name="T13" fmla="*/ 58 h 68"/>
                  <a:gd name="T14" fmla="*/ 97 w 97"/>
                  <a:gd name="T15" fmla="*/ 33 h 68"/>
                  <a:gd name="T16" fmla="*/ 83 w 97"/>
                  <a:gd name="T17" fmla="*/ 9 h 68"/>
                  <a:gd name="T18" fmla="*/ 65 w 97"/>
                  <a:gd name="T19" fmla="*/ 48 h 68"/>
                  <a:gd name="T20" fmla="*/ 49 w 97"/>
                  <a:gd name="T21" fmla="*/ 53 h 68"/>
                  <a:gd name="T22" fmla="*/ 31 w 97"/>
                  <a:gd name="T23" fmla="*/ 48 h 68"/>
                  <a:gd name="T24" fmla="*/ 24 w 97"/>
                  <a:gd name="T25" fmla="*/ 34 h 68"/>
                  <a:gd name="T26" fmla="*/ 31 w 97"/>
                  <a:gd name="T27" fmla="*/ 19 h 68"/>
                  <a:gd name="T28" fmla="*/ 48 w 97"/>
                  <a:gd name="T29" fmla="*/ 14 h 68"/>
                  <a:gd name="T30" fmla="*/ 65 w 97"/>
                  <a:gd name="T31" fmla="*/ 19 h 68"/>
                  <a:gd name="T32" fmla="*/ 72 w 97"/>
                  <a:gd name="T33" fmla="*/ 33 h 68"/>
                  <a:gd name="T34" fmla="*/ 65 w 97"/>
                  <a:gd name="T35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68">
                    <a:moveTo>
                      <a:pt x="83" y="9"/>
                    </a:moveTo>
                    <a:cubicBezTo>
                      <a:pt x="73" y="3"/>
                      <a:pt x="62" y="0"/>
                      <a:pt x="48" y="0"/>
                    </a:cubicBezTo>
                    <a:cubicBezTo>
                      <a:pt x="35" y="0"/>
                      <a:pt x="23" y="3"/>
                      <a:pt x="14" y="9"/>
                    </a:cubicBezTo>
                    <a:cubicBezTo>
                      <a:pt x="4" y="16"/>
                      <a:pt x="0" y="24"/>
                      <a:pt x="0" y="34"/>
                    </a:cubicBezTo>
                    <a:cubicBezTo>
                      <a:pt x="0" y="43"/>
                      <a:pt x="5" y="52"/>
                      <a:pt x="14" y="58"/>
                    </a:cubicBezTo>
                    <a:cubicBezTo>
                      <a:pt x="23" y="65"/>
                      <a:pt x="35" y="68"/>
                      <a:pt x="49" y="68"/>
                    </a:cubicBezTo>
                    <a:cubicBezTo>
                      <a:pt x="62" y="68"/>
                      <a:pt x="73" y="65"/>
                      <a:pt x="83" y="58"/>
                    </a:cubicBezTo>
                    <a:cubicBezTo>
                      <a:pt x="92" y="51"/>
                      <a:pt x="97" y="43"/>
                      <a:pt x="97" y="33"/>
                    </a:cubicBezTo>
                    <a:cubicBezTo>
                      <a:pt x="97" y="24"/>
                      <a:pt x="92" y="16"/>
                      <a:pt x="83" y="9"/>
                    </a:cubicBezTo>
                    <a:close/>
                    <a:moveTo>
                      <a:pt x="65" y="48"/>
                    </a:moveTo>
                    <a:cubicBezTo>
                      <a:pt x="61" y="52"/>
                      <a:pt x="55" y="53"/>
                      <a:pt x="49" y="53"/>
                    </a:cubicBezTo>
                    <a:cubicBezTo>
                      <a:pt x="42" y="53"/>
                      <a:pt x="36" y="52"/>
                      <a:pt x="31" y="48"/>
                    </a:cubicBezTo>
                    <a:cubicBezTo>
                      <a:pt x="27" y="44"/>
                      <a:pt x="24" y="39"/>
                      <a:pt x="24" y="34"/>
                    </a:cubicBezTo>
                    <a:cubicBezTo>
                      <a:pt x="24" y="28"/>
                      <a:pt x="27" y="23"/>
                      <a:pt x="31" y="19"/>
                    </a:cubicBezTo>
                    <a:cubicBezTo>
                      <a:pt x="36" y="16"/>
                      <a:pt x="42" y="14"/>
                      <a:pt x="48" y="14"/>
                    </a:cubicBezTo>
                    <a:cubicBezTo>
                      <a:pt x="55" y="14"/>
                      <a:pt x="60" y="16"/>
                      <a:pt x="65" y="19"/>
                    </a:cubicBezTo>
                    <a:cubicBezTo>
                      <a:pt x="70" y="23"/>
                      <a:pt x="72" y="28"/>
                      <a:pt x="72" y="33"/>
                    </a:cubicBezTo>
                    <a:cubicBezTo>
                      <a:pt x="72" y="39"/>
                      <a:pt x="70" y="44"/>
                      <a:pt x="65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5A413F61-92BE-3C22-56E4-5F2093B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3670301"/>
                <a:ext cx="165100" cy="234950"/>
              </a:xfrm>
              <a:custGeom>
                <a:avLst/>
                <a:gdLst>
                  <a:gd name="T0" fmla="*/ 0 w 104"/>
                  <a:gd name="T1" fmla="*/ 0 h 148"/>
                  <a:gd name="T2" fmla="*/ 26 w 104"/>
                  <a:gd name="T3" fmla="*/ 0 h 148"/>
                  <a:gd name="T4" fmla="*/ 26 w 104"/>
                  <a:gd name="T5" fmla="*/ 62 h 148"/>
                  <a:gd name="T6" fmla="*/ 26 w 104"/>
                  <a:gd name="T7" fmla="*/ 62 h 148"/>
                  <a:gd name="T8" fmla="*/ 69 w 104"/>
                  <a:gd name="T9" fmla="*/ 0 h 148"/>
                  <a:gd name="T10" fmla="*/ 99 w 104"/>
                  <a:gd name="T11" fmla="*/ 0 h 148"/>
                  <a:gd name="T12" fmla="*/ 50 w 104"/>
                  <a:gd name="T13" fmla="*/ 69 h 148"/>
                  <a:gd name="T14" fmla="*/ 104 w 104"/>
                  <a:gd name="T15" fmla="*/ 148 h 148"/>
                  <a:gd name="T16" fmla="*/ 71 w 104"/>
                  <a:gd name="T17" fmla="*/ 148 h 148"/>
                  <a:gd name="T18" fmla="*/ 26 w 104"/>
                  <a:gd name="T19" fmla="*/ 79 h 148"/>
                  <a:gd name="T20" fmla="*/ 26 w 104"/>
                  <a:gd name="T21" fmla="*/ 79 h 148"/>
                  <a:gd name="T22" fmla="*/ 26 w 104"/>
                  <a:gd name="T23" fmla="*/ 148 h 148"/>
                  <a:gd name="T24" fmla="*/ 0 w 104"/>
                  <a:gd name="T25" fmla="*/ 148 h 148"/>
                  <a:gd name="T26" fmla="*/ 0 w 104"/>
                  <a:gd name="T27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48">
                    <a:moveTo>
                      <a:pt x="0" y="0"/>
                    </a:moveTo>
                    <a:lnTo>
                      <a:pt x="26" y="0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69" y="0"/>
                    </a:lnTo>
                    <a:lnTo>
                      <a:pt x="99" y="0"/>
                    </a:lnTo>
                    <a:lnTo>
                      <a:pt x="50" y="69"/>
                    </a:lnTo>
                    <a:lnTo>
                      <a:pt x="104" y="148"/>
                    </a:lnTo>
                    <a:lnTo>
                      <a:pt x="71" y="148"/>
                    </a:lnTo>
                    <a:lnTo>
                      <a:pt x="26" y="79"/>
                    </a:lnTo>
                    <a:lnTo>
                      <a:pt x="26" y="79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D1AA78C-737A-7FB5-0EF9-1A7C42C774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7913" y="3667126"/>
                <a:ext cx="188913" cy="242888"/>
              </a:xfrm>
              <a:custGeom>
                <a:avLst/>
                <a:gdLst>
                  <a:gd name="T0" fmla="*/ 2 w 50"/>
                  <a:gd name="T1" fmla="*/ 18 h 64"/>
                  <a:gd name="T2" fmla="*/ 7 w 50"/>
                  <a:gd name="T3" fmla="*/ 8 h 64"/>
                  <a:gd name="T4" fmla="*/ 15 w 50"/>
                  <a:gd name="T5" fmla="*/ 2 h 64"/>
                  <a:gd name="T6" fmla="*/ 25 w 50"/>
                  <a:gd name="T7" fmla="*/ 0 h 64"/>
                  <a:gd name="T8" fmla="*/ 34 w 50"/>
                  <a:gd name="T9" fmla="*/ 2 h 64"/>
                  <a:gd name="T10" fmla="*/ 42 w 50"/>
                  <a:gd name="T11" fmla="*/ 8 h 64"/>
                  <a:gd name="T12" fmla="*/ 48 w 50"/>
                  <a:gd name="T13" fmla="*/ 18 h 64"/>
                  <a:gd name="T14" fmla="*/ 50 w 50"/>
                  <a:gd name="T15" fmla="*/ 32 h 64"/>
                  <a:gd name="T16" fmla="*/ 48 w 50"/>
                  <a:gd name="T17" fmla="*/ 46 h 64"/>
                  <a:gd name="T18" fmla="*/ 42 w 50"/>
                  <a:gd name="T19" fmla="*/ 56 h 64"/>
                  <a:gd name="T20" fmla="*/ 34 w 50"/>
                  <a:gd name="T21" fmla="*/ 62 h 64"/>
                  <a:gd name="T22" fmla="*/ 25 w 50"/>
                  <a:gd name="T23" fmla="*/ 64 h 64"/>
                  <a:gd name="T24" fmla="*/ 15 w 50"/>
                  <a:gd name="T25" fmla="*/ 62 h 64"/>
                  <a:gd name="T26" fmla="*/ 7 w 50"/>
                  <a:gd name="T27" fmla="*/ 56 h 64"/>
                  <a:gd name="T28" fmla="*/ 2 w 50"/>
                  <a:gd name="T29" fmla="*/ 46 h 64"/>
                  <a:gd name="T30" fmla="*/ 0 w 50"/>
                  <a:gd name="T31" fmla="*/ 32 h 64"/>
                  <a:gd name="T32" fmla="*/ 2 w 50"/>
                  <a:gd name="T33" fmla="*/ 18 h 64"/>
                  <a:gd name="T34" fmla="*/ 13 w 50"/>
                  <a:gd name="T35" fmla="*/ 43 h 64"/>
                  <a:gd name="T36" fmla="*/ 15 w 50"/>
                  <a:gd name="T37" fmla="*/ 50 h 64"/>
                  <a:gd name="T38" fmla="*/ 20 w 50"/>
                  <a:gd name="T39" fmla="*/ 54 h 64"/>
                  <a:gd name="T40" fmla="*/ 25 w 50"/>
                  <a:gd name="T41" fmla="*/ 55 h 64"/>
                  <a:gd name="T42" fmla="*/ 30 w 50"/>
                  <a:gd name="T43" fmla="*/ 54 h 64"/>
                  <a:gd name="T44" fmla="*/ 34 w 50"/>
                  <a:gd name="T45" fmla="*/ 50 h 64"/>
                  <a:gd name="T46" fmla="*/ 37 w 50"/>
                  <a:gd name="T47" fmla="*/ 43 h 64"/>
                  <a:gd name="T48" fmla="*/ 38 w 50"/>
                  <a:gd name="T49" fmla="*/ 32 h 64"/>
                  <a:gd name="T50" fmla="*/ 37 w 50"/>
                  <a:gd name="T51" fmla="*/ 21 h 64"/>
                  <a:gd name="T52" fmla="*/ 34 w 50"/>
                  <a:gd name="T53" fmla="*/ 14 h 64"/>
                  <a:gd name="T54" fmla="*/ 30 w 50"/>
                  <a:gd name="T55" fmla="*/ 10 h 64"/>
                  <a:gd name="T56" fmla="*/ 25 w 50"/>
                  <a:gd name="T57" fmla="*/ 9 h 64"/>
                  <a:gd name="T58" fmla="*/ 20 w 50"/>
                  <a:gd name="T59" fmla="*/ 10 h 64"/>
                  <a:gd name="T60" fmla="*/ 15 w 50"/>
                  <a:gd name="T61" fmla="*/ 14 h 64"/>
                  <a:gd name="T62" fmla="*/ 13 w 50"/>
                  <a:gd name="T63" fmla="*/ 21 h 64"/>
                  <a:gd name="T64" fmla="*/ 12 w 50"/>
                  <a:gd name="T65" fmla="*/ 32 h 64"/>
                  <a:gd name="T66" fmla="*/ 13 w 50"/>
                  <a:gd name="T6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0" h="64">
                    <a:moveTo>
                      <a:pt x="2" y="18"/>
                    </a:moveTo>
                    <a:cubicBezTo>
                      <a:pt x="3" y="14"/>
                      <a:pt x="5" y="10"/>
                      <a:pt x="7" y="8"/>
                    </a:cubicBezTo>
                    <a:cubicBezTo>
                      <a:pt x="10" y="5"/>
                      <a:pt x="12" y="3"/>
                      <a:pt x="15" y="2"/>
                    </a:cubicBezTo>
                    <a:cubicBezTo>
                      <a:pt x="18" y="1"/>
                      <a:pt x="21" y="0"/>
                      <a:pt x="25" y="0"/>
                    </a:cubicBezTo>
                    <a:cubicBezTo>
                      <a:pt x="28" y="0"/>
                      <a:pt x="31" y="1"/>
                      <a:pt x="34" y="2"/>
                    </a:cubicBezTo>
                    <a:cubicBezTo>
                      <a:pt x="37" y="3"/>
                      <a:pt x="40" y="5"/>
                      <a:pt x="42" y="8"/>
                    </a:cubicBezTo>
                    <a:cubicBezTo>
                      <a:pt x="44" y="10"/>
                      <a:pt x="46" y="14"/>
                      <a:pt x="48" y="18"/>
                    </a:cubicBezTo>
                    <a:cubicBezTo>
                      <a:pt x="49" y="22"/>
                      <a:pt x="50" y="27"/>
                      <a:pt x="50" y="32"/>
                    </a:cubicBezTo>
                    <a:cubicBezTo>
                      <a:pt x="50" y="37"/>
                      <a:pt x="49" y="42"/>
                      <a:pt x="48" y="46"/>
                    </a:cubicBezTo>
                    <a:cubicBezTo>
                      <a:pt x="46" y="50"/>
                      <a:pt x="44" y="54"/>
                      <a:pt x="42" y="56"/>
                    </a:cubicBezTo>
                    <a:cubicBezTo>
                      <a:pt x="40" y="59"/>
                      <a:pt x="37" y="61"/>
                      <a:pt x="34" y="62"/>
                    </a:cubicBezTo>
                    <a:cubicBezTo>
                      <a:pt x="31" y="63"/>
                      <a:pt x="28" y="64"/>
                      <a:pt x="25" y="64"/>
                    </a:cubicBezTo>
                    <a:cubicBezTo>
                      <a:pt x="21" y="64"/>
                      <a:pt x="18" y="63"/>
                      <a:pt x="15" y="62"/>
                    </a:cubicBezTo>
                    <a:cubicBezTo>
                      <a:pt x="12" y="61"/>
                      <a:pt x="10" y="59"/>
                      <a:pt x="7" y="56"/>
                    </a:cubicBezTo>
                    <a:cubicBezTo>
                      <a:pt x="5" y="54"/>
                      <a:pt x="3" y="50"/>
                      <a:pt x="2" y="46"/>
                    </a:cubicBezTo>
                    <a:cubicBezTo>
                      <a:pt x="1" y="42"/>
                      <a:pt x="0" y="37"/>
                      <a:pt x="0" y="32"/>
                    </a:cubicBezTo>
                    <a:cubicBezTo>
                      <a:pt x="0" y="27"/>
                      <a:pt x="1" y="22"/>
                      <a:pt x="2" y="18"/>
                    </a:cubicBezTo>
                    <a:close/>
                    <a:moveTo>
                      <a:pt x="13" y="43"/>
                    </a:moveTo>
                    <a:cubicBezTo>
                      <a:pt x="13" y="46"/>
                      <a:pt x="14" y="48"/>
                      <a:pt x="15" y="50"/>
                    </a:cubicBezTo>
                    <a:cubicBezTo>
                      <a:pt x="17" y="52"/>
                      <a:pt x="18" y="53"/>
                      <a:pt x="20" y="54"/>
                    </a:cubicBezTo>
                    <a:cubicBezTo>
                      <a:pt x="21" y="55"/>
                      <a:pt x="23" y="55"/>
                      <a:pt x="25" y="55"/>
                    </a:cubicBezTo>
                    <a:cubicBezTo>
                      <a:pt x="27" y="55"/>
                      <a:pt x="28" y="55"/>
                      <a:pt x="30" y="54"/>
                    </a:cubicBezTo>
                    <a:cubicBezTo>
                      <a:pt x="31" y="53"/>
                      <a:pt x="33" y="52"/>
                      <a:pt x="34" y="50"/>
                    </a:cubicBezTo>
                    <a:cubicBezTo>
                      <a:pt x="35" y="48"/>
                      <a:pt x="36" y="46"/>
                      <a:pt x="37" y="43"/>
                    </a:cubicBezTo>
                    <a:cubicBezTo>
                      <a:pt x="37" y="40"/>
                      <a:pt x="38" y="36"/>
                      <a:pt x="38" y="32"/>
                    </a:cubicBezTo>
                    <a:cubicBezTo>
                      <a:pt x="38" y="28"/>
                      <a:pt x="37" y="24"/>
                      <a:pt x="37" y="21"/>
                    </a:cubicBezTo>
                    <a:cubicBezTo>
                      <a:pt x="36" y="18"/>
                      <a:pt x="35" y="16"/>
                      <a:pt x="34" y="14"/>
                    </a:cubicBezTo>
                    <a:cubicBezTo>
                      <a:pt x="33" y="12"/>
                      <a:pt x="31" y="11"/>
                      <a:pt x="30" y="10"/>
                    </a:cubicBezTo>
                    <a:cubicBezTo>
                      <a:pt x="28" y="9"/>
                      <a:pt x="27" y="9"/>
                      <a:pt x="25" y="9"/>
                    </a:cubicBezTo>
                    <a:cubicBezTo>
                      <a:pt x="23" y="9"/>
                      <a:pt x="21" y="9"/>
                      <a:pt x="20" y="10"/>
                    </a:cubicBezTo>
                    <a:cubicBezTo>
                      <a:pt x="18" y="11"/>
                      <a:pt x="17" y="12"/>
                      <a:pt x="15" y="14"/>
                    </a:cubicBezTo>
                    <a:cubicBezTo>
                      <a:pt x="14" y="16"/>
                      <a:pt x="13" y="18"/>
                      <a:pt x="13" y="21"/>
                    </a:cubicBezTo>
                    <a:cubicBezTo>
                      <a:pt x="12" y="24"/>
                      <a:pt x="12" y="28"/>
                      <a:pt x="12" y="32"/>
                    </a:cubicBezTo>
                    <a:cubicBezTo>
                      <a:pt x="12" y="36"/>
                      <a:pt x="12" y="40"/>
                      <a:pt x="1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0">
                <a:extLst>
                  <a:ext uri="{FF2B5EF4-FFF2-40B4-BE49-F238E27FC236}">
                    <a16:creationId xmlns:a16="http://schemas.microsoft.com/office/drawing/2014/main" id="{37AEC994-8CE1-D425-AD6C-7DFA7B92EC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73338" y="3670301"/>
                <a:ext cx="153988" cy="234950"/>
              </a:xfrm>
              <a:custGeom>
                <a:avLst/>
                <a:gdLst>
                  <a:gd name="T0" fmla="*/ 0 w 41"/>
                  <a:gd name="T1" fmla="*/ 0 h 62"/>
                  <a:gd name="T2" fmla="*/ 19 w 41"/>
                  <a:gd name="T3" fmla="*/ 0 h 62"/>
                  <a:gd name="T4" fmla="*/ 33 w 41"/>
                  <a:gd name="T5" fmla="*/ 4 h 62"/>
                  <a:gd name="T6" fmla="*/ 38 w 41"/>
                  <a:gd name="T7" fmla="*/ 16 h 62"/>
                  <a:gd name="T8" fmla="*/ 35 w 41"/>
                  <a:gd name="T9" fmla="*/ 26 h 62"/>
                  <a:gd name="T10" fmla="*/ 26 w 41"/>
                  <a:gd name="T11" fmla="*/ 31 h 62"/>
                  <a:gd name="T12" fmla="*/ 26 w 41"/>
                  <a:gd name="T13" fmla="*/ 31 h 62"/>
                  <a:gd name="T14" fmla="*/ 30 w 41"/>
                  <a:gd name="T15" fmla="*/ 33 h 62"/>
                  <a:gd name="T16" fmla="*/ 33 w 41"/>
                  <a:gd name="T17" fmla="*/ 38 h 62"/>
                  <a:gd name="T18" fmla="*/ 41 w 41"/>
                  <a:gd name="T19" fmla="*/ 62 h 62"/>
                  <a:gd name="T20" fmla="*/ 29 w 41"/>
                  <a:gd name="T21" fmla="*/ 62 h 62"/>
                  <a:gd name="T22" fmla="*/ 22 w 41"/>
                  <a:gd name="T23" fmla="*/ 42 h 62"/>
                  <a:gd name="T24" fmla="*/ 19 w 41"/>
                  <a:gd name="T25" fmla="*/ 37 h 62"/>
                  <a:gd name="T26" fmla="*/ 14 w 41"/>
                  <a:gd name="T27" fmla="*/ 35 h 62"/>
                  <a:gd name="T28" fmla="*/ 11 w 41"/>
                  <a:gd name="T29" fmla="*/ 35 h 62"/>
                  <a:gd name="T30" fmla="*/ 11 w 41"/>
                  <a:gd name="T31" fmla="*/ 62 h 62"/>
                  <a:gd name="T32" fmla="*/ 0 w 41"/>
                  <a:gd name="T33" fmla="*/ 62 h 62"/>
                  <a:gd name="T34" fmla="*/ 0 w 41"/>
                  <a:gd name="T35" fmla="*/ 0 h 62"/>
                  <a:gd name="T36" fmla="*/ 16 w 41"/>
                  <a:gd name="T37" fmla="*/ 27 h 62"/>
                  <a:gd name="T38" fmla="*/ 23 w 41"/>
                  <a:gd name="T39" fmla="*/ 25 h 62"/>
                  <a:gd name="T40" fmla="*/ 26 w 41"/>
                  <a:gd name="T41" fmla="*/ 17 h 62"/>
                  <a:gd name="T42" fmla="*/ 24 w 41"/>
                  <a:gd name="T43" fmla="*/ 10 h 62"/>
                  <a:gd name="T44" fmla="*/ 16 w 41"/>
                  <a:gd name="T45" fmla="*/ 9 h 62"/>
                  <a:gd name="T46" fmla="*/ 11 w 41"/>
                  <a:gd name="T47" fmla="*/ 9 h 62"/>
                  <a:gd name="T48" fmla="*/ 11 w 41"/>
                  <a:gd name="T49" fmla="*/ 27 h 62"/>
                  <a:gd name="T50" fmla="*/ 16 w 41"/>
                  <a:gd name="T51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62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25" y="0"/>
                      <a:pt x="30" y="1"/>
                      <a:pt x="33" y="4"/>
                    </a:cubicBezTo>
                    <a:cubicBezTo>
                      <a:pt x="36" y="7"/>
                      <a:pt x="38" y="11"/>
                      <a:pt x="38" y="16"/>
                    </a:cubicBezTo>
                    <a:cubicBezTo>
                      <a:pt x="38" y="20"/>
                      <a:pt x="37" y="24"/>
                      <a:pt x="35" y="26"/>
                    </a:cubicBezTo>
                    <a:cubicBezTo>
                      <a:pt x="32" y="29"/>
                      <a:pt x="29" y="30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8" y="32"/>
                      <a:pt x="30" y="33"/>
                    </a:cubicBezTo>
                    <a:cubicBezTo>
                      <a:pt x="31" y="34"/>
                      <a:pt x="32" y="36"/>
                      <a:pt x="33" y="38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0"/>
                      <a:pt x="21" y="38"/>
                      <a:pt x="19" y="37"/>
                    </a:cubicBezTo>
                    <a:cubicBezTo>
                      <a:pt x="18" y="36"/>
                      <a:pt x="16" y="35"/>
                      <a:pt x="14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0"/>
                    </a:lnTo>
                    <a:close/>
                    <a:moveTo>
                      <a:pt x="16" y="27"/>
                    </a:moveTo>
                    <a:cubicBezTo>
                      <a:pt x="19" y="27"/>
                      <a:pt x="22" y="26"/>
                      <a:pt x="23" y="25"/>
                    </a:cubicBezTo>
                    <a:cubicBezTo>
                      <a:pt x="25" y="23"/>
                      <a:pt x="26" y="21"/>
                      <a:pt x="26" y="17"/>
                    </a:cubicBezTo>
                    <a:cubicBezTo>
                      <a:pt x="26" y="14"/>
                      <a:pt x="25" y="12"/>
                      <a:pt x="24" y="10"/>
                    </a:cubicBezTo>
                    <a:cubicBezTo>
                      <a:pt x="22" y="9"/>
                      <a:pt x="19" y="9"/>
                      <a:pt x="16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27"/>
                      <a:pt x="11" y="27"/>
                      <a:pt x="11" y="27"/>
                    </a:cubicBezTo>
                    <a:lnTo>
                      <a:pt x="16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D27E2BB5-FF16-9255-B60C-29AFB45A8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250" y="3670301"/>
                <a:ext cx="127000" cy="234950"/>
              </a:xfrm>
              <a:custGeom>
                <a:avLst/>
                <a:gdLst>
                  <a:gd name="T0" fmla="*/ 0 w 80"/>
                  <a:gd name="T1" fmla="*/ 0 h 148"/>
                  <a:gd name="T2" fmla="*/ 78 w 80"/>
                  <a:gd name="T3" fmla="*/ 0 h 148"/>
                  <a:gd name="T4" fmla="*/ 78 w 80"/>
                  <a:gd name="T5" fmla="*/ 21 h 148"/>
                  <a:gd name="T6" fmla="*/ 26 w 80"/>
                  <a:gd name="T7" fmla="*/ 21 h 148"/>
                  <a:gd name="T8" fmla="*/ 26 w 80"/>
                  <a:gd name="T9" fmla="*/ 62 h 148"/>
                  <a:gd name="T10" fmla="*/ 76 w 80"/>
                  <a:gd name="T11" fmla="*/ 62 h 148"/>
                  <a:gd name="T12" fmla="*/ 76 w 80"/>
                  <a:gd name="T13" fmla="*/ 84 h 148"/>
                  <a:gd name="T14" fmla="*/ 26 w 80"/>
                  <a:gd name="T15" fmla="*/ 84 h 148"/>
                  <a:gd name="T16" fmla="*/ 26 w 80"/>
                  <a:gd name="T17" fmla="*/ 127 h 148"/>
                  <a:gd name="T18" fmla="*/ 80 w 80"/>
                  <a:gd name="T19" fmla="*/ 127 h 148"/>
                  <a:gd name="T20" fmla="*/ 80 w 80"/>
                  <a:gd name="T21" fmla="*/ 148 h 148"/>
                  <a:gd name="T22" fmla="*/ 0 w 80"/>
                  <a:gd name="T23" fmla="*/ 148 h 148"/>
                  <a:gd name="T24" fmla="*/ 0 w 80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6" y="62"/>
                    </a:lnTo>
                    <a:lnTo>
                      <a:pt x="76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80" y="127"/>
                    </a:lnTo>
                    <a:lnTo>
                      <a:pt x="80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2">
                <a:extLst>
                  <a:ext uri="{FF2B5EF4-FFF2-40B4-BE49-F238E27FC236}">
                    <a16:creationId xmlns:a16="http://schemas.microsoft.com/office/drawing/2014/main" id="{89B3122C-4AC1-F4FB-CD7A-817D64C340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8300" y="3670301"/>
                <a:ext cx="200025" cy="234950"/>
              </a:xfrm>
              <a:custGeom>
                <a:avLst/>
                <a:gdLst>
                  <a:gd name="T0" fmla="*/ 88 w 126"/>
                  <a:gd name="T1" fmla="*/ 112 h 148"/>
                  <a:gd name="T2" fmla="*/ 38 w 126"/>
                  <a:gd name="T3" fmla="*/ 112 h 148"/>
                  <a:gd name="T4" fmla="*/ 26 w 126"/>
                  <a:gd name="T5" fmla="*/ 148 h 148"/>
                  <a:gd name="T6" fmla="*/ 0 w 126"/>
                  <a:gd name="T7" fmla="*/ 148 h 148"/>
                  <a:gd name="T8" fmla="*/ 50 w 126"/>
                  <a:gd name="T9" fmla="*/ 0 h 148"/>
                  <a:gd name="T10" fmla="*/ 78 w 126"/>
                  <a:gd name="T11" fmla="*/ 0 h 148"/>
                  <a:gd name="T12" fmla="*/ 126 w 126"/>
                  <a:gd name="T13" fmla="*/ 148 h 148"/>
                  <a:gd name="T14" fmla="*/ 97 w 126"/>
                  <a:gd name="T15" fmla="*/ 148 h 148"/>
                  <a:gd name="T16" fmla="*/ 88 w 126"/>
                  <a:gd name="T17" fmla="*/ 112 h 148"/>
                  <a:gd name="T18" fmla="*/ 83 w 126"/>
                  <a:gd name="T19" fmla="*/ 91 h 148"/>
                  <a:gd name="T20" fmla="*/ 64 w 126"/>
                  <a:gd name="T21" fmla="*/ 21 h 148"/>
                  <a:gd name="T22" fmla="*/ 64 w 126"/>
                  <a:gd name="T23" fmla="*/ 21 h 148"/>
                  <a:gd name="T24" fmla="*/ 43 w 126"/>
                  <a:gd name="T25" fmla="*/ 91 h 148"/>
                  <a:gd name="T26" fmla="*/ 83 w 126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6" h="148">
                    <a:moveTo>
                      <a:pt x="88" y="112"/>
                    </a:moveTo>
                    <a:lnTo>
                      <a:pt x="38" y="112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78" y="0"/>
                    </a:lnTo>
                    <a:lnTo>
                      <a:pt x="126" y="148"/>
                    </a:lnTo>
                    <a:lnTo>
                      <a:pt x="97" y="148"/>
                    </a:lnTo>
                    <a:lnTo>
                      <a:pt x="88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3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3">
                <a:extLst>
                  <a:ext uri="{FF2B5EF4-FFF2-40B4-BE49-F238E27FC236}">
                    <a16:creationId xmlns:a16="http://schemas.microsoft.com/office/drawing/2014/main" id="{068B78DF-E229-917A-966D-FD19BBCC1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213" y="3670301"/>
                <a:ext cx="123825" cy="234950"/>
              </a:xfrm>
              <a:custGeom>
                <a:avLst/>
                <a:gdLst>
                  <a:gd name="T0" fmla="*/ 0 w 78"/>
                  <a:gd name="T1" fmla="*/ 0 h 148"/>
                  <a:gd name="T2" fmla="*/ 76 w 78"/>
                  <a:gd name="T3" fmla="*/ 0 h 148"/>
                  <a:gd name="T4" fmla="*/ 76 w 78"/>
                  <a:gd name="T5" fmla="*/ 21 h 148"/>
                  <a:gd name="T6" fmla="*/ 26 w 78"/>
                  <a:gd name="T7" fmla="*/ 21 h 148"/>
                  <a:gd name="T8" fmla="*/ 26 w 78"/>
                  <a:gd name="T9" fmla="*/ 62 h 148"/>
                  <a:gd name="T10" fmla="*/ 73 w 78"/>
                  <a:gd name="T11" fmla="*/ 62 h 148"/>
                  <a:gd name="T12" fmla="*/ 73 w 78"/>
                  <a:gd name="T13" fmla="*/ 84 h 148"/>
                  <a:gd name="T14" fmla="*/ 26 w 78"/>
                  <a:gd name="T15" fmla="*/ 84 h 148"/>
                  <a:gd name="T16" fmla="*/ 26 w 78"/>
                  <a:gd name="T17" fmla="*/ 127 h 148"/>
                  <a:gd name="T18" fmla="*/ 78 w 78"/>
                  <a:gd name="T19" fmla="*/ 127 h 148"/>
                  <a:gd name="T20" fmla="*/ 78 w 78"/>
                  <a:gd name="T21" fmla="*/ 148 h 148"/>
                  <a:gd name="T22" fmla="*/ 0 w 78"/>
                  <a:gd name="T23" fmla="*/ 148 h 148"/>
                  <a:gd name="T24" fmla="*/ 0 w 78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48">
                    <a:moveTo>
                      <a:pt x="0" y="0"/>
                    </a:moveTo>
                    <a:lnTo>
                      <a:pt x="76" y="0"/>
                    </a:lnTo>
                    <a:lnTo>
                      <a:pt x="76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3" y="62"/>
                    </a:lnTo>
                    <a:lnTo>
                      <a:pt x="73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78" y="127"/>
                    </a:lnTo>
                    <a:lnTo>
                      <a:pt x="7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409AD809-3810-2DB8-6BFB-65002B8DF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313" y="3670301"/>
                <a:ext cx="120650" cy="234950"/>
              </a:xfrm>
              <a:custGeom>
                <a:avLst/>
                <a:gdLst>
                  <a:gd name="T0" fmla="*/ 0 w 76"/>
                  <a:gd name="T1" fmla="*/ 0 h 148"/>
                  <a:gd name="T2" fmla="*/ 26 w 76"/>
                  <a:gd name="T3" fmla="*/ 0 h 148"/>
                  <a:gd name="T4" fmla="*/ 26 w 76"/>
                  <a:gd name="T5" fmla="*/ 127 h 148"/>
                  <a:gd name="T6" fmla="*/ 76 w 76"/>
                  <a:gd name="T7" fmla="*/ 127 h 148"/>
                  <a:gd name="T8" fmla="*/ 76 w 76"/>
                  <a:gd name="T9" fmla="*/ 148 h 148"/>
                  <a:gd name="T10" fmla="*/ 0 w 76"/>
                  <a:gd name="T11" fmla="*/ 148 h 148"/>
                  <a:gd name="T12" fmla="*/ 0 w 76"/>
                  <a:gd name="T1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48">
                    <a:moveTo>
                      <a:pt x="0" y="0"/>
                    </a:moveTo>
                    <a:lnTo>
                      <a:pt x="26" y="0"/>
                    </a:lnTo>
                    <a:lnTo>
                      <a:pt x="26" y="127"/>
                    </a:lnTo>
                    <a:lnTo>
                      <a:pt x="76" y="127"/>
                    </a:lnTo>
                    <a:lnTo>
                      <a:pt x="76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5">
                <a:extLst>
                  <a:ext uri="{FF2B5EF4-FFF2-40B4-BE49-F238E27FC236}">
                    <a16:creationId xmlns:a16="http://schemas.microsoft.com/office/drawing/2014/main" id="{8825ED01-AD79-6313-9C52-79D14C408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125" y="3670301"/>
                <a:ext cx="127000" cy="234950"/>
              </a:xfrm>
              <a:custGeom>
                <a:avLst/>
                <a:gdLst>
                  <a:gd name="T0" fmla="*/ 0 w 80"/>
                  <a:gd name="T1" fmla="*/ 0 h 148"/>
                  <a:gd name="T2" fmla="*/ 78 w 80"/>
                  <a:gd name="T3" fmla="*/ 0 h 148"/>
                  <a:gd name="T4" fmla="*/ 78 w 80"/>
                  <a:gd name="T5" fmla="*/ 21 h 148"/>
                  <a:gd name="T6" fmla="*/ 26 w 80"/>
                  <a:gd name="T7" fmla="*/ 21 h 148"/>
                  <a:gd name="T8" fmla="*/ 26 w 80"/>
                  <a:gd name="T9" fmla="*/ 62 h 148"/>
                  <a:gd name="T10" fmla="*/ 76 w 80"/>
                  <a:gd name="T11" fmla="*/ 62 h 148"/>
                  <a:gd name="T12" fmla="*/ 76 w 80"/>
                  <a:gd name="T13" fmla="*/ 84 h 148"/>
                  <a:gd name="T14" fmla="*/ 26 w 80"/>
                  <a:gd name="T15" fmla="*/ 84 h 148"/>
                  <a:gd name="T16" fmla="*/ 26 w 80"/>
                  <a:gd name="T17" fmla="*/ 127 h 148"/>
                  <a:gd name="T18" fmla="*/ 80 w 80"/>
                  <a:gd name="T19" fmla="*/ 127 h 148"/>
                  <a:gd name="T20" fmla="*/ 80 w 80"/>
                  <a:gd name="T21" fmla="*/ 148 h 148"/>
                  <a:gd name="T22" fmla="*/ 0 w 80"/>
                  <a:gd name="T23" fmla="*/ 148 h 148"/>
                  <a:gd name="T24" fmla="*/ 0 w 80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0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6" y="62"/>
                    </a:lnTo>
                    <a:lnTo>
                      <a:pt x="76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80" y="127"/>
                    </a:lnTo>
                    <a:lnTo>
                      <a:pt x="80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6">
                <a:extLst>
                  <a:ext uri="{FF2B5EF4-FFF2-40B4-BE49-F238E27FC236}">
                    <a16:creationId xmlns:a16="http://schemas.microsoft.com/office/drawing/2014/main" id="{97E390DF-7161-8852-B5C6-DF3282FF9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175" y="3670301"/>
                <a:ext cx="188913" cy="234950"/>
              </a:xfrm>
              <a:custGeom>
                <a:avLst/>
                <a:gdLst>
                  <a:gd name="T0" fmla="*/ 0 w 119"/>
                  <a:gd name="T1" fmla="*/ 0 h 148"/>
                  <a:gd name="T2" fmla="*/ 29 w 119"/>
                  <a:gd name="T3" fmla="*/ 0 h 148"/>
                  <a:gd name="T4" fmla="*/ 60 w 119"/>
                  <a:gd name="T5" fmla="*/ 115 h 148"/>
                  <a:gd name="T6" fmla="*/ 60 w 119"/>
                  <a:gd name="T7" fmla="*/ 115 h 148"/>
                  <a:gd name="T8" fmla="*/ 90 w 119"/>
                  <a:gd name="T9" fmla="*/ 0 h 148"/>
                  <a:gd name="T10" fmla="*/ 119 w 119"/>
                  <a:gd name="T11" fmla="*/ 0 h 148"/>
                  <a:gd name="T12" fmla="*/ 74 w 119"/>
                  <a:gd name="T13" fmla="*/ 148 h 148"/>
                  <a:gd name="T14" fmla="*/ 45 w 119"/>
                  <a:gd name="T15" fmla="*/ 148 h 148"/>
                  <a:gd name="T16" fmla="*/ 0 w 119"/>
                  <a:gd name="T17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9" h="148">
                    <a:moveTo>
                      <a:pt x="0" y="0"/>
                    </a:moveTo>
                    <a:lnTo>
                      <a:pt x="29" y="0"/>
                    </a:lnTo>
                    <a:lnTo>
                      <a:pt x="60" y="115"/>
                    </a:lnTo>
                    <a:lnTo>
                      <a:pt x="60" y="115"/>
                    </a:lnTo>
                    <a:lnTo>
                      <a:pt x="90" y="0"/>
                    </a:lnTo>
                    <a:lnTo>
                      <a:pt x="119" y="0"/>
                    </a:lnTo>
                    <a:lnTo>
                      <a:pt x="74" y="148"/>
                    </a:lnTo>
                    <a:lnTo>
                      <a:pt x="45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">
                <a:extLst>
                  <a:ext uri="{FF2B5EF4-FFF2-40B4-BE49-F238E27FC236}">
                    <a16:creationId xmlns:a16="http://schemas.microsoft.com/office/drawing/2014/main" id="{FC9314E9-5306-93AA-B6E6-9614AEFF33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9213" y="3670301"/>
                <a:ext cx="203200" cy="234950"/>
              </a:xfrm>
              <a:custGeom>
                <a:avLst/>
                <a:gdLst>
                  <a:gd name="T0" fmla="*/ 90 w 128"/>
                  <a:gd name="T1" fmla="*/ 112 h 148"/>
                  <a:gd name="T2" fmla="*/ 38 w 128"/>
                  <a:gd name="T3" fmla="*/ 112 h 148"/>
                  <a:gd name="T4" fmla="*/ 29 w 128"/>
                  <a:gd name="T5" fmla="*/ 148 h 148"/>
                  <a:gd name="T6" fmla="*/ 0 w 128"/>
                  <a:gd name="T7" fmla="*/ 148 h 148"/>
                  <a:gd name="T8" fmla="*/ 50 w 128"/>
                  <a:gd name="T9" fmla="*/ 0 h 148"/>
                  <a:gd name="T10" fmla="*/ 81 w 128"/>
                  <a:gd name="T11" fmla="*/ 0 h 148"/>
                  <a:gd name="T12" fmla="*/ 128 w 128"/>
                  <a:gd name="T13" fmla="*/ 148 h 148"/>
                  <a:gd name="T14" fmla="*/ 100 w 128"/>
                  <a:gd name="T15" fmla="*/ 148 h 148"/>
                  <a:gd name="T16" fmla="*/ 90 w 128"/>
                  <a:gd name="T17" fmla="*/ 112 h 148"/>
                  <a:gd name="T18" fmla="*/ 83 w 128"/>
                  <a:gd name="T19" fmla="*/ 91 h 148"/>
                  <a:gd name="T20" fmla="*/ 64 w 128"/>
                  <a:gd name="T21" fmla="*/ 21 h 148"/>
                  <a:gd name="T22" fmla="*/ 64 w 128"/>
                  <a:gd name="T23" fmla="*/ 21 h 148"/>
                  <a:gd name="T24" fmla="*/ 45 w 128"/>
                  <a:gd name="T25" fmla="*/ 91 h 148"/>
                  <a:gd name="T26" fmla="*/ 83 w 128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48">
                    <a:moveTo>
                      <a:pt x="90" y="112"/>
                    </a:moveTo>
                    <a:lnTo>
                      <a:pt x="38" y="112"/>
                    </a:lnTo>
                    <a:lnTo>
                      <a:pt x="29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81" y="0"/>
                    </a:lnTo>
                    <a:lnTo>
                      <a:pt x="128" y="148"/>
                    </a:lnTo>
                    <a:lnTo>
                      <a:pt x="100" y="148"/>
                    </a:lnTo>
                    <a:lnTo>
                      <a:pt x="90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5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8">
                <a:extLst>
                  <a:ext uri="{FF2B5EF4-FFF2-40B4-BE49-F238E27FC236}">
                    <a16:creationId xmlns:a16="http://schemas.microsoft.com/office/drawing/2014/main" id="{2B5306F4-57C3-2810-390D-3109A268D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1300" y="3670301"/>
                <a:ext cx="150813" cy="234950"/>
              </a:xfrm>
              <a:custGeom>
                <a:avLst/>
                <a:gdLst>
                  <a:gd name="T0" fmla="*/ 33 w 95"/>
                  <a:gd name="T1" fmla="*/ 21 h 148"/>
                  <a:gd name="T2" fmla="*/ 0 w 95"/>
                  <a:gd name="T3" fmla="*/ 21 h 148"/>
                  <a:gd name="T4" fmla="*/ 0 w 95"/>
                  <a:gd name="T5" fmla="*/ 0 h 148"/>
                  <a:gd name="T6" fmla="*/ 95 w 95"/>
                  <a:gd name="T7" fmla="*/ 0 h 148"/>
                  <a:gd name="T8" fmla="*/ 95 w 95"/>
                  <a:gd name="T9" fmla="*/ 21 h 148"/>
                  <a:gd name="T10" fmla="*/ 62 w 95"/>
                  <a:gd name="T11" fmla="*/ 21 h 148"/>
                  <a:gd name="T12" fmla="*/ 62 w 95"/>
                  <a:gd name="T13" fmla="*/ 148 h 148"/>
                  <a:gd name="T14" fmla="*/ 33 w 95"/>
                  <a:gd name="T15" fmla="*/ 148 h 148"/>
                  <a:gd name="T16" fmla="*/ 33 w 95"/>
                  <a:gd name="T17" fmla="*/ 2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48">
                    <a:moveTo>
                      <a:pt x="33" y="21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95" y="0"/>
                    </a:lnTo>
                    <a:lnTo>
                      <a:pt x="95" y="21"/>
                    </a:lnTo>
                    <a:lnTo>
                      <a:pt x="62" y="21"/>
                    </a:lnTo>
                    <a:lnTo>
                      <a:pt x="62" y="148"/>
                    </a:lnTo>
                    <a:lnTo>
                      <a:pt x="33" y="148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9">
                <a:extLst>
                  <a:ext uri="{FF2B5EF4-FFF2-40B4-BE49-F238E27FC236}">
                    <a16:creationId xmlns:a16="http://schemas.microsoft.com/office/drawing/2014/main" id="{0B2296AC-EF3D-BE0B-CCD9-EA0CDDE316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8463" y="3667126"/>
                <a:ext cx="185738" cy="242888"/>
              </a:xfrm>
              <a:custGeom>
                <a:avLst/>
                <a:gdLst>
                  <a:gd name="T0" fmla="*/ 2 w 49"/>
                  <a:gd name="T1" fmla="*/ 18 h 64"/>
                  <a:gd name="T2" fmla="*/ 7 w 49"/>
                  <a:gd name="T3" fmla="*/ 8 h 64"/>
                  <a:gd name="T4" fmla="*/ 15 w 49"/>
                  <a:gd name="T5" fmla="*/ 2 h 64"/>
                  <a:gd name="T6" fmla="*/ 25 w 49"/>
                  <a:gd name="T7" fmla="*/ 0 h 64"/>
                  <a:gd name="T8" fmla="*/ 34 w 49"/>
                  <a:gd name="T9" fmla="*/ 2 h 64"/>
                  <a:gd name="T10" fmla="*/ 42 w 49"/>
                  <a:gd name="T11" fmla="*/ 8 h 64"/>
                  <a:gd name="T12" fmla="*/ 47 w 49"/>
                  <a:gd name="T13" fmla="*/ 18 h 64"/>
                  <a:gd name="T14" fmla="*/ 49 w 49"/>
                  <a:gd name="T15" fmla="*/ 32 h 64"/>
                  <a:gd name="T16" fmla="*/ 47 w 49"/>
                  <a:gd name="T17" fmla="*/ 46 h 64"/>
                  <a:gd name="T18" fmla="*/ 42 w 49"/>
                  <a:gd name="T19" fmla="*/ 56 h 64"/>
                  <a:gd name="T20" fmla="*/ 34 w 49"/>
                  <a:gd name="T21" fmla="*/ 62 h 64"/>
                  <a:gd name="T22" fmla="*/ 25 w 49"/>
                  <a:gd name="T23" fmla="*/ 64 h 64"/>
                  <a:gd name="T24" fmla="*/ 15 w 49"/>
                  <a:gd name="T25" fmla="*/ 62 h 64"/>
                  <a:gd name="T26" fmla="*/ 7 w 49"/>
                  <a:gd name="T27" fmla="*/ 56 h 64"/>
                  <a:gd name="T28" fmla="*/ 2 w 49"/>
                  <a:gd name="T29" fmla="*/ 46 h 64"/>
                  <a:gd name="T30" fmla="*/ 0 w 49"/>
                  <a:gd name="T31" fmla="*/ 32 h 64"/>
                  <a:gd name="T32" fmla="*/ 2 w 49"/>
                  <a:gd name="T33" fmla="*/ 18 h 64"/>
                  <a:gd name="T34" fmla="*/ 12 w 49"/>
                  <a:gd name="T35" fmla="*/ 43 h 64"/>
                  <a:gd name="T36" fmla="*/ 15 w 49"/>
                  <a:gd name="T37" fmla="*/ 50 h 64"/>
                  <a:gd name="T38" fmla="*/ 19 w 49"/>
                  <a:gd name="T39" fmla="*/ 54 h 64"/>
                  <a:gd name="T40" fmla="*/ 25 w 49"/>
                  <a:gd name="T41" fmla="*/ 55 h 64"/>
                  <a:gd name="T42" fmla="*/ 30 w 49"/>
                  <a:gd name="T43" fmla="*/ 54 h 64"/>
                  <a:gd name="T44" fmla="*/ 34 w 49"/>
                  <a:gd name="T45" fmla="*/ 50 h 64"/>
                  <a:gd name="T46" fmla="*/ 37 w 49"/>
                  <a:gd name="T47" fmla="*/ 43 h 64"/>
                  <a:gd name="T48" fmla="*/ 38 w 49"/>
                  <a:gd name="T49" fmla="*/ 32 h 64"/>
                  <a:gd name="T50" fmla="*/ 37 w 49"/>
                  <a:gd name="T51" fmla="*/ 21 h 64"/>
                  <a:gd name="T52" fmla="*/ 34 w 49"/>
                  <a:gd name="T53" fmla="*/ 14 h 64"/>
                  <a:gd name="T54" fmla="*/ 30 w 49"/>
                  <a:gd name="T55" fmla="*/ 10 h 64"/>
                  <a:gd name="T56" fmla="*/ 25 w 49"/>
                  <a:gd name="T57" fmla="*/ 9 h 64"/>
                  <a:gd name="T58" fmla="*/ 19 w 49"/>
                  <a:gd name="T59" fmla="*/ 10 h 64"/>
                  <a:gd name="T60" fmla="*/ 15 w 49"/>
                  <a:gd name="T61" fmla="*/ 14 h 64"/>
                  <a:gd name="T62" fmla="*/ 12 w 49"/>
                  <a:gd name="T63" fmla="*/ 21 h 64"/>
                  <a:gd name="T64" fmla="*/ 11 w 49"/>
                  <a:gd name="T65" fmla="*/ 32 h 64"/>
                  <a:gd name="T66" fmla="*/ 12 w 49"/>
                  <a:gd name="T6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9" h="64">
                    <a:moveTo>
                      <a:pt x="2" y="18"/>
                    </a:moveTo>
                    <a:cubicBezTo>
                      <a:pt x="3" y="14"/>
                      <a:pt x="5" y="10"/>
                      <a:pt x="7" y="8"/>
                    </a:cubicBezTo>
                    <a:cubicBezTo>
                      <a:pt x="9" y="5"/>
                      <a:pt x="12" y="3"/>
                      <a:pt x="15" y="2"/>
                    </a:cubicBezTo>
                    <a:cubicBezTo>
                      <a:pt x="18" y="1"/>
                      <a:pt x="21" y="0"/>
                      <a:pt x="25" y="0"/>
                    </a:cubicBezTo>
                    <a:cubicBezTo>
                      <a:pt x="28" y="0"/>
                      <a:pt x="31" y="1"/>
                      <a:pt x="34" y="2"/>
                    </a:cubicBezTo>
                    <a:cubicBezTo>
                      <a:pt x="37" y="3"/>
                      <a:pt x="40" y="5"/>
                      <a:pt x="42" y="8"/>
                    </a:cubicBezTo>
                    <a:cubicBezTo>
                      <a:pt x="44" y="10"/>
                      <a:pt x="46" y="14"/>
                      <a:pt x="47" y="18"/>
                    </a:cubicBezTo>
                    <a:cubicBezTo>
                      <a:pt x="49" y="22"/>
                      <a:pt x="49" y="27"/>
                      <a:pt x="49" y="32"/>
                    </a:cubicBezTo>
                    <a:cubicBezTo>
                      <a:pt x="49" y="37"/>
                      <a:pt x="49" y="42"/>
                      <a:pt x="47" y="46"/>
                    </a:cubicBezTo>
                    <a:cubicBezTo>
                      <a:pt x="46" y="50"/>
                      <a:pt x="44" y="54"/>
                      <a:pt x="42" y="56"/>
                    </a:cubicBezTo>
                    <a:cubicBezTo>
                      <a:pt x="40" y="59"/>
                      <a:pt x="37" y="61"/>
                      <a:pt x="34" y="62"/>
                    </a:cubicBezTo>
                    <a:cubicBezTo>
                      <a:pt x="31" y="63"/>
                      <a:pt x="28" y="64"/>
                      <a:pt x="25" y="64"/>
                    </a:cubicBezTo>
                    <a:cubicBezTo>
                      <a:pt x="21" y="64"/>
                      <a:pt x="18" y="63"/>
                      <a:pt x="15" y="62"/>
                    </a:cubicBezTo>
                    <a:cubicBezTo>
                      <a:pt x="12" y="61"/>
                      <a:pt x="9" y="59"/>
                      <a:pt x="7" y="56"/>
                    </a:cubicBezTo>
                    <a:cubicBezTo>
                      <a:pt x="5" y="54"/>
                      <a:pt x="3" y="50"/>
                      <a:pt x="2" y="46"/>
                    </a:cubicBezTo>
                    <a:cubicBezTo>
                      <a:pt x="0" y="42"/>
                      <a:pt x="0" y="37"/>
                      <a:pt x="0" y="32"/>
                    </a:cubicBezTo>
                    <a:cubicBezTo>
                      <a:pt x="0" y="27"/>
                      <a:pt x="0" y="22"/>
                      <a:pt x="2" y="18"/>
                    </a:cubicBezTo>
                    <a:close/>
                    <a:moveTo>
                      <a:pt x="12" y="43"/>
                    </a:moveTo>
                    <a:cubicBezTo>
                      <a:pt x="13" y="46"/>
                      <a:pt x="14" y="48"/>
                      <a:pt x="15" y="50"/>
                    </a:cubicBezTo>
                    <a:cubicBezTo>
                      <a:pt x="16" y="52"/>
                      <a:pt x="18" y="53"/>
                      <a:pt x="19" y="54"/>
                    </a:cubicBezTo>
                    <a:cubicBezTo>
                      <a:pt x="21" y="55"/>
                      <a:pt x="23" y="55"/>
                      <a:pt x="25" y="55"/>
                    </a:cubicBezTo>
                    <a:cubicBezTo>
                      <a:pt x="26" y="55"/>
                      <a:pt x="28" y="55"/>
                      <a:pt x="30" y="54"/>
                    </a:cubicBezTo>
                    <a:cubicBezTo>
                      <a:pt x="31" y="53"/>
                      <a:pt x="33" y="52"/>
                      <a:pt x="34" y="50"/>
                    </a:cubicBezTo>
                    <a:cubicBezTo>
                      <a:pt x="35" y="48"/>
                      <a:pt x="36" y="46"/>
                      <a:pt x="37" y="43"/>
                    </a:cubicBezTo>
                    <a:cubicBezTo>
                      <a:pt x="37" y="40"/>
                      <a:pt x="38" y="36"/>
                      <a:pt x="38" y="32"/>
                    </a:cubicBezTo>
                    <a:cubicBezTo>
                      <a:pt x="38" y="28"/>
                      <a:pt x="37" y="24"/>
                      <a:pt x="37" y="21"/>
                    </a:cubicBezTo>
                    <a:cubicBezTo>
                      <a:pt x="36" y="18"/>
                      <a:pt x="35" y="16"/>
                      <a:pt x="34" y="14"/>
                    </a:cubicBezTo>
                    <a:cubicBezTo>
                      <a:pt x="33" y="12"/>
                      <a:pt x="31" y="11"/>
                      <a:pt x="30" y="10"/>
                    </a:cubicBezTo>
                    <a:cubicBezTo>
                      <a:pt x="28" y="9"/>
                      <a:pt x="26" y="9"/>
                      <a:pt x="25" y="9"/>
                    </a:cubicBezTo>
                    <a:cubicBezTo>
                      <a:pt x="23" y="9"/>
                      <a:pt x="21" y="9"/>
                      <a:pt x="19" y="10"/>
                    </a:cubicBezTo>
                    <a:cubicBezTo>
                      <a:pt x="18" y="11"/>
                      <a:pt x="16" y="12"/>
                      <a:pt x="15" y="14"/>
                    </a:cubicBezTo>
                    <a:cubicBezTo>
                      <a:pt x="14" y="16"/>
                      <a:pt x="13" y="18"/>
                      <a:pt x="12" y="21"/>
                    </a:cubicBezTo>
                    <a:cubicBezTo>
                      <a:pt x="12" y="24"/>
                      <a:pt x="11" y="28"/>
                      <a:pt x="11" y="32"/>
                    </a:cubicBezTo>
                    <a:cubicBezTo>
                      <a:pt x="11" y="36"/>
                      <a:pt x="12" y="40"/>
                      <a:pt x="12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30">
                <a:extLst>
                  <a:ext uri="{FF2B5EF4-FFF2-40B4-BE49-F238E27FC236}">
                    <a16:creationId xmlns:a16="http://schemas.microsoft.com/office/drawing/2014/main" id="{05F02AE3-9F74-CFFE-EDDC-2658CDA24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5475" y="3670301"/>
                <a:ext cx="153988" cy="234950"/>
              </a:xfrm>
              <a:custGeom>
                <a:avLst/>
                <a:gdLst>
                  <a:gd name="T0" fmla="*/ 0 w 41"/>
                  <a:gd name="T1" fmla="*/ 0 h 62"/>
                  <a:gd name="T2" fmla="*/ 19 w 41"/>
                  <a:gd name="T3" fmla="*/ 0 h 62"/>
                  <a:gd name="T4" fmla="*/ 33 w 41"/>
                  <a:gd name="T5" fmla="*/ 4 h 62"/>
                  <a:gd name="T6" fmla="*/ 38 w 41"/>
                  <a:gd name="T7" fmla="*/ 16 h 62"/>
                  <a:gd name="T8" fmla="*/ 34 w 41"/>
                  <a:gd name="T9" fmla="*/ 26 h 62"/>
                  <a:gd name="T10" fmla="*/ 26 w 41"/>
                  <a:gd name="T11" fmla="*/ 31 h 62"/>
                  <a:gd name="T12" fmla="*/ 26 w 41"/>
                  <a:gd name="T13" fmla="*/ 31 h 62"/>
                  <a:gd name="T14" fmla="*/ 29 w 41"/>
                  <a:gd name="T15" fmla="*/ 33 h 62"/>
                  <a:gd name="T16" fmla="*/ 32 w 41"/>
                  <a:gd name="T17" fmla="*/ 38 h 62"/>
                  <a:gd name="T18" fmla="*/ 41 w 41"/>
                  <a:gd name="T19" fmla="*/ 62 h 62"/>
                  <a:gd name="T20" fmla="*/ 28 w 41"/>
                  <a:gd name="T21" fmla="*/ 62 h 62"/>
                  <a:gd name="T22" fmla="*/ 22 w 41"/>
                  <a:gd name="T23" fmla="*/ 42 h 62"/>
                  <a:gd name="T24" fmla="*/ 19 w 41"/>
                  <a:gd name="T25" fmla="*/ 37 h 62"/>
                  <a:gd name="T26" fmla="*/ 14 w 41"/>
                  <a:gd name="T27" fmla="*/ 35 h 62"/>
                  <a:gd name="T28" fmla="*/ 11 w 41"/>
                  <a:gd name="T29" fmla="*/ 35 h 62"/>
                  <a:gd name="T30" fmla="*/ 11 w 41"/>
                  <a:gd name="T31" fmla="*/ 62 h 62"/>
                  <a:gd name="T32" fmla="*/ 0 w 41"/>
                  <a:gd name="T33" fmla="*/ 62 h 62"/>
                  <a:gd name="T34" fmla="*/ 0 w 41"/>
                  <a:gd name="T35" fmla="*/ 0 h 62"/>
                  <a:gd name="T36" fmla="*/ 16 w 41"/>
                  <a:gd name="T37" fmla="*/ 27 h 62"/>
                  <a:gd name="T38" fmla="*/ 23 w 41"/>
                  <a:gd name="T39" fmla="*/ 25 h 62"/>
                  <a:gd name="T40" fmla="*/ 26 w 41"/>
                  <a:gd name="T41" fmla="*/ 17 h 62"/>
                  <a:gd name="T42" fmla="*/ 23 w 41"/>
                  <a:gd name="T43" fmla="*/ 10 h 62"/>
                  <a:gd name="T44" fmla="*/ 16 w 41"/>
                  <a:gd name="T45" fmla="*/ 9 h 62"/>
                  <a:gd name="T46" fmla="*/ 11 w 41"/>
                  <a:gd name="T47" fmla="*/ 9 h 62"/>
                  <a:gd name="T48" fmla="*/ 11 w 41"/>
                  <a:gd name="T49" fmla="*/ 27 h 62"/>
                  <a:gd name="T50" fmla="*/ 16 w 41"/>
                  <a:gd name="T51" fmla="*/ 2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62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25" y="0"/>
                      <a:pt x="29" y="1"/>
                      <a:pt x="33" y="4"/>
                    </a:cubicBezTo>
                    <a:cubicBezTo>
                      <a:pt x="36" y="7"/>
                      <a:pt x="38" y="11"/>
                      <a:pt x="38" y="16"/>
                    </a:cubicBezTo>
                    <a:cubicBezTo>
                      <a:pt x="38" y="20"/>
                      <a:pt x="36" y="24"/>
                      <a:pt x="34" y="26"/>
                    </a:cubicBezTo>
                    <a:cubicBezTo>
                      <a:pt x="32" y="29"/>
                      <a:pt x="29" y="30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8" y="32"/>
                      <a:pt x="29" y="33"/>
                    </a:cubicBezTo>
                    <a:cubicBezTo>
                      <a:pt x="31" y="34"/>
                      <a:pt x="32" y="36"/>
                      <a:pt x="32" y="38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0"/>
                      <a:pt x="20" y="38"/>
                      <a:pt x="19" y="37"/>
                    </a:cubicBezTo>
                    <a:cubicBezTo>
                      <a:pt x="18" y="36"/>
                      <a:pt x="16" y="35"/>
                      <a:pt x="14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0" y="62"/>
                      <a:pt x="0" y="62"/>
                      <a:pt x="0" y="62"/>
                    </a:cubicBezTo>
                    <a:lnTo>
                      <a:pt x="0" y="0"/>
                    </a:lnTo>
                    <a:close/>
                    <a:moveTo>
                      <a:pt x="16" y="27"/>
                    </a:moveTo>
                    <a:cubicBezTo>
                      <a:pt x="19" y="27"/>
                      <a:pt x="21" y="26"/>
                      <a:pt x="23" y="25"/>
                    </a:cubicBezTo>
                    <a:cubicBezTo>
                      <a:pt x="25" y="23"/>
                      <a:pt x="26" y="21"/>
                      <a:pt x="26" y="17"/>
                    </a:cubicBezTo>
                    <a:cubicBezTo>
                      <a:pt x="26" y="14"/>
                      <a:pt x="25" y="12"/>
                      <a:pt x="23" y="10"/>
                    </a:cubicBezTo>
                    <a:cubicBezTo>
                      <a:pt x="22" y="9"/>
                      <a:pt x="19" y="9"/>
                      <a:pt x="16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27"/>
                      <a:pt x="11" y="27"/>
                      <a:pt x="11" y="27"/>
                    </a:cubicBezTo>
                    <a:lnTo>
                      <a:pt x="16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31">
                <a:extLst>
                  <a:ext uri="{FF2B5EF4-FFF2-40B4-BE49-F238E27FC236}">
                    <a16:creationId xmlns:a16="http://schemas.microsoft.com/office/drawing/2014/main" id="{0DB1B71B-136F-7A43-36D8-836938553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3667126"/>
                <a:ext cx="134938" cy="242888"/>
              </a:xfrm>
              <a:custGeom>
                <a:avLst/>
                <a:gdLst>
                  <a:gd name="T0" fmla="*/ 1 w 36"/>
                  <a:gd name="T1" fmla="*/ 51 h 64"/>
                  <a:gd name="T2" fmla="*/ 7 w 36"/>
                  <a:gd name="T3" fmla="*/ 54 h 64"/>
                  <a:gd name="T4" fmla="*/ 14 w 36"/>
                  <a:gd name="T5" fmla="*/ 55 h 64"/>
                  <a:gd name="T6" fmla="*/ 21 w 36"/>
                  <a:gd name="T7" fmla="*/ 53 h 64"/>
                  <a:gd name="T8" fmla="*/ 24 w 36"/>
                  <a:gd name="T9" fmla="*/ 46 h 64"/>
                  <a:gd name="T10" fmla="*/ 22 w 36"/>
                  <a:gd name="T11" fmla="*/ 41 h 64"/>
                  <a:gd name="T12" fmla="*/ 16 w 36"/>
                  <a:gd name="T13" fmla="*/ 36 h 64"/>
                  <a:gd name="T14" fmla="*/ 10 w 36"/>
                  <a:gd name="T15" fmla="*/ 33 h 64"/>
                  <a:gd name="T16" fmla="*/ 2 w 36"/>
                  <a:gd name="T17" fmla="*/ 27 h 64"/>
                  <a:gd name="T18" fmla="*/ 0 w 36"/>
                  <a:gd name="T19" fmla="*/ 17 h 64"/>
                  <a:gd name="T20" fmla="*/ 5 w 36"/>
                  <a:gd name="T21" fmla="*/ 4 h 64"/>
                  <a:gd name="T22" fmla="*/ 19 w 36"/>
                  <a:gd name="T23" fmla="*/ 0 h 64"/>
                  <a:gd name="T24" fmla="*/ 26 w 36"/>
                  <a:gd name="T25" fmla="*/ 0 h 64"/>
                  <a:gd name="T26" fmla="*/ 32 w 36"/>
                  <a:gd name="T27" fmla="*/ 2 h 64"/>
                  <a:gd name="T28" fmla="*/ 33 w 36"/>
                  <a:gd name="T29" fmla="*/ 2 h 64"/>
                  <a:gd name="T30" fmla="*/ 32 w 36"/>
                  <a:gd name="T31" fmla="*/ 12 h 64"/>
                  <a:gd name="T32" fmla="*/ 31 w 36"/>
                  <a:gd name="T33" fmla="*/ 11 h 64"/>
                  <a:gd name="T34" fmla="*/ 26 w 36"/>
                  <a:gd name="T35" fmla="*/ 10 h 64"/>
                  <a:gd name="T36" fmla="*/ 20 w 36"/>
                  <a:gd name="T37" fmla="*/ 9 h 64"/>
                  <a:gd name="T38" fmla="*/ 14 w 36"/>
                  <a:gd name="T39" fmla="*/ 11 h 64"/>
                  <a:gd name="T40" fmla="*/ 12 w 36"/>
                  <a:gd name="T41" fmla="*/ 16 h 64"/>
                  <a:gd name="T42" fmla="*/ 13 w 36"/>
                  <a:gd name="T43" fmla="*/ 21 h 64"/>
                  <a:gd name="T44" fmla="*/ 18 w 36"/>
                  <a:gd name="T45" fmla="*/ 25 h 64"/>
                  <a:gd name="T46" fmla="*/ 25 w 36"/>
                  <a:gd name="T47" fmla="*/ 29 h 64"/>
                  <a:gd name="T48" fmla="*/ 33 w 36"/>
                  <a:gd name="T49" fmla="*/ 35 h 64"/>
                  <a:gd name="T50" fmla="*/ 36 w 36"/>
                  <a:gd name="T51" fmla="*/ 45 h 64"/>
                  <a:gd name="T52" fmla="*/ 30 w 36"/>
                  <a:gd name="T53" fmla="*/ 59 h 64"/>
                  <a:gd name="T54" fmla="*/ 15 w 36"/>
                  <a:gd name="T55" fmla="*/ 64 h 64"/>
                  <a:gd name="T56" fmla="*/ 1 w 36"/>
                  <a:gd name="T57" fmla="*/ 61 h 64"/>
                  <a:gd name="T58" fmla="*/ 1 w 36"/>
                  <a:gd name="T59" fmla="*/ 5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64">
                    <a:moveTo>
                      <a:pt x="1" y="51"/>
                    </a:moveTo>
                    <a:cubicBezTo>
                      <a:pt x="3" y="52"/>
                      <a:pt x="5" y="53"/>
                      <a:pt x="7" y="54"/>
                    </a:cubicBezTo>
                    <a:cubicBezTo>
                      <a:pt x="9" y="55"/>
                      <a:pt x="12" y="55"/>
                      <a:pt x="14" y="55"/>
                    </a:cubicBezTo>
                    <a:cubicBezTo>
                      <a:pt x="17" y="55"/>
                      <a:pt x="19" y="54"/>
                      <a:pt x="21" y="53"/>
                    </a:cubicBezTo>
                    <a:cubicBezTo>
                      <a:pt x="23" y="51"/>
                      <a:pt x="24" y="49"/>
                      <a:pt x="24" y="46"/>
                    </a:cubicBezTo>
                    <a:cubicBezTo>
                      <a:pt x="24" y="44"/>
                      <a:pt x="23" y="42"/>
                      <a:pt x="22" y="41"/>
                    </a:cubicBezTo>
                    <a:cubicBezTo>
                      <a:pt x="21" y="40"/>
                      <a:pt x="19" y="38"/>
                      <a:pt x="16" y="36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7" y="31"/>
                      <a:pt x="4" y="29"/>
                      <a:pt x="2" y="27"/>
                    </a:cubicBezTo>
                    <a:cubicBezTo>
                      <a:pt x="1" y="24"/>
                      <a:pt x="0" y="21"/>
                      <a:pt x="0" y="17"/>
                    </a:cubicBezTo>
                    <a:cubicBezTo>
                      <a:pt x="0" y="12"/>
                      <a:pt x="2" y="7"/>
                      <a:pt x="5" y="4"/>
                    </a:cubicBezTo>
                    <a:cubicBezTo>
                      <a:pt x="9" y="1"/>
                      <a:pt x="14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2" y="12"/>
                      <a:pt x="31" y="11"/>
                    </a:cubicBezTo>
                    <a:cubicBezTo>
                      <a:pt x="29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7" y="9"/>
                      <a:pt x="15" y="10"/>
                      <a:pt x="14" y="11"/>
                    </a:cubicBezTo>
                    <a:cubicBezTo>
                      <a:pt x="12" y="12"/>
                      <a:pt x="12" y="14"/>
                      <a:pt x="12" y="16"/>
                    </a:cubicBezTo>
                    <a:cubicBezTo>
                      <a:pt x="12" y="18"/>
                      <a:pt x="12" y="20"/>
                      <a:pt x="13" y="21"/>
                    </a:cubicBezTo>
                    <a:cubicBezTo>
                      <a:pt x="14" y="22"/>
                      <a:pt x="16" y="24"/>
                      <a:pt x="18" y="25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9" y="31"/>
                      <a:pt x="32" y="33"/>
                      <a:pt x="33" y="35"/>
                    </a:cubicBezTo>
                    <a:cubicBezTo>
                      <a:pt x="35" y="38"/>
                      <a:pt x="36" y="41"/>
                      <a:pt x="36" y="45"/>
                    </a:cubicBezTo>
                    <a:cubicBezTo>
                      <a:pt x="36" y="51"/>
                      <a:pt x="34" y="56"/>
                      <a:pt x="30" y="59"/>
                    </a:cubicBezTo>
                    <a:cubicBezTo>
                      <a:pt x="26" y="62"/>
                      <a:pt x="21" y="64"/>
                      <a:pt x="15" y="64"/>
                    </a:cubicBezTo>
                    <a:cubicBezTo>
                      <a:pt x="8" y="64"/>
                      <a:pt x="4" y="63"/>
                      <a:pt x="1" y="61"/>
                    </a:cubicBezTo>
                    <a:lnTo>
                      <a:pt x="1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32">
                <a:extLst>
                  <a:ext uri="{FF2B5EF4-FFF2-40B4-BE49-F238E27FC236}">
                    <a16:creationId xmlns:a16="http://schemas.microsoft.com/office/drawing/2014/main" id="{C33FBD63-BCA7-5E42-44BD-4DDF303852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6163" y="3670301"/>
                <a:ext cx="198438" cy="234950"/>
              </a:xfrm>
              <a:custGeom>
                <a:avLst/>
                <a:gdLst>
                  <a:gd name="T0" fmla="*/ 87 w 125"/>
                  <a:gd name="T1" fmla="*/ 112 h 148"/>
                  <a:gd name="T2" fmla="*/ 38 w 125"/>
                  <a:gd name="T3" fmla="*/ 112 h 148"/>
                  <a:gd name="T4" fmla="*/ 26 w 125"/>
                  <a:gd name="T5" fmla="*/ 148 h 148"/>
                  <a:gd name="T6" fmla="*/ 0 w 125"/>
                  <a:gd name="T7" fmla="*/ 148 h 148"/>
                  <a:gd name="T8" fmla="*/ 50 w 125"/>
                  <a:gd name="T9" fmla="*/ 0 h 148"/>
                  <a:gd name="T10" fmla="*/ 78 w 125"/>
                  <a:gd name="T11" fmla="*/ 0 h 148"/>
                  <a:gd name="T12" fmla="*/ 125 w 125"/>
                  <a:gd name="T13" fmla="*/ 148 h 148"/>
                  <a:gd name="T14" fmla="*/ 97 w 125"/>
                  <a:gd name="T15" fmla="*/ 148 h 148"/>
                  <a:gd name="T16" fmla="*/ 87 w 125"/>
                  <a:gd name="T17" fmla="*/ 112 h 148"/>
                  <a:gd name="T18" fmla="*/ 83 w 125"/>
                  <a:gd name="T19" fmla="*/ 91 h 148"/>
                  <a:gd name="T20" fmla="*/ 64 w 125"/>
                  <a:gd name="T21" fmla="*/ 21 h 148"/>
                  <a:gd name="T22" fmla="*/ 64 w 125"/>
                  <a:gd name="T23" fmla="*/ 21 h 148"/>
                  <a:gd name="T24" fmla="*/ 42 w 125"/>
                  <a:gd name="T25" fmla="*/ 91 h 148"/>
                  <a:gd name="T26" fmla="*/ 83 w 125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148">
                    <a:moveTo>
                      <a:pt x="87" y="112"/>
                    </a:moveTo>
                    <a:lnTo>
                      <a:pt x="38" y="112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78" y="0"/>
                    </a:lnTo>
                    <a:lnTo>
                      <a:pt x="125" y="148"/>
                    </a:lnTo>
                    <a:lnTo>
                      <a:pt x="97" y="148"/>
                    </a:lnTo>
                    <a:lnTo>
                      <a:pt x="87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2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33">
                <a:extLst>
                  <a:ext uri="{FF2B5EF4-FFF2-40B4-BE49-F238E27FC236}">
                    <a16:creationId xmlns:a16="http://schemas.microsoft.com/office/drawing/2014/main" id="{CE0FAE7C-4381-34AF-3C36-FC29DBEBF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588" y="3670301"/>
                <a:ext cx="120650" cy="234950"/>
              </a:xfrm>
              <a:custGeom>
                <a:avLst/>
                <a:gdLst>
                  <a:gd name="T0" fmla="*/ 0 w 76"/>
                  <a:gd name="T1" fmla="*/ 0 h 148"/>
                  <a:gd name="T2" fmla="*/ 76 w 76"/>
                  <a:gd name="T3" fmla="*/ 0 h 148"/>
                  <a:gd name="T4" fmla="*/ 76 w 76"/>
                  <a:gd name="T5" fmla="*/ 21 h 148"/>
                  <a:gd name="T6" fmla="*/ 28 w 76"/>
                  <a:gd name="T7" fmla="*/ 21 h 148"/>
                  <a:gd name="T8" fmla="*/ 28 w 76"/>
                  <a:gd name="T9" fmla="*/ 62 h 148"/>
                  <a:gd name="T10" fmla="*/ 73 w 76"/>
                  <a:gd name="T11" fmla="*/ 62 h 148"/>
                  <a:gd name="T12" fmla="*/ 73 w 76"/>
                  <a:gd name="T13" fmla="*/ 84 h 148"/>
                  <a:gd name="T14" fmla="*/ 28 w 76"/>
                  <a:gd name="T15" fmla="*/ 84 h 148"/>
                  <a:gd name="T16" fmla="*/ 28 w 76"/>
                  <a:gd name="T17" fmla="*/ 148 h 148"/>
                  <a:gd name="T18" fmla="*/ 0 w 76"/>
                  <a:gd name="T19" fmla="*/ 148 h 148"/>
                  <a:gd name="T20" fmla="*/ 0 w 76"/>
                  <a:gd name="T21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148">
                    <a:moveTo>
                      <a:pt x="0" y="0"/>
                    </a:moveTo>
                    <a:lnTo>
                      <a:pt x="76" y="0"/>
                    </a:lnTo>
                    <a:lnTo>
                      <a:pt x="76" y="21"/>
                    </a:lnTo>
                    <a:lnTo>
                      <a:pt x="28" y="21"/>
                    </a:lnTo>
                    <a:lnTo>
                      <a:pt x="28" y="62"/>
                    </a:lnTo>
                    <a:lnTo>
                      <a:pt x="73" y="62"/>
                    </a:lnTo>
                    <a:lnTo>
                      <a:pt x="73" y="84"/>
                    </a:lnTo>
                    <a:lnTo>
                      <a:pt x="28" y="84"/>
                    </a:lnTo>
                    <a:lnTo>
                      <a:pt x="2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34">
                <a:extLst>
                  <a:ext uri="{FF2B5EF4-FFF2-40B4-BE49-F238E27FC236}">
                    <a16:creationId xmlns:a16="http://schemas.microsoft.com/office/drawing/2014/main" id="{2BE9E1CC-F543-BC9A-889C-A25A27E9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0" y="3670301"/>
                <a:ext cx="123825" cy="234950"/>
              </a:xfrm>
              <a:custGeom>
                <a:avLst/>
                <a:gdLst>
                  <a:gd name="T0" fmla="*/ 0 w 78"/>
                  <a:gd name="T1" fmla="*/ 0 h 148"/>
                  <a:gd name="T2" fmla="*/ 78 w 78"/>
                  <a:gd name="T3" fmla="*/ 0 h 148"/>
                  <a:gd name="T4" fmla="*/ 78 w 78"/>
                  <a:gd name="T5" fmla="*/ 21 h 148"/>
                  <a:gd name="T6" fmla="*/ 26 w 78"/>
                  <a:gd name="T7" fmla="*/ 21 h 148"/>
                  <a:gd name="T8" fmla="*/ 26 w 78"/>
                  <a:gd name="T9" fmla="*/ 62 h 148"/>
                  <a:gd name="T10" fmla="*/ 74 w 78"/>
                  <a:gd name="T11" fmla="*/ 62 h 148"/>
                  <a:gd name="T12" fmla="*/ 74 w 78"/>
                  <a:gd name="T13" fmla="*/ 84 h 148"/>
                  <a:gd name="T14" fmla="*/ 26 w 78"/>
                  <a:gd name="T15" fmla="*/ 84 h 148"/>
                  <a:gd name="T16" fmla="*/ 26 w 78"/>
                  <a:gd name="T17" fmla="*/ 127 h 148"/>
                  <a:gd name="T18" fmla="*/ 78 w 78"/>
                  <a:gd name="T19" fmla="*/ 127 h 148"/>
                  <a:gd name="T20" fmla="*/ 78 w 78"/>
                  <a:gd name="T21" fmla="*/ 148 h 148"/>
                  <a:gd name="T22" fmla="*/ 0 w 78"/>
                  <a:gd name="T23" fmla="*/ 148 h 148"/>
                  <a:gd name="T24" fmla="*/ 0 w 78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4" y="62"/>
                    </a:lnTo>
                    <a:lnTo>
                      <a:pt x="74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78" y="127"/>
                    </a:lnTo>
                    <a:lnTo>
                      <a:pt x="7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35">
                <a:extLst>
                  <a:ext uri="{FF2B5EF4-FFF2-40B4-BE49-F238E27FC236}">
                    <a16:creationId xmlns:a16="http://schemas.microsoft.com/office/drawing/2014/main" id="{4C51DD59-D7DF-6F27-F479-BE37B5C63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9563" y="3670301"/>
                <a:ext cx="146050" cy="234950"/>
              </a:xfrm>
              <a:custGeom>
                <a:avLst/>
                <a:gdLst>
                  <a:gd name="T0" fmla="*/ 33 w 92"/>
                  <a:gd name="T1" fmla="*/ 21 h 148"/>
                  <a:gd name="T2" fmla="*/ 0 w 92"/>
                  <a:gd name="T3" fmla="*/ 21 h 148"/>
                  <a:gd name="T4" fmla="*/ 0 w 92"/>
                  <a:gd name="T5" fmla="*/ 0 h 148"/>
                  <a:gd name="T6" fmla="*/ 92 w 92"/>
                  <a:gd name="T7" fmla="*/ 0 h 148"/>
                  <a:gd name="T8" fmla="*/ 92 w 92"/>
                  <a:gd name="T9" fmla="*/ 21 h 148"/>
                  <a:gd name="T10" fmla="*/ 59 w 92"/>
                  <a:gd name="T11" fmla="*/ 21 h 148"/>
                  <a:gd name="T12" fmla="*/ 59 w 92"/>
                  <a:gd name="T13" fmla="*/ 148 h 148"/>
                  <a:gd name="T14" fmla="*/ 33 w 92"/>
                  <a:gd name="T15" fmla="*/ 148 h 148"/>
                  <a:gd name="T16" fmla="*/ 33 w 92"/>
                  <a:gd name="T17" fmla="*/ 2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48">
                    <a:moveTo>
                      <a:pt x="33" y="21"/>
                    </a:moveTo>
                    <a:lnTo>
                      <a:pt x="0" y="21"/>
                    </a:lnTo>
                    <a:lnTo>
                      <a:pt x="0" y="0"/>
                    </a:lnTo>
                    <a:lnTo>
                      <a:pt x="92" y="0"/>
                    </a:lnTo>
                    <a:lnTo>
                      <a:pt x="92" y="21"/>
                    </a:lnTo>
                    <a:lnTo>
                      <a:pt x="59" y="21"/>
                    </a:lnTo>
                    <a:lnTo>
                      <a:pt x="59" y="148"/>
                    </a:lnTo>
                    <a:lnTo>
                      <a:pt x="33" y="148"/>
                    </a:lnTo>
                    <a:lnTo>
                      <a:pt x="33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36">
                <a:extLst>
                  <a:ext uri="{FF2B5EF4-FFF2-40B4-BE49-F238E27FC236}">
                    <a16:creationId xmlns:a16="http://schemas.microsoft.com/office/drawing/2014/main" id="{54F5C6E3-65B4-1088-312B-99FCCEC6D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313" y="3670301"/>
                <a:ext cx="179388" cy="234950"/>
              </a:xfrm>
              <a:custGeom>
                <a:avLst/>
                <a:gdLst>
                  <a:gd name="T0" fmla="*/ 42 w 113"/>
                  <a:gd name="T1" fmla="*/ 88 h 148"/>
                  <a:gd name="T2" fmla="*/ 0 w 113"/>
                  <a:gd name="T3" fmla="*/ 0 h 148"/>
                  <a:gd name="T4" fmla="*/ 28 w 113"/>
                  <a:gd name="T5" fmla="*/ 0 h 148"/>
                  <a:gd name="T6" fmla="*/ 56 w 113"/>
                  <a:gd name="T7" fmla="*/ 60 h 148"/>
                  <a:gd name="T8" fmla="*/ 82 w 113"/>
                  <a:gd name="T9" fmla="*/ 0 h 148"/>
                  <a:gd name="T10" fmla="*/ 113 w 113"/>
                  <a:gd name="T11" fmla="*/ 0 h 148"/>
                  <a:gd name="T12" fmla="*/ 68 w 113"/>
                  <a:gd name="T13" fmla="*/ 88 h 148"/>
                  <a:gd name="T14" fmla="*/ 68 w 113"/>
                  <a:gd name="T15" fmla="*/ 148 h 148"/>
                  <a:gd name="T16" fmla="*/ 42 w 113"/>
                  <a:gd name="T17" fmla="*/ 148 h 148"/>
                  <a:gd name="T18" fmla="*/ 42 w 113"/>
                  <a:gd name="T19" fmla="*/ 8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48">
                    <a:moveTo>
                      <a:pt x="42" y="8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56" y="60"/>
                    </a:lnTo>
                    <a:lnTo>
                      <a:pt x="82" y="0"/>
                    </a:lnTo>
                    <a:lnTo>
                      <a:pt x="113" y="0"/>
                    </a:lnTo>
                    <a:lnTo>
                      <a:pt x="68" y="88"/>
                    </a:lnTo>
                    <a:lnTo>
                      <a:pt x="68" y="148"/>
                    </a:lnTo>
                    <a:lnTo>
                      <a:pt x="42" y="148"/>
                    </a:lnTo>
                    <a:lnTo>
                      <a:pt x="42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37">
                <a:extLst>
                  <a:ext uri="{FF2B5EF4-FFF2-40B4-BE49-F238E27FC236}">
                    <a16:creationId xmlns:a16="http://schemas.microsoft.com/office/drawing/2014/main" id="{E1BF6991-1ED7-9B85-FA6E-80E7898C68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99138" y="3670301"/>
                <a:ext cx="203200" cy="234950"/>
              </a:xfrm>
              <a:custGeom>
                <a:avLst/>
                <a:gdLst>
                  <a:gd name="T0" fmla="*/ 90 w 128"/>
                  <a:gd name="T1" fmla="*/ 112 h 148"/>
                  <a:gd name="T2" fmla="*/ 38 w 128"/>
                  <a:gd name="T3" fmla="*/ 112 h 148"/>
                  <a:gd name="T4" fmla="*/ 29 w 128"/>
                  <a:gd name="T5" fmla="*/ 148 h 148"/>
                  <a:gd name="T6" fmla="*/ 0 w 128"/>
                  <a:gd name="T7" fmla="*/ 148 h 148"/>
                  <a:gd name="T8" fmla="*/ 50 w 128"/>
                  <a:gd name="T9" fmla="*/ 0 h 148"/>
                  <a:gd name="T10" fmla="*/ 81 w 128"/>
                  <a:gd name="T11" fmla="*/ 0 h 148"/>
                  <a:gd name="T12" fmla="*/ 128 w 128"/>
                  <a:gd name="T13" fmla="*/ 148 h 148"/>
                  <a:gd name="T14" fmla="*/ 100 w 128"/>
                  <a:gd name="T15" fmla="*/ 148 h 148"/>
                  <a:gd name="T16" fmla="*/ 90 w 128"/>
                  <a:gd name="T17" fmla="*/ 112 h 148"/>
                  <a:gd name="T18" fmla="*/ 83 w 128"/>
                  <a:gd name="T19" fmla="*/ 91 h 148"/>
                  <a:gd name="T20" fmla="*/ 64 w 128"/>
                  <a:gd name="T21" fmla="*/ 21 h 148"/>
                  <a:gd name="T22" fmla="*/ 64 w 128"/>
                  <a:gd name="T23" fmla="*/ 21 h 148"/>
                  <a:gd name="T24" fmla="*/ 45 w 128"/>
                  <a:gd name="T25" fmla="*/ 91 h 148"/>
                  <a:gd name="T26" fmla="*/ 83 w 128"/>
                  <a:gd name="T27" fmla="*/ 9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8" h="148">
                    <a:moveTo>
                      <a:pt x="90" y="112"/>
                    </a:moveTo>
                    <a:lnTo>
                      <a:pt x="38" y="112"/>
                    </a:lnTo>
                    <a:lnTo>
                      <a:pt x="29" y="148"/>
                    </a:lnTo>
                    <a:lnTo>
                      <a:pt x="0" y="148"/>
                    </a:lnTo>
                    <a:lnTo>
                      <a:pt x="50" y="0"/>
                    </a:lnTo>
                    <a:lnTo>
                      <a:pt x="81" y="0"/>
                    </a:lnTo>
                    <a:lnTo>
                      <a:pt x="128" y="148"/>
                    </a:lnTo>
                    <a:lnTo>
                      <a:pt x="100" y="148"/>
                    </a:lnTo>
                    <a:lnTo>
                      <a:pt x="90" y="112"/>
                    </a:lnTo>
                    <a:close/>
                    <a:moveTo>
                      <a:pt x="83" y="91"/>
                    </a:moveTo>
                    <a:lnTo>
                      <a:pt x="64" y="21"/>
                    </a:lnTo>
                    <a:lnTo>
                      <a:pt x="64" y="21"/>
                    </a:lnTo>
                    <a:lnTo>
                      <a:pt x="45" y="91"/>
                    </a:lnTo>
                    <a:lnTo>
                      <a:pt x="83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38">
                <a:extLst>
                  <a:ext uri="{FF2B5EF4-FFF2-40B4-BE49-F238E27FC236}">
                    <a16:creationId xmlns:a16="http://schemas.microsoft.com/office/drawing/2014/main" id="{DF7EF222-A309-8BC2-801D-0520D06ED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0275" y="3667126"/>
                <a:ext cx="179388" cy="242888"/>
              </a:xfrm>
              <a:custGeom>
                <a:avLst/>
                <a:gdLst>
                  <a:gd name="T0" fmla="*/ 28 w 48"/>
                  <a:gd name="T1" fmla="*/ 28 h 64"/>
                  <a:gd name="T2" fmla="*/ 48 w 48"/>
                  <a:gd name="T3" fmla="*/ 28 h 64"/>
                  <a:gd name="T4" fmla="*/ 48 w 48"/>
                  <a:gd name="T5" fmla="*/ 61 h 64"/>
                  <a:gd name="T6" fmla="*/ 41 w 48"/>
                  <a:gd name="T7" fmla="*/ 63 h 64"/>
                  <a:gd name="T8" fmla="*/ 31 w 48"/>
                  <a:gd name="T9" fmla="*/ 64 h 64"/>
                  <a:gd name="T10" fmla="*/ 18 w 48"/>
                  <a:gd name="T11" fmla="*/ 62 h 64"/>
                  <a:gd name="T12" fmla="*/ 8 w 48"/>
                  <a:gd name="T13" fmla="*/ 55 h 64"/>
                  <a:gd name="T14" fmla="*/ 2 w 48"/>
                  <a:gd name="T15" fmla="*/ 45 h 64"/>
                  <a:gd name="T16" fmla="*/ 0 w 48"/>
                  <a:gd name="T17" fmla="*/ 32 h 64"/>
                  <a:gd name="T18" fmla="*/ 2 w 48"/>
                  <a:gd name="T19" fmla="*/ 19 h 64"/>
                  <a:gd name="T20" fmla="*/ 8 w 48"/>
                  <a:gd name="T21" fmla="*/ 9 h 64"/>
                  <a:gd name="T22" fmla="*/ 18 w 48"/>
                  <a:gd name="T23" fmla="*/ 2 h 64"/>
                  <a:gd name="T24" fmla="*/ 31 w 48"/>
                  <a:gd name="T25" fmla="*/ 0 h 64"/>
                  <a:gd name="T26" fmla="*/ 40 w 48"/>
                  <a:gd name="T27" fmla="*/ 1 h 64"/>
                  <a:gd name="T28" fmla="*/ 46 w 48"/>
                  <a:gd name="T29" fmla="*/ 3 h 64"/>
                  <a:gd name="T30" fmla="*/ 46 w 48"/>
                  <a:gd name="T31" fmla="*/ 13 h 64"/>
                  <a:gd name="T32" fmla="*/ 39 w 48"/>
                  <a:gd name="T33" fmla="*/ 10 h 64"/>
                  <a:gd name="T34" fmla="*/ 31 w 48"/>
                  <a:gd name="T35" fmla="*/ 9 h 64"/>
                  <a:gd name="T36" fmla="*/ 17 w 48"/>
                  <a:gd name="T37" fmla="*/ 15 h 64"/>
                  <a:gd name="T38" fmla="*/ 12 w 48"/>
                  <a:gd name="T39" fmla="*/ 32 h 64"/>
                  <a:gd name="T40" fmla="*/ 17 w 48"/>
                  <a:gd name="T41" fmla="*/ 49 h 64"/>
                  <a:gd name="T42" fmla="*/ 31 w 48"/>
                  <a:gd name="T43" fmla="*/ 55 h 64"/>
                  <a:gd name="T44" fmla="*/ 37 w 48"/>
                  <a:gd name="T45" fmla="*/ 54 h 64"/>
                  <a:gd name="T46" fmla="*/ 37 w 48"/>
                  <a:gd name="T47" fmla="*/ 37 h 64"/>
                  <a:gd name="T48" fmla="*/ 28 w 48"/>
                  <a:gd name="T49" fmla="*/ 37 h 64"/>
                  <a:gd name="T50" fmla="*/ 28 w 48"/>
                  <a:gd name="T51" fmla="*/ 2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8" h="64">
                    <a:moveTo>
                      <a:pt x="28" y="28"/>
                    </a:move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6" y="62"/>
                      <a:pt x="44" y="63"/>
                      <a:pt x="41" y="63"/>
                    </a:cubicBezTo>
                    <a:cubicBezTo>
                      <a:pt x="38" y="64"/>
                      <a:pt x="35" y="64"/>
                      <a:pt x="31" y="64"/>
                    </a:cubicBezTo>
                    <a:cubicBezTo>
                      <a:pt x="26" y="64"/>
                      <a:pt x="22" y="63"/>
                      <a:pt x="18" y="62"/>
                    </a:cubicBezTo>
                    <a:cubicBezTo>
                      <a:pt x="14" y="60"/>
                      <a:pt x="11" y="58"/>
                      <a:pt x="8" y="55"/>
                    </a:cubicBezTo>
                    <a:cubicBezTo>
                      <a:pt x="6" y="52"/>
                      <a:pt x="4" y="49"/>
                      <a:pt x="2" y="45"/>
                    </a:cubicBezTo>
                    <a:cubicBezTo>
                      <a:pt x="1" y="41"/>
                      <a:pt x="0" y="37"/>
                      <a:pt x="0" y="32"/>
                    </a:cubicBezTo>
                    <a:cubicBezTo>
                      <a:pt x="0" y="27"/>
                      <a:pt x="1" y="23"/>
                      <a:pt x="2" y="19"/>
                    </a:cubicBezTo>
                    <a:cubicBezTo>
                      <a:pt x="4" y="15"/>
                      <a:pt x="6" y="12"/>
                      <a:pt x="8" y="9"/>
                    </a:cubicBezTo>
                    <a:cubicBezTo>
                      <a:pt x="11" y="6"/>
                      <a:pt x="14" y="4"/>
                      <a:pt x="18" y="2"/>
                    </a:cubicBezTo>
                    <a:cubicBezTo>
                      <a:pt x="22" y="1"/>
                      <a:pt x="26" y="0"/>
                      <a:pt x="31" y="0"/>
                    </a:cubicBezTo>
                    <a:cubicBezTo>
                      <a:pt x="34" y="0"/>
                      <a:pt x="37" y="0"/>
                      <a:pt x="40" y="1"/>
                    </a:cubicBezTo>
                    <a:cubicBezTo>
                      <a:pt x="43" y="1"/>
                      <a:pt x="45" y="2"/>
                      <a:pt x="46" y="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4" y="12"/>
                      <a:pt x="41" y="11"/>
                      <a:pt x="39" y="10"/>
                    </a:cubicBezTo>
                    <a:cubicBezTo>
                      <a:pt x="36" y="9"/>
                      <a:pt x="34" y="9"/>
                      <a:pt x="31" y="9"/>
                    </a:cubicBezTo>
                    <a:cubicBezTo>
                      <a:pt x="25" y="9"/>
                      <a:pt x="21" y="11"/>
                      <a:pt x="17" y="15"/>
                    </a:cubicBezTo>
                    <a:cubicBezTo>
                      <a:pt x="14" y="20"/>
                      <a:pt x="12" y="25"/>
                      <a:pt x="12" y="32"/>
                    </a:cubicBezTo>
                    <a:cubicBezTo>
                      <a:pt x="12" y="39"/>
                      <a:pt x="14" y="45"/>
                      <a:pt x="17" y="49"/>
                    </a:cubicBezTo>
                    <a:cubicBezTo>
                      <a:pt x="20" y="53"/>
                      <a:pt x="25" y="55"/>
                      <a:pt x="31" y="55"/>
                    </a:cubicBezTo>
                    <a:cubicBezTo>
                      <a:pt x="33" y="55"/>
                      <a:pt x="35" y="55"/>
                      <a:pt x="37" y="54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28" y="37"/>
                      <a:pt x="28" y="37"/>
                      <a:pt x="28" y="37"/>
                    </a:cubicBezTo>
                    <a:lnTo>
                      <a:pt x="2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39">
                <a:extLst>
                  <a:ext uri="{FF2B5EF4-FFF2-40B4-BE49-F238E27FC236}">
                    <a16:creationId xmlns:a16="http://schemas.microsoft.com/office/drawing/2014/main" id="{BE4234B1-7162-1CA0-DE53-757DDD69C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8875" y="3670301"/>
                <a:ext cx="123825" cy="234950"/>
              </a:xfrm>
              <a:custGeom>
                <a:avLst/>
                <a:gdLst>
                  <a:gd name="T0" fmla="*/ 0 w 78"/>
                  <a:gd name="T1" fmla="*/ 0 h 148"/>
                  <a:gd name="T2" fmla="*/ 78 w 78"/>
                  <a:gd name="T3" fmla="*/ 0 h 148"/>
                  <a:gd name="T4" fmla="*/ 78 w 78"/>
                  <a:gd name="T5" fmla="*/ 21 h 148"/>
                  <a:gd name="T6" fmla="*/ 26 w 78"/>
                  <a:gd name="T7" fmla="*/ 21 h 148"/>
                  <a:gd name="T8" fmla="*/ 26 w 78"/>
                  <a:gd name="T9" fmla="*/ 62 h 148"/>
                  <a:gd name="T10" fmla="*/ 74 w 78"/>
                  <a:gd name="T11" fmla="*/ 62 h 148"/>
                  <a:gd name="T12" fmla="*/ 74 w 78"/>
                  <a:gd name="T13" fmla="*/ 84 h 148"/>
                  <a:gd name="T14" fmla="*/ 26 w 78"/>
                  <a:gd name="T15" fmla="*/ 84 h 148"/>
                  <a:gd name="T16" fmla="*/ 26 w 78"/>
                  <a:gd name="T17" fmla="*/ 127 h 148"/>
                  <a:gd name="T18" fmla="*/ 78 w 78"/>
                  <a:gd name="T19" fmla="*/ 127 h 148"/>
                  <a:gd name="T20" fmla="*/ 78 w 78"/>
                  <a:gd name="T21" fmla="*/ 148 h 148"/>
                  <a:gd name="T22" fmla="*/ 0 w 78"/>
                  <a:gd name="T23" fmla="*/ 148 h 148"/>
                  <a:gd name="T24" fmla="*/ 0 w 78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48">
                    <a:moveTo>
                      <a:pt x="0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26" y="21"/>
                    </a:lnTo>
                    <a:lnTo>
                      <a:pt x="26" y="62"/>
                    </a:lnTo>
                    <a:lnTo>
                      <a:pt x="74" y="62"/>
                    </a:lnTo>
                    <a:lnTo>
                      <a:pt x="74" y="84"/>
                    </a:lnTo>
                    <a:lnTo>
                      <a:pt x="26" y="84"/>
                    </a:lnTo>
                    <a:lnTo>
                      <a:pt x="26" y="127"/>
                    </a:lnTo>
                    <a:lnTo>
                      <a:pt x="78" y="127"/>
                    </a:lnTo>
                    <a:lnTo>
                      <a:pt x="78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40">
                <a:extLst>
                  <a:ext uri="{FF2B5EF4-FFF2-40B4-BE49-F238E27FC236}">
                    <a16:creationId xmlns:a16="http://schemas.microsoft.com/office/drawing/2014/main" id="{5B57277A-3F89-257C-5C43-42E91DE02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5" y="3670301"/>
                <a:ext cx="169863" cy="234950"/>
              </a:xfrm>
              <a:custGeom>
                <a:avLst/>
                <a:gdLst>
                  <a:gd name="T0" fmla="*/ 0 w 107"/>
                  <a:gd name="T1" fmla="*/ 0 h 148"/>
                  <a:gd name="T2" fmla="*/ 34 w 107"/>
                  <a:gd name="T3" fmla="*/ 0 h 148"/>
                  <a:gd name="T4" fmla="*/ 83 w 107"/>
                  <a:gd name="T5" fmla="*/ 117 h 148"/>
                  <a:gd name="T6" fmla="*/ 83 w 107"/>
                  <a:gd name="T7" fmla="*/ 117 h 148"/>
                  <a:gd name="T8" fmla="*/ 83 w 107"/>
                  <a:gd name="T9" fmla="*/ 0 h 148"/>
                  <a:gd name="T10" fmla="*/ 107 w 107"/>
                  <a:gd name="T11" fmla="*/ 0 h 148"/>
                  <a:gd name="T12" fmla="*/ 107 w 107"/>
                  <a:gd name="T13" fmla="*/ 148 h 148"/>
                  <a:gd name="T14" fmla="*/ 76 w 107"/>
                  <a:gd name="T15" fmla="*/ 148 h 148"/>
                  <a:gd name="T16" fmla="*/ 26 w 107"/>
                  <a:gd name="T17" fmla="*/ 33 h 148"/>
                  <a:gd name="T18" fmla="*/ 26 w 107"/>
                  <a:gd name="T19" fmla="*/ 33 h 148"/>
                  <a:gd name="T20" fmla="*/ 26 w 107"/>
                  <a:gd name="T21" fmla="*/ 148 h 148"/>
                  <a:gd name="T22" fmla="*/ 0 w 107"/>
                  <a:gd name="T23" fmla="*/ 148 h 148"/>
                  <a:gd name="T24" fmla="*/ 0 w 107"/>
                  <a:gd name="T2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" h="148">
                    <a:moveTo>
                      <a:pt x="0" y="0"/>
                    </a:moveTo>
                    <a:lnTo>
                      <a:pt x="34" y="0"/>
                    </a:lnTo>
                    <a:lnTo>
                      <a:pt x="83" y="117"/>
                    </a:lnTo>
                    <a:lnTo>
                      <a:pt x="83" y="117"/>
                    </a:lnTo>
                    <a:lnTo>
                      <a:pt x="83" y="0"/>
                    </a:lnTo>
                    <a:lnTo>
                      <a:pt x="107" y="0"/>
                    </a:lnTo>
                    <a:lnTo>
                      <a:pt x="107" y="148"/>
                    </a:lnTo>
                    <a:lnTo>
                      <a:pt x="76" y="148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6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41">
                <a:extLst>
                  <a:ext uri="{FF2B5EF4-FFF2-40B4-BE49-F238E27FC236}">
                    <a16:creationId xmlns:a16="http://schemas.microsoft.com/office/drawing/2014/main" id="{02FCDEB7-9C0D-D370-FF29-5A87E67B4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5113" y="3667126"/>
                <a:ext cx="157163" cy="242888"/>
              </a:xfrm>
              <a:custGeom>
                <a:avLst/>
                <a:gdLst>
                  <a:gd name="T0" fmla="*/ 42 w 42"/>
                  <a:gd name="T1" fmla="*/ 62 h 64"/>
                  <a:gd name="T2" fmla="*/ 37 w 42"/>
                  <a:gd name="T3" fmla="*/ 63 h 64"/>
                  <a:gd name="T4" fmla="*/ 29 w 42"/>
                  <a:gd name="T5" fmla="*/ 64 h 64"/>
                  <a:gd name="T6" fmla="*/ 16 w 42"/>
                  <a:gd name="T7" fmla="*/ 62 h 64"/>
                  <a:gd name="T8" fmla="*/ 7 w 42"/>
                  <a:gd name="T9" fmla="*/ 55 h 64"/>
                  <a:gd name="T10" fmla="*/ 2 w 42"/>
                  <a:gd name="T11" fmla="*/ 45 h 64"/>
                  <a:gd name="T12" fmla="*/ 0 w 42"/>
                  <a:gd name="T13" fmla="*/ 32 h 64"/>
                  <a:gd name="T14" fmla="*/ 2 w 42"/>
                  <a:gd name="T15" fmla="*/ 19 h 64"/>
                  <a:gd name="T16" fmla="*/ 7 w 42"/>
                  <a:gd name="T17" fmla="*/ 9 h 64"/>
                  <a:gd name="T18" fmla="*/ 16 w 42"/>
                  <a:gd name="T19" fmla="*/ 2 h 64"/>
                  <a:gd name="T20" fmla="*/ 28 w 42"/>
                  <a:gd name="T21" fmla="*/ 0 h 64"/>
                  <a:gd name="T22" fmla="*/ 36 w 42"/>
                  <a:gd name="T23" fmla="*/ 1 h 64"/>
                  <a:gd name="T24" fmla="*/ 42 w 42"/>
                  <a:gd name="T25" fmla="*/ 2 h 64"/>
                  <a:gd name="T26" fmla="*/ 41 w 42"/>
                  <a:gd name="T27" fmla="*/ 13 h 64"/>
                  <a:gd name="T28" fmla="*/ 41 w 42"/>
                  <a:gd name="T29" fmla="*/ 12 h 64"/>
                  <a:gd name="T30" fmla="*/ 36 w 42"/>
                  <a:gd name="T31" fmla="*/ 10 h 64"/>
                  <a:gd name="T32" fmla="*/ 30 w 42"/>
                  <a:gd name="T33" fmla="*/ 9 h 64"/>
                  <a:gd name="T34" fmla="*/ 23 w 42"/>
                  <a:gd name="T35" fmla="*/ 11 h 64"/>
                  <a:gd name="T36" fmla="*/ 17 w 42"/>
                  <a:gd name="T37" fmla="*/ 15 h 64"/>
                  <a:gd name="T38" fmla="*/ 13 w 42"/>
                  <a:gd name="T39" fmla="*/ 22 h 64"/>
                  <a:gd name="T40" fmla="*/ 12 w 42"/>
                  <a:gd name="T41" fmla="*/ 32 h 64"/>
                  <a:gd name="T42" fmla="*/ 13 w 42"/>
                  <a:gd name="T43" fmla="*/ 42 h 64"/>
                  <a:gd name="T44" fmla="*/ 17 w 42"/>
                  <a:gd name="T45" fmla="*/ 49 h 64"/>
                  <a:gd name="T46" fmla="*/ 23 w 42"/>
                  <a:gd name="T47" fmla="*/ 53 h 64"/>
                  <a:gd name="T48" fmla="*/ 30 w 42"/>
                  <a:gd name="T49" fmla="*/ 55 h 64"/>
                  <a:gd name="T50" fmla="*/ 36 w 42"/>
                  <a:gd name="T51" fmla="*/ 54 h 64"/>
                  <a:gd name="T52" fmla="*/ 41 w 42"/>
                  <a:gd name="T53" fmla="*/ 51 h 64"/>
                  <a:gd name="T54" fmla="*/ 42 w 42"/>
                  <a:gd name="T55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2" h="64">
                    <a:moveTo>
                      <a:pt x="42" y="62"/>
                    </a:moveTo>
                    <a:cubicBezTo>
                      <a:pt x="41" y="63"/>
                      <a:pt x="39" y="63"/>
                      <a:pt x="37" y="63"/>
                    </a:cubicBezTo>
                    <a:cubicBezTo>
                      <a:pt x="34" y="64"/>
                      <a:pt x="31" y="64"/>
                      <a:pt x="29" y="64"/>
                    </a:cubicBezTo>
                    <a:cubicBezTo>
                      <a:pt x="24" y="64"/>
                      <a:pt x="20" y="63"/>
                      <a:pt x="16" y="62"/>
                    </a:cubicBezTo>
                    <a:cubicBezTo>
                      <a:pt x="13" y="60"/>
                      <a:pt x="10" y="58"/>
                      <a:pt x="7" y="55"/>
                    </a:cubicBezTo>
                    <a:cubicBezTo>
                      <a:pt x="5" y="52"/>
                      <a:pt x="3" y="49"/>
                      <a:pt x="2" y="45"/>
                    </a:cubicBezTo>
                    <a:cubicBezTo>
                      <a:pt x="0" y="41"/>
                      <a:pt x="0" y="37"/>
                      <a:pt x="0" y="32"/>
                    </a:cubicBezTo>
                    <a:cubicBezTo>
                      <a:pt x="0" y="27"/>
                      <a:pt x="0" y="23"/>
                      <a:pt x="2" y="19"/>
                    </a:cubicBezTo>
                    <a:cubicBezTo>
                      <a:pt x="3" y="15"/>
                      <a:pt x="5" y="12"/>
                      <a:pt x="7" y="9"/>
                    </a:cubicBezTo>
                    <a:cubicBezTo>
                      <a:pt x="10" y="6"/>
                      <a:pt x="13" y="4"/>
                      <a:pt x="16" y="2"/>
                    </a:cubicBezTo>
                    <a:cubicBezTo>
                      <a:pt x="20" y="1"/>
                      <a:pt x="24" y="0"/>
                      <a:pt x="28" y="0"/>
                    </a:cubicBezTo>
                    <a:cubicBezTo>
                      <a:pt x="31" y="0"/>
                      <a:pt x="34" y="0"/>
                      <a:pt x="36" y="1"/>
                    </a:cubicBezTo>
                    <a:cubicBezTo>
                      <a:pt x="38" y="1"/>
                      <a:pt x="40" y="2"/>
                      <a:pt x="42" y="2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12"/>
                      <a:pt x="37" y="11"/>
                      <a:pt x="36" y="10"/>
                    </a:cubicBezTo>
                    <a:cubicBezTo>
                      <a:pt x="34" y="10"/>
                      <a:pt x="32" y="9"/>
                      <a:pt x="30" y="9"/>
                    </a:cubicBezTo>
                    <a:cubicBezTo>
                      <a:pt x="27" y="9"/>
                      <a:pt x="25" y="10"/>
                      <a:pt x="23" y="11"/>
                    </a:cubicBezTo>
                    <a:cubicBezTo>
                      <a:pt x="21" y="12"/>
                      <a:pt x="19" y="13"/>
                      <a:pt x="17" y="15"/>
                    </a:cubicBezTo>
                    <a:cubicBezTo>
                      <a:pt x="16" y="17"/>
                      <a:pt x="14" y="19"/>
                      <a:pt x="13" y="22"/>
                    </a:cubicBezTo>
                    <a:cubicBezTo>
                      <a:pt x="12" y="25"/>
                      <a:pt x="12" y="28"/>
                      <a:pt x="12" y="32"/>
                    </a:cubicBezTo>
                    <a:cubicBezTo>
                      <a:pt x="12" y="36"/>
                      <a:pt x="12" y="39"/>
                      <a:pt x="13" y="42"/>
                    </a:cubicBezTo>
                    <a:cubicBezTo>
                      <a:pt x="14" y="45"/>
                      <a:pt x="16" y="47"/>
                      <a:pt x="17" y="49"/>
                    </a:cubicBezTo>
                    <a:cubicBezTo>
                      <a:pt x="19" y="51"/>
                      <a:pt x="21" y="52"/>
                      <a:pt x="23" y="53"/>
                    </a:cubicBezTo>
                    <a:cubicBezTo>
                      <a:pt x="25" y="54"/>
                      <a:pt x="27" y="55"/>
                      <a:pt x="30" y="55"/>
                    </a:cubicBezTo>
                    <a:cubicBezTo>
                      <a:pt x="32" y="55"/>
                      <a:pt x="35" y="54"/>
                      <a:pt x="36" y="54"/>
                    </a:cubicBezTo>
                    <a:cubicBezTo>
                      <a:pt x="38" y="53"/>
                      <a:pt x="40" y="52"/>
                      <a:pt x="41" y="51"/>
                    </a:cubicBezTo>
                    <a:lnTo>
                      <a:pt x="42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42">
                <a:extLst>
                  <a:ext uri="{FF2B5EF4-FFF2-40B4-BE49-F238E27FC236}">
                    <a16:creationId xmlns:a16="http://schemas.microsoft.com/office/drawing/2014/main" id="{84F1BADC-D94A-9B6E-0E4D-1476A7092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8150" y="3670301"/>
                <a:ext cx="180975" cy="234950"/>
              </a:xfrm>
              <a:custGeom>
                <a:avLst/>
                <a:gdLst>
                  <a:gd name="T0" fmla="*/ 45 w 114"/>
                  <a:gd name="T1" fmla="*/ 88 h 148"/>
                  <a:gd name="T2" fmla="*/ 0 w 114"/>
                  <a:gd name="T3" fmla="*/ 0 h 148"/>
                  <a:gd name="T4" fmla="*/ 28 w 114"/>
                  <a:gd name="T5" fmla="*/ 0 h 148"/>
                  <a:gd name="T6" fmla="*/ 59 w 114"/>
                  <a:gd name="T7" fmla="*/ 60 h 148"/>
                  <a:gd name="T8" fmla="*/ 85 w 114"/>
                  <a:gd name="T9" fmla="*/ 0 h 148"/>
                  <a:gd name="T10" fmla="*/ 114 w 114"/>
                  <a:gd name="T11" fmla="*/ 0 h 148"/>
                  <a:gd name="T12" fmla="*/ 71 w 114"/>
                  <a:gd name="T13" fmla="*/ 88 h 148"/>
                  <a:gd name="T14" fmla="*/ 71 w 114"/>
                  <a:gd name="T15" fmla="*/ 148 h 148"/>
                  <a:gd name="T16" fmla="*/ 45 w 114"/>
                  <a:gd name="T17" fmla="*/ 148 h 148"/>
                  <a:gd name="T18" fmla="*/ 45 w 114"/>
                  <a:gd name="T19" fmla="*/ 8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148">
                    <a:moveTo>
                      <a:pt x="45" y="88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59" y="60"/>
                    </a:lnTo>
                    <a:lnTo>
                      <a:pt x="85" y="0"/>
                    </a:lnTo>
                    <a:lnTo>
                      <a:pt x="114" y="0"/>
                    </a:lnTo>
                    <a:lnTo>
                      <a:pt x="71" y="88"/>
                    </a:lnTo>
                    <a:lnTo>
                      <a:pt x="71" y="148"/>
                    </a:lnTo>
                    <a:lnTo>
                      <a:pt x="45" y="148"/>
                    </a:lnTo>
                    <a:lnTo>
                      <a:pt x="45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848E8E6-3E18-9390-D539-849FC03E3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056" y="462888"/>
              <a:ext cx="400877" cy="400877"/>
            </a:xfrm>
            <a:prstGeom prst="rect">
              <a:avLst/>
            </a:prstGeom>
          </p:spPr>
        </p:pic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A86F3A68-DF5A-CEC4-A2E5-A82BC76A0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820" y="1190943"/>
            <a:ext cx="1635061" cy="5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6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en-US" altLang="ko-KR" dirty="0"/>
              <a:t>2025</a:t>
            </a:r>
            <a:r>
              <a:rPr lang="ko-KR" altLang="en-US" dirty="0"/>
              <a:t>년 승강기분야 표준 개발 현황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2FC2AFE-99C9-6914-F8B4-7A7CE8786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8651"/>
              </p:ext>
            </p:extLst>
          </p:nvPr>
        </p:nvGraphicFramePr>
        <p:xfrm>
          <a:off x="673970" y="943483"/>
          <a:ext cx="11094476" cy="5599818"/>
        </p:xfrm>
        <a:graphic>
          <a:graphicData uri="http://schemas.openxmlformats.org/drawingml/2006/table">
            <a:tbl>
              <a:tblPr/>
              <a:tblGrid>
                <a:gridCol w="786695">
                  <a:extLst>
                    <a:ext uri="{9D8B030D-6E8A-4147-A177-3AD203B41FA5}">
                      <a16:colId xmlns:a16="http://schemas.microsoft.com/office/drawing/2014/main" val="356546620"/>
                    </a:ext>
                  </a:extLst>
                </a:gridCol>
                <a:gridCol w="1294410">
                  <a:extLst>
                    <a:ext uri="{9D8B030D-6E8A-4147-A177-3AD203B41FA5}">
                      <a16:colId xmlns:a16="http://schemas.microsoft.com/office/drawing/2014/main" val="2177556182"/>
                    </a:ext>
                  </a:extLst>
                </a:gridCol>
                <a:gridCol w="9013371">
                  <a:extLst>
                    <a:ext uri="{9D8B030D-6E8A-4147-A177-3AD203B41FA5}">
                      <a16:colId xmlns:a16="http://schemas.microsoft.com/office/drawing/2014/main" val="2329375954"/>
                    </a:ext>
                  </a:extLst>
                </a:gridCol>
              </a:tblGrid>
              <a:tr h="21384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141" marR="10141" marT="10141" marB="10141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표준번호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141" marR="10141" marT="10141" marB="101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표준명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141" marR="10141" marT="10141" marB="1014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80471"/>
                  </a:ext>
                </a:extLst>
              </a:tr>
              <a:tr h="464987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부합화 제정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ISO 8100-2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승객과 화물 운송용 엘리베이터 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—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 부품의 설계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계산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검사 및 시험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Lifts for the transport of persons and goods-Part 2: Design rules, calculations, examinations and tests of lift components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620613"/>
                  </a:ext>
                </a:extLst>
              </a:tr>
              <a:tr h="4649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ISO TS 8100-3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승객과 화물 운송용 엘리베이터 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—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8100-1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또는 </a:t>
                      </a: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8100-2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 포함되지 않은 다른 표준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ASME A17.1/CSA B44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와 </a:t>
                      </a: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JIS A 4307-1/JIS A 4307-2)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에서의 요구사항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Lifts for the transport of persons and goods — Part 3: Requirements from other Standards (ASME A17.1/CSA B44 and JIS A 4307-1/JIS A 4307-2) not included in ISO 8100-1 or ISO 8100-2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948642"/>
                  </a:ext>
                </a:extLst>
              </a:tr>
              <a:tr h="4649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ISO 8102-20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 및 무빙워크 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— 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제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사이버보안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Electrical requirements for lifts, escalators and moving walks — Part 20: Cybersecurity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685788"/>
                  </a:ext>
                </a:extLst>
              </a:tr>
              <a:tr h="249438">
                <a:tc row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개정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6835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 완충기용 스프링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560417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6883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엘리베이터용 유입 완충기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655645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6852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에스컬레이터용 핸드레일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4260839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25745-1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 및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무빙워크의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에너지 성능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ㅡ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제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에너지측정과 검증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209059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25745-2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 및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무빙워크의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에너지 성능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ㅡ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제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엘리베이터의 에너지 계산과 분류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77778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25745-3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 및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무빙워크의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에너지 성능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ㅡ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제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에스컬레이터와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무빙워크의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에너지 계산과 분류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371643"/>
                  </a:ext>
                </a:extLst>
              </a:tr>
              <a:tr h="249438">
                <a:tc rowSpan="7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확인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6895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엘리베이터용 점자 표시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482029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6837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엘리베이터용 로프 소켓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181965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6916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엘리베이터용 가이드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768750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6924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엘리베이터용 클램프식 레일 클립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630091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6926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엘리베이터용 도어 인터로크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547656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6933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에스컬레이터용 전자브레이크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404583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8100-20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승객 및 화물 운송용 엘리베이터 제 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세계공통필수안전요건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(GESRs)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973690"/>
                  </a:ext>
                </a:extLst>
              </a:tr>
              <a:tr h="249438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폐지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6950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 제조 및 설치를 위한 안전 규격 제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전기식 엘리베이터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056468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6919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엘리베이터 제조 및 설치를 위한 안전 표준 제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부</a:t>
                      </a:r>
                      <a:r>
                        <a:rPr lang="en-US" altLang="ko-KR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유압식 엘리베이터</a:t>
                      </a: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295984"/>
                  </a:ext>
                </a:extLst>
              </a:tr>
              <a:tr h="2494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spc="-8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KS B ISO 18738-2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에스컬레이터와 </a:t>
                      </a:r>
                      <a:r>
                        <a:rPr lang="ko-KR" altLang="en-US" sz="1000" kern="0" spc="-8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무빙워크</a:t>
                      </a:r>
                      <a:r>
                        <a:rPr lang="ko-KR" altLang="en-US" sz="1000" kern="0" spc="-8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승차감 측정</a:t>
                      </a: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51786" marR="51786" marT="25893" marB="25893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3927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472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0935F6-222B-4A2E-9015-BE0D73AC1D31}"/>
              </a:ext>
            </a:extLst>
          </p:cNvPr>
          <p:cNvSpPr txBox="1"/>
          <p:nvPr/>
        </p:nvSpPr>
        <p:spPr>
          <a:xfrm>
            <a:off x="2844799" y="1597786"/>
            <a:ext cx="6489701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+mn-ea"/>
              </a:rPr>
              <a:t>Ⅲ. EN ISO 8100-1</a:t>
            </a:r>
            <a:br>
              <a:rPr lang="en-US" altLang="ko-KR" sz="3600" b="1" dirty="0">
                <a:solidFill>
                  <a:schemeClr val="bg1"/>
                </a:solidFill>
                <a:latin typeface="+mn-ea"/>
              </a:rPr>
            </a:br>
            <a:r>
              <a:rPr lang="ko-KR" altLang="en-US" sz="3600" b="1" dirty="0">
                <a:solidFill>
                  <a:schemeClr val="bg1"/>
                </a:solidFill>
                <a:latin typeface="+mn-ea"/>
              </a:rPr>
              <a:t>주요</a:t>
            </a:r>
            <a:r>
              <a:rPr lang="en-US" altLang="ko-KR" sz="36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  <a:latin typeface="+mn-ea"/>
              </a:rPr>
              <a:t>개정내용</a:t>
            </a:r>
          </a:p>
        </p:txBody>
      </p:sp>
    </p:spTree>
    <p:extLst>
      <p:ext uri="{BB962C8B-B14F-4D97-AF65-F5344CB8AC3E}">
        <p14:creationId xmlns:p14="http://schemas.microsoft.com/office/powerpoint/2010/main" val="2968396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en-US" altLang="ko-KR" dirty="0"/>
              <a:t>EN 81-20/50</a:t>
            </a:r>
            <a:r>
              <a:rPr lang="ko-KR" altLang="en-US" dirty="0"/>
              <a:t>에서 변화된 사항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6890F17-E016-4CA9-AEB7-59DF3C9FE7AC}"/>
              </a:ext>
            </a:extLst>
          </p:cNvPr>
          <p:cNvGrpSpPr/>
          <p:nvPr/>
        </p:nvGrpSpPr>
        <p:grpSpPr>
          <a:xfrm>
            <a:off x="2067177" y="1215098"/>
            <a:ext cx="3486587" cy="369332"/>
            <a:chOff x="759540" y="1203762"/>
            <a:chExt cx="3486587" cy="36933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CD9779A-7CCB-4BC2-8DF5-86B9D5171423}"/>
                </a:ext>
              </a:extLst>
            </p:cNvPr>
            <p:cNvSpPr/>
            <p:nvPr/>
          </p:nvSpPr>
          <p:spPr>
            <a:xfrm>
              <a:off x="999725" y="1203762"/>
              <a:ext cx="32464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EN 81-20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과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EN 81-50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을 대체함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D812F434-1D8B-4B32-BC43-1F65BD9EECDC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26DAE913-FEC5-4EA4-BDC9-11F121ADC20E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AF20A1B5-410D-4F73-B5E9-1AFF6B36FE8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539E30AE-35D6-450F-910F-4B2483C8A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B51B428D-4271-4EE3-A39E-68BD200881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F4C5994-BFA7-ECE9-6D5E-1A9B17A25C7D}"/>
              </a:ext>
            </a:extLst>
          </p:cNvPr>
          <p:cNvGrpSpPr/>
          <p:nvPr/>
        </p:nvGrpSpPr>
        <p:grpSpPr>
          <a:xfrm>
            <a:off x="2067177" y="1914610"/>
            <a:ext cx="4039623" cy="369332"/>
            <a:chOff x="759540" y="1203762"/>
            <a:chExt cx="4039623" cy="3693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F997C98-BDD1-D561-B401-2CF95924D282}"/>
                </a:ext>
              </a:extLst>
            </p:cNvPr>
            <p:cNvSpPr/>
            <p:nvPr/>
          </p:nvSpPr>
          <p:spPr>
            <a:xfrm>
              <a:off x="999725" y="1203762"/>
              <a:ext cx="3799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전 세계적으로 동일한 안전 표준 제시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1ECF771-6529-12AA-97D9-92EFD97DD72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4F5822AA-0940-19F1-2D21-85F4B2847458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" name="Group 4">
                <a:extLst>
                  <a:ext uri="{FF2B5EF4-FFF2-40B4-BE49-F238E27FC236}">
                    <a16:creationId xmlns:a16="http://schemas.microsoft.com/office/drawing/2014/main" id="{27021119-8F6C-9AAB-DC5E-8F50B2D1263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F254DC42-68F8-4112-AC96-76F7B1BBD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D1F51ED1-899A-EDCC-6F8A-758F7B8B1A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5F5DA4F-1DE5-04B9-372F-E548B80B5C84}"/>
              </a:ext>
            </a:extLst>
          </p:cNvPr>
          <p:cNvGrpSpPr/>
          <p:nvPr/>
        </p:nvGrpSpPr>
        <p:grpSpPr>
          <a:xfrm>
            <a:off x="2067177" y="2614122"/>
            <a:ext cx="3603606" cy="369332"/>
            <a:chOff x="759540" y="1203762"/>
            <a:chExt cx="3603606" cy="3693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720A571-78E9-623D-2247-8A334E53E1F4}"/>
                </a:ext>
              </a:extLst>
            </p:cNvPr>
            <p:cNvSpPr/>
            <p:nvPr/>
          </p:nvSpPr>
          <p:spPr>
            <a:xfrm>
              <a:off x="999725" y="1203762"/>
              <a:ext cx="33634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 업무에 대한 중복 작업 방지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A711B0C-9035-79F3-52DE-FE4D8F813D75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4BC68301-F327-891F-5020-ADD0F690C114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55313F39-D999-95FC-68A4-7B8EC648438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10B61E87-AABC-3D68-0849-143586EFE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5536D669-D31C-5351-00DD-72E26D872A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DAEED4A-D197-FAC2-D8AC-8B6855767F2C}"/>
              </a:ext>
            </a:extLst>
          </p:cNvPr>
          <p:cNvGrpSpPr/>
          <p:nvPr/>
        </p:nvGrpSpPr>
        <p:grpSpPr>
          <a:xfrm>
            <a:off x="2067177" y="3313634"/>
            <a:ext cx="5156916" cy="369332"/>
            <a:chOff x="759540" y="1203762"/>
            <a:chExt cx="5156916" cy="369332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63DA1850-3F6E-F5BA-8D4A-77A2E57C8755}"/>
                </a:ext>
              </a:extLst>
            </p:cNvPr>
            <p:cNvSpPr/>
            <p:nvPr/>
          </p:nvSpPr>
          <p:spPr>
            <a:xfrm>
              <a:off x="999725" y="1203762"/>
              <a:ext cx="4916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CEN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과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ISO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의 공동작업으로 인한 중복 작업 방지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E35B113-F722-0579-1524-099E01A5C49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7FC33D9C-3733-EFED-069E-221937378741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0" name="Group 4">
                <a:extLst>
                  <a:ext uri="{FF2B5EF4-FFF2-40B4-BE49-F238E27FC236}">
                    <a16:creationId xmlns:a16="http://schemas.microsoft.com/office/drawing/2014/main" id="{DAAA653E-D8AD-24B7-3CDE-71A66F4618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1" name="Freeform 5">
                  <a:extLst>
                    <a:ext uri="{FF2B5EF4-FFF2-40B4-BE49-F238E27FC236}">
                      <a16:creationId xmlns:a16="http://schemas.microsoft.com/office/drawing/2014/main" id="{8B071D78-9A8E-84E4-E8A0-238AB9719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2" name="Freeform 6">
                  <a:extLst>
                    <a:ext uri="{FF2B5EF4-FFF2-40B4-BE49-F238E27FC236}">
                      <a16:creationId xmlns:a16="http://schemas.microsoft.com/office/drawing/2014/main" id="{549968DC-97C2-F779-F343-783D377E4C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BCA263-1AD8-A8F2-11E5-C5BAEF25D1E4}"/>
              </a:ext>
            </a:extLst>
          </p:cNvPr>
          <p:cNvGrpSpPr/>
          <p:nvPr/>
        </p:nvGrpSpPr>
        <p:grpSpPr>
          <a:xfrm>
            <a:off x="2067177" y="4013146"/>
            <a:ext cx="4012371" cy="369332"/>
            <a:chOff x="759540" y="1203762"/>
            <a:chExt cx="4012371" cy="369332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CD355F9D-B857-E0E4-79A7-6B2E19839AC5}"/>
                </a:ext>
              </a:extLst>
            </p:cNvPr>
            <p:cNvSpPr/>
            <p:nvPr/>
          </p:nvSpPr>
          <p:spPr>
            <a:xfrm>
              <a:off x="999725" y="1203762"/>
              <a:ext cx="37721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비엔나 협정에 따라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EN ISO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로 개발됨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ACFDABF-C1DF-F157-93F5-D4673FFA2F7E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E34D0CFB-FA89-DECB-45B8-AE03E9AF6173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7" name="Group 4">
                <a:extLst>
                  <a:ext uri="{FF2B5EF4-FFF2-40B4-BE49-F238E27FC236}">
                    <a16:creationId xmlns:a16="http://schemas.microsoft.com/office/drawing/2014/main" id="{20BAC8A7-5284-2BC9-17B2-3C86466DA72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8" name="Freeform 5">
                  <a:extLst>
                    <a:ext uri="{FF2B5EF4-FFF2-40B4-BE49-F238E27FC236}">
                      <a16:creationId xmlns:a16="http://schemas.microsoft.com/office/drawing/2014/main" id="{B24B1E4C-7388-1B23-1026-088FBE535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9" name="Freeform 6">
                  <a:extLst>
                    <a:ext uri="{FF2B5EF4-FFF2-40B4-BE49-F238E27FC236}">
                      <a16:creationId xmlns:a16="http://schemas.microsoft.com/office/drawing/2014/main" id="{F390E2A8-AFA8-4F3B-7F86-62542462B8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B22B0A8-9C7A-CC69-08F3-FEF8F33C854D}"/>
              </a:ext>
            </a:extLst>
          </p:cNvPr>
          <p:cNvGrpSpPr/>
          <p:nvPr/>
        </p:nvGrpSpPr>
        <p:grpSpPr>
          <a:xfrm>
            <a:off x="2067177" y="4712658"/>
            <a:ext cx="6495424" cy="369332"/>
            <a:chOff x="759540" y="1203762"/>
            <a:chExt cx="6495424" cy="369332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8846513-581E-7640-2D89-E782C52F227D}"/>
                </a:ext>
              </a:extLst>
            </p:cNvPr>
            <p:cNvSpPr/>
            <p:nvPr/>
          </p:nvSpPr>
          <p:spPr>
            <a:xfrm>
              <a:off x="999725" y="1203762"/>
              <a:ext cx="62552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이미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수년 간 기게 산업에서 실제 사용되고 있는 사항들을 반영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C42243B2-D72F-B435-6205-D3F9F1D5AB9D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49524C26-084E-E021-2CBA-92F7F2173F7D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4" name="Group 4">
                <a:extLst>
                  <a:ext uri="{FF2B5EF4-FFF2-40B4-BE49-F238E27FC236}">
                    <a16:creationId xmlns:a16="http://schemas.microsoft.com/office/drawing/2014/main" id="{7881ED99-599A-9EAB-EAA3-EC0BCC99DB4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4BB24A21-B254-7496-DADE-07D92059A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D2DEEB67-EB95-3E89-1AB5-497CC96F59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B0486D0D-8CE5-BD42-556B-8BFC9A41913D}"/>
              </a:ext>
            </a:extLst>
          </p:cNvPr>
          <p:cNvGrpSpPr/>
          <p:nvPr/>
        </p:nvGrpSpPr>
        <p:grpSpPr>
          <a:xfrm>
            <a:off x="2067177" y="5373242"/>
            <a:ext cx="4911657" cy="369332"/>
            <a:chOff x="759540" y="1203762"/>
            <a:chExt cx="4911657" cy="369332"/>
          </a:xfrm>
        </p:grpSpPr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65F1C35B-9DA7-FC70-5545-D6B333F84F3F}"/>
                </a:ext>
              </a:extLst>
            </p:cNvPr>
            <p:cNvSpPr/>
            <p:nvPr/>
          </p:nvSpPr>
          <p:spPr>
            <a:xfrm>
              <a:off x="999725" y="1203762"/>
              <a:ext cx="4671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정부당국이 채택하는 것에 대한 장벽을 </a:t>
              </a:r>
              <a:r>
                <a:rPr lang="ko-KR" altLang="en-US" b="1" spc="-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줄여줌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F50B7E1F-1BE7-92A5-B629-F4BE79B21211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3B6FDEAA-32DF-5F51-C90A-35E1B3AF9A15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3" name="Group 4">
                <a:extLst>
                  <a:ext uri="{FF2B5EF4-FFF2-40B4-BE49-F238E27FC236}">
                    <a16:creationId xmlns:a16="http://schemas.microsoft.com/office/drawing/2014/main" id="{3B039E0A-0077-9545-F108-AE12B80A3D7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94" name="Freeform 5">
                  <a:extLst>
                    <a:ext uri="{FF2B5EF4-FFF2-40B4-BE49-F238E27FC236}">
                      <a16:creationId xmlns:a16="http://schemas.microsoft.com/office/drawing/2014/main" id="{3B177163-0E4D-14CB-984E-A6E28D23F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5" name="Freeform 6">
                  <a:extLst>
                    <a:ext uri="{FF2B5EF4-FFF2-40B4-BE49-F238E27FC236}">
                      <a16:creationId xmlns:a16="http://schemas.microsoft.com/office/drawing/2014/main" id="{7FCD04C5-9EC9-379D-2F0D-E80878FBAB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CDAB57BD-D58F-D862-E5A6-C2F18CC3AD4A}"/>
              </a:ext>
            </a:extLst>
          </p:cNvPr>
          <p:cNvSpPr/>
          <p:nvPr/>
        </p:nvSpPr>
        <p:spPr>
          <a:xfrm>
            <a:off x="2331332" y="5927016"/>
            <a:ext cx="4958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* ISO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회원국에게는 별도의 라이선스 비용이 없음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2164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B813D4-5C03-4C45-925D-5D5F08BC21AF}"/>
              </a:ext>
            </a:extLst>
          </p:cNvPr>
          <p:cNvSpPr txBox="1"/>
          <p:nvPr/>
        </p:nvSpPr>
        <p:spPr>
          <a:xfrm>
            <a:off x="2844799" y="1597786"/>
            <a:ext cx="6489701" cy="81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I</a:t>
            </a:r>
            <a:r>
              <a:rPr lang="en-US" altLang="ko-KR" sz="3600" b="1" dirty="0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z="3600" b="1" dirty="0">
                <a:solidFill>
                  <a:schemeClr val="bg1"/>
                </a:solidFill>
                <a:latin typeface="+mn-ea"/>
              </a:rPr>
              <a:t>승강기 산업 현황</a:t>
            </a:r>
          </a:p>
        </p:txBody>
      </p:sp>
    </p:spTree>
    <p:extLst>
      <p:ext uri="{BB962C8B-B14F-4D97-AF65-F5344CB8AC3E}">
        <p14:creationId xmlns:p14="http://schemas.microsoft.com/office/powerpoint/2010/main" val="1864038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en-US" altLang="ko-KR" dirty="0"/>
              <a:t>EN 81-20/50</a:t>
            </a:r>
            <a:r>
              <a:rPr lang="ko-KR" altLang="en-US" dirty="0"/>
              <a:t>에서 변화된 사항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CD9779A-7CCB-4BC2-8DF5-86B9D5171423}"/>
              </a:ext>
            </a:extLst>
          </p:cNvPr>
          <p:cNvSpPr/>
          <p:nvPr/>
        </p:nvSpPr>
        <p:spPr>
          <a:xfrm>
            <a:off x="1396696" y="1209835"/>
            <a:ext cx="2146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■ 구조와 내용</a:t>
            </a:r>
            <a:endParaRPr lang="en-US" altLang="ko-KR" sz="2400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F4C5994-BFA7-ECE9-6D5E-1A9B17A25C7D}"/>
              </a:ext>
            </a:extLst>
          </p:cNvPr>
          <p:cNvGrpSpPr/>
          <p:nvPr/>
        </p:nvGrpSpPr>
        <p:grpSpPr>
          <a:xfrm>
            <a:off x="2067177" y="1885452"/>
            <a:ext cx="6041197" cy="369332"/>
            <a:chOff x="759540" y="1203762"/>
            <a:chExt cx="6041197" cy="3693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F997C98-BDD1-D561-B401-2CF95924D282}"/>
                </a:ext>
              </a:extLst>
            </p:cNvPr>
            <p:cNvSpPr/>
            <p:nvPr/>
          </p:nvSpPr>
          <p:spPr>
            <a:xfrm>
              <a:off x="999725" y="1203762"/>
              <a:ext cx="5801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조화 표준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(harmonized standards)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에 대한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EC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의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법적 우려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1ECF771-6529-12AA-97D9-92EFD97DD72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4F5822AA-0940-19F1-2D21-85F4B2847458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" name="Group 4">
                <a:extLst>
                  <a:ext uri="{FF2B5EF4-FFF2-40B4-BE49-F238E27FC236}">
                    <a16:creationId xmlns:a16="http://schemas.microsoft.com/office/drawing/2014/main" id="{27021119-8F6C-9AAB-DC5E-8F50B2D1263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F254DC42-68F8-4112-AC96-76F7B1BBD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D1F51ED1-899A-EDCC-6F8A-758F7B8B1A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5F5DA4F-1DE5-04B9-372F-E548B80B5C84}"/>
              </a:ext>
            </a:extLst>
          </p:cNvPr>
          <p:cNvGrpSpPr/>
          <p:nvPr/>
        </p:nvGrpSpPr>
        <p:grpSpPr>
          <a:xfrm>
            <a:off x="2067177" y="2468736"/>
            <a:ext cx="4389078" cy="369332"/>
            <a:chOff x="759540" y="1203762"/>
            <a:chExt cx="4389078" cy="3693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720A571-78E9-623D-2247-8A334E53E1F4}"/>
                </a:ext>
              </a:extLst>
            </p:cNvPr>
            <p:cNvSpPr/>
            <p:nvPr/>
          </p:nvSpPr>
          <p:spPr>
            <a:xfrm>
              <a:off x="999725" y="1203762"/>
              <a:ext cx="41488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EN 81-20/50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에 대한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1000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개 이상의 의견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A711B0C-9035-79F3-52DE-FE4D8F813D75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4BC68301-F327-891F-5020-ADD0F690C114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55313F39-D999-95FC-68A4-7B8EC648438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10B61E87-AABC-3D68-0849-143586EFE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5536D669-D31C-5351-00DD-72E26D872A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DAEED4A-D197-FAC2-D8AC-8B6855767F2C}"/>
              </a:ext>
            </a:extLst>
          </p:cNvPr>
          <p:cNvGrpSpPr/>
          <p:nvPr/>
        </p:nvGrpSpPr>
        <p:grpSpPr>
          <a:xfrm>
            <a:off x="2067177" y="3052020"/>
            <a:ext cx="3081027" cy="369332"/>
            <a:chOff x="759540" y="1203762"/>
            <a:chExt cx="3081027" cy="369332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63DA1850-3F6E-F5BA-8D4A-77A2E57C8755}"/>
                </a:ext>
              </a:extLst>
            </p:cNvPr>
            <p:cNvSpPr/>
            <p:nvPr/>
          </p:nvSpPr>
          <p:spPr>
            <a:xfrm>
              <a:off x="999725" y="1203762"/>
              <a:ext cx="28408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CEN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내부 규정에 따른 표준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E35B113-F722-0579-1524-099E01A5C49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7FC33D9C-3733-EFED-069E-221937378741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0" name="Group 4">
                <a:extLst>
                  <a:ext uri="{FF2B5EF4-FFF2-40B4-BE49-F238E27FC236}">
                    <a16:creationId xmlns:a16="http://schemas.microsoft.com/office/drawing/2014/main" id="{DAAA653E-D8AD-24B7-3CDE-71A66F4618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1" name="Freeform 5">
                  <a:extLst>
                    <a:ext uri="{FF2B5EF4-FFF2-40B4-BE49-F238E27FC236}">
                      <a16:creationId xmlns:a16="http://schemas.microsoft.com/office/drawing/2014/main" id="{8B071D78-9A8E-84E4-E8A0-238AB9719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2" name="Freeform 6">
                  <a:extLst>
                    <a:ext uri="{FF2B5EF4-FFF2-40B4-BE49-F238E27FC236}">
                      <a16:creationId xmlns:a16="http://schemas.microsoft.com/office/drawing/2014/main" id="{549968DC-97C2-F779-F343-783D377E4C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BCA263-1AD8-A8F2-11E5-C5BAEF25D1E4}"/>
              </a:ext>
            </a:extLst>
          </p:cNvPr>
          <p:cNvGrpSpPr/>
          <p:nvPr/>
        </p:nvGrpSpPr>
        <p:grpSpPr>
          <a:xfrm>
            <a:off x="2067177" y="4310921"/>
            <a:ext cx="1870760" cy="369332"/>
            <a:chOff x="759540" y="1203762"/>
            <a:chExt cx="1870760" cy="369332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CD355F9D-B857-E0E4-79A7-6B2E19839AC5}"/>
                </a:ext>
              </a:extLst>
            </p:cNvPr>
            <p:cNvSpPr/>
            <p:nvPr/>
          </p:nvSpPr>
          <p:spPr>
            <a:xfrm>
              <a:off x="999725" y="1203762"/>
              <a:ext cx="1630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최신 기술 적용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ACFDABF-C1DF-F157-93F5-D4673FFA2F7E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E34D0CFB-FA89-DECB-45B8-AE03E9AF6173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7" name="Group 4">
                <a:extLst>
                  <a:ext uri="{FF2B5EF4-FFF2-40B4-BE49-F238E27FC236}">
                    <a16:creationId xmlns:a16="http://schemas.microsoft.com/office/drawing/2014/main" id="{20BAC8A7-5284-2BC9-17B2-3C86466DA72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8" name="Freeform 5">
                  <a:extLst>
                    <a:ext uri="{FF2B5EF4-FFF2-40B4-BE49-F238E27FC236}">
                      <a16:creationId xmlns:a16="http://schemas.microsoft.com/office/drawing/2014/main" id="{B24B1E4C-7388-1B23-1026-088FBE535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9" name="Freeform 6">
                  <a:extLst>
                    <a:ext uri="{FF2B5EF4-FFF2-40B4-BE49-F238E27FC236}">
                      <a16:creationId xmlns:a16="http://schemas.microsoft.com/office/drawing/2014/main" id="{F390E2A8-AFA8-4F3B-7F86-62542462B8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B22B0A8-9C7A-CC69-08F3-FEF8F33C854D}"/>
              </a:ext>
            </a:extLst>
          </p:cNvPr>
          <p:cNvGrpSpPr/>
          <p:nvPr/>
        </p:nvGrpSpPr>
        <p:grpSpPr>
          <a:xfrm>
            <a:off x="2067177" y="4894205"/>
            <a:ext cx="2306776" cy="369332"/>
            <a:chOff x="759540" y="1203762"/>
            <a:chExt cx="2306776" cy="369332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8846513-581E-7640-2D89-E782C52F227D}"/>
                </a:ext>
              </a:extLst>
            </p:cNvPr>
            <p:cNvSpPr/>
            <p:nvPr/>
          </p:nvSpPr>
          <p:spPr>
            <a:xfrm>
              <a:off x="999725" y="1203762"/>
              <a:ext cx="2066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해석과 질문의 통합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C42243B2-D72F-B435-6205-D3F9F1D5AB9D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49524C26-084E-E021-2CBA-92F7F2173F7D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4" name="Group 4">
                <a:extLst>
                  <a:ext uri="{FF2B5EF4-FFF2-40B4-BE49-F238E27FC236}">
                    <a16:creationId xmlns:a16="http://schemas.microsoft.com/office/drawing/2014/main" id="{7881ED99-599A-9EAB-EAA3-EC0BCC99DB4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4BB24A21-B254-7496-DADE-07D92059A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D2DEEB67-EB95-3E89-1AB5-497CC96F59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B0486D0D-8CE5-BD42-556B-8BFC9A41913D}"/>
              </a:ext>
            </a:extLst>
          </p:cNvPr>
          <p:cNvGrpSpPr/>
          <p:nvPr/>
        </p:nvGrpSpPr>
        <p:grpSpPr>
          <a:xfrm>
            <a:off x="2067177" y="5477489"/>
            <a:ext cx="1365814" cy="369332"/>
            <a:chOff x="759540" y="1203762"/>
            <a:chExt cx="1365814" cy="369332"/>
          </a:xfrm>
        </p:grpSpPr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65F1C35B-9DA7-FC70-5545-D6B333F84F3F}"/>
                </a:ext>
              </a:extLst>
            </p:cNvPr>
            <p:cNvSpPr/>
            <p:nvPr/>
          </p:nvSpPr>
          <p:spPr>
            <a:xfrm>
              <a:off x="999725" y="1203762"/>
              <a:ext cx="11256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사고 분석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F50B7E1F-1BE7-92A5-B629-F4BE79B21211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3B6FDEAA-32DF-5F51-C90A-35E1B3AF9A15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3" name="Group 4">
                <a:extLst>
                  <a:ext uri="{FF2B5EF4-FFF2-40B4-BE49-F238E27FC236}">
                    <a16:creationId xmlns:a16="http://schemas.microsoft.com/office/drawing/2014/main" id="{3B039E0A-0077-9545-F108-AE12B80A3D7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94" name="Freeform 5">
                  <a:extLst>
                    <a:ext uri="{FF2B5EF4-FFF2-40B4-BE49-F238E27FC236}">
                      <a16:creationId xmlns:a16="http://schemas.microsoft.com/office/drawing/2014/main" id="{3B177163-0E4D-14CB-984E-A6E28D23F7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5" name="Freeform 6">
                  <a:extLst>
                    <a:ext uri="{FF2B5EF4-FFF2-40B4-BE49-F238E27FC236}">
                      <a16:creationId xmlns:a16="http://schemas.microsoft.com/office/drawing/2014/main" id="{7FCD04C5-9EC9-379D-2F0D-E80878FBAB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11944DC-7F2D-CAB9-4FC6-FCD4032E14E3}"/>
              </a:ext>
            </a:extLst>
          </p:cNvPr>
          <p:cNvSpPr/>
          <p:nvPr/>
        </p:nvSpPr>
        <p:spPr>
          <a:xfrm>
            <a:off x="1396696" y="3635304"/>
            <a:ext cx="2441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■ 기술 요구사항</a:t>
            </a:r>
            <a:endParaRPr lang="en-US" altLang="ko-KR" sz="2400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09E34E1E-59FB-2764-7F7F-A3E9C978CCF2}"/>
              </a:ext>
            </a:extLst>
          </p:cNvPr>
          <p:cNvGrpSpPr/>
          <p:nvPr/>
        </p:nvGrpSpPr>
        <p:grpSpPr>
          <a:xfrm>
            <a:off x="2086450" y="6060770"/>
            <a:ext cx="2444635" cy="369332"/>
            <a:chOff x="759540" y="1203762"/>
            <a:chExt cx="2444635" cy="369332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F926F49A-3F97-77CB-C7C8-D551DF6BB9A1}"/>
                </a:ext>
              </a:extLst>
            </p:cNvPr>
            <p:cNvSpPr/>
            <p:nvPr/>
          </p:nvSpPr>
          <p:spPr>
            <a:xfrm>
              <a:off x="999725" y="1203762"/>
              <a:ext cx="22044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세계 각국의 조언 등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574838A-ED78-AADD-2579-48EAB58D1FFB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2C9C67C5-F439-A25E-D520-9EB978C72C7A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1" name="Group 4">
                <a:extLst>
                  <a:ext uri="{FF2B5EF4-FFF2-40B4-BE49-F238E27FC236}">
                    <a16:creationId xmlns:a16="http://schemas.microsoft.com/office/drawing/2014/main" id="{E81E2172-F535-F2B9-B858-AC1F28D2C33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52" name="Freeform 5">
                  <a:extLst>
                    <a:ext uri="{FF2B5EF4-FFF2-40B4-BE49-F238E27FC236}">
                      <a16:creationId xmlns:a16="http://schemas.microsoft.com/office/drawing/2014/main" id="{F431D994-1C5A-0076-5441-FC1464476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3" name="Freeform 6">
                  <a:extLst>
                    <a:ext uri="{FF2B5EF4-FFF2-40B4-BE49-F238E27FC236}">
                      <a16:creationId xmlns:a16="http://schemas.microsoft.com/office/drawing/2014/main" id="{3838BBBF-9919-443D-3880-CAD8F79FEB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56908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A7E9D72-6D52-D71E-A65D-0DEB449AC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09917E-ACF5-BE65-97F6-7A97AD01DF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CEN</a:t>
            </a:r>
            <a:r>
              <a:rPr lang="ko-KR" altLang="en-US" dirty="0"/>
              <a:t> 작업 현황</a:t>
            </a: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B971249F-635F-35A5-8890-CD649A563D46}"/>
              </a:ext>
            </a:extLst>
          </p:cNvPr>
          <p:cNvGrpSpPr/>
          <p:nvPr/>
        </p:nvGrpSpPr>
        <p:grpSpPr>
          <a:xfrm>
            <a:off x="591732" y="920724"/>
            <a:ext cx="11483495" cy="5576284"/>
            <a:chOff x="591732" y="920724"/>
            <a:chExt cx="11483495" cy="5576284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4BCCF176-8A0D-7BAB-0E90-60128049CB8A}"/>
                </a:ext>
              </a:extLst>
            </p:cNvPr>
            <p:cNvSpPr/>
            <p:nvPr/>
          </p:nvSpPr>
          <p:spPr>
            <a:xfrm>
              <a:off x="4457913" y="920724"/>
              <a:ext cx="3751132" cy="377749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EN 81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12DB2CC-2A73-FDA6-8FDD-C3550274EDCF}"/>
                </a:ext>
              </a:extLst>
            </p:cNvPr>
            <p:cNvSpPr/>
            <p:nvPr/>
          </p:nvSpPr>
          <p:spPr>
            <a:xfrm>
              <a:off x="591732" y="1418273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81-1X</a:t>
              </a:r>
            </a:p>
            <a:p>
              <a:pPr algn="ctr"/>
              <a:r>
                <a:rPr lang="en-US" altLang="ko-KR" sz="1050" dirty="0"/>
                <a:t>Basics &amp; Interpretations</a:t>
              </a:r>
              <a:endParaRPr lang="ko-KR" altLang="en-US" sz="1050" dirty="0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80E28D91-0567-9734-0781-9E5EA484D7AE}"/>
                </a:ext>
              </a:extLst>
            </p:cNvPr>
            <p:cNvSpPr/>
            <p:nvPr/>
          </p:nvSpPr>
          <p:spPr>
            <a:xfrm>
              <a:off x="1880459" y="1406400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81-2x</a:t>
              </a:r>
            </a:p>
            <a:p>
              <a:pPr algn="ctr"/>
              <a:r>
                <a:rPr lang="en-US" altLang="ko-KR" sz="1000" dirty="0"/>
                <a:t>Lifts for Transport of Persons &amp; Goods</a:t>
              </a:r>
              <a:endParaRPr lang="ko-KR" altLang="en-US" sz="1000" dirty="0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35B03EF0-D5D2-23CD-CBC4-AD22916B9FE6}"/>
                </a:ext>
              </a:extLst>
            </p:cNvPr>
            <p:cNvSpPr/>
            <p:nvPr/>
          </p:nvSpPr>
          <p:spPr>
            <a:xfrm>
              <a:off x="4457913" y="1406400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81-4x</a:t>
              </a:r>
            </a:p>
            <a:p>
              <a:pPr algn="ctr"/>
              <a:r>
                <a:rPr lang="en-US" altLang="ko-KR" sz="1000" dirty="0"/>
                <a:t>Special Lifts for Transport of Persons &amp; Goods</a:t>
              </a:r>
              <a:endParaRPr lang="ko-KR" altLang="en-US" sz="1000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8B14208-6B70-8870-10EC-88A868AB1EA5}"/>
                </a:ext>
              </a:extLst>
            </p:cNvPr>
            <p:cNvSpPr/>
            <p:nvPr/>
          </p:nvSpPr>
          <p:spPr>
            <a:xfrm>
              <a:off x="7035367" y="1406399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81-6x</a:t>
              </a:r>
            </a:p>
            <a:p>
              <a:pPr algn="ctr"/>
              <a:endParaRPr lang="en-US" altLang="ko-KR" sz="1000" dirty="0"/>
            </a:p>
            <a:p>
              <a:pPr algn="ctr"/>
              <a:r>
                <a:rPr lang="en-US" altLang="ko-KR" sz="1000" dirty="0"/>
                <a:t>Documentation for Lifts</a:t>
              </a:r>
              <a:endParaRPr lang="ko-KR" altLang="en-US" sz="1000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BD95135E-6B9B-A019-59FF-BDD48C231763}"/>
                </a:ext>
              </a:extLst>
            </p:cNvPr>
            <p:cNvSpPr/>
            <p:nvPr/>
          </p:nvSpPr>
          <p:spPr>
            <a:xfrm>
              <a:off x="3169186" y="1418275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81-3x</a:t>
              </a:r>
            </a:p>
            <a:p>
              <a:pPr algn="ctr"/>
              <a:r>
                <a:rPr lang="en-US" altLang="ko-KR" sz="1000" dirty="0"/>
                <a:t>Lifts for transport of Goods only</a:t>
              </a:r>
              <a:endParaRPr lang="ko-KR" altLang="en-US" sz="1600" dirty="0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EF7C3DF-835E-09C5-BD50-2FA817A9AA8F}"/>
                </a:ext>
              </a:extLst>
            </p:cNvPr>
            <p:cNvSpPr/>
            <p:nvPr/>
          </p:nvSpPr>
          <p:spPr>
            <a:xfrm>
              <a:off x="5746640" y="1418274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81-5x</a:t>
              </a:r>
            </a:p>
            <a:p>
              <a:pPr algn="ctr"/>
              <a:endParaRPr lang="en-US" altLang="ko-KR" sz="1000" dirty="0"/>
            </a:p>
            <a:p>
              <a:pPr algn="ctr"/>
              <a:r>
                <a:rPr lang="en-US" altLang="ko-KR" sz="1000" dirty="0"/>
                <a:t>Evaluations</a:t>
              </a:r>
              <a:endParaRPr lang="ko-KR" altLang="en-US" sz="1000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9FD6FDE-719B-3113-B23C-E0A7F7F25735}"/>
                </a:ext>
              </a:extLst>
            </p:cNvPr>
            <p:cNvSpPr/>
            <p:nvPr/>
          </p:nvSpPr>
          <p:spPr>
            <a:xfrm>
              <a:off x="8324094" y="1418274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81-7x</a:t>
              </a:r>
            </a:p>
            <a:p>
              <a:pPr algn="ctr"/>
              <a:r>
                <a:rPr lang="en-US" altLang="ko-KR" sz="1000" dirty="0"/>
                <a:t>Particular Applications Persons &amp; Goods</a:t>
              </a:r>
              <a:endParaRPr lang="ko-KR" altLang="en-US" sz="10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812925B6-0D1D-B2DE-170B-92DDB1067FEB}"/>
                </a:ext>
              </a:extLst>
            </p:cNvPr>
            <p:cNvSpPr/>
            <p:nvPr/>
          </p:nvSpPr>
          <p:spPr>
            <a:xfrm>
              <a:off x="9612821" y="1418273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81-8x</a:t>
              </a:r>
            </a:p>
            <a:p>
              <a:pPr algn="ctr"/>
              <a:endParaRPr lang="en-US" altLang="ko-KR" sz="1000" dirty="0"/>
            </a:p>
            <a:p>
              <a:pPr algn="ctr"/>
              <a:r>
                <a:rPr lang="en-US" altLang="ko-KR" sz="1000" dirty="0"/>
                <a:t>Existing Lifts</a:t>
              </a:r>
              <a:endParaRPr lang="ko-KR" altLang="en-US" sz="1000" dirty="0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722CCFE4-438C-592B-1BB1-EB2683D8B609}"/>
                </a:ext>
              </a:extLst>
            </p:cNvPr>
            <p:cNvSpPr/>
            <p:nvPr/>
          </p:nvSpPr>
          <p:spPr>
            <a:xfrm>
              <a:off x="10901549" y="1406398"/>
              <a:ext cx="1173678" cy="76436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</a:t>
              </a:r>
            </a:p>
            <a:p>
              <a:pPr algn="ctr"/>
              <a:r>
                <a:rPr lang="en-US" altLang="ko-KR" sz="1000" dirty="0"/>
                <a:t>Lifts and Escalators</a:t>
              </a:r>
              <a:endParaRPr lang="ko-KR" altLang="en-US" sz="1000" dirty="0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A9AB0B82-5207-5AD2-AE03-0DFBA9F79F42}"/>
                </a:ext>
              </a:extLst>
            </p:cNvPr>
            <p:cNvSpPr/>
            <p:nvPr/>
          </p:nvSpPr>
          <p:spPr>
            <a:xfrm>
              <a:off x="591732" y="2289582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(TR)10:2008</a:t>
              </a:r>
            </a:p>
            <a:p>
              <a:pPr algn="ctr"/>
              <a:r>
                <a:rPr lang="en-US" altLang="ko-KR" sz="1050" dirty="0"/>
                <a:t>System of EN81 Series of Standards</a:t>
              </a: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401E58C-0DAE-501B-D43A-DC881AB4B0ED}"/>
                </a:ext>
              </a:extLst>
            </p:cNvPr>
            <p:cNvSpPr/>
            <p:nvPr/>
          </p:nvSpPr>
          <p:spPr>
            <a:xfrm>
              <a:off x="1880459" y="2277709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20:2020</a:t>
              </a:r>
            </a:p>
            <a:p>
              <a:pPr algn="ctr"/>
              <a:r>
                <a:rPr lang="en-US" altLang="ko-KR" sz="1000" dirty="0"/>
                <a:t>Passenger &amp; Goods/Passenger Lifts</a:t>
              </a:r>
              <a:endParaRPr lang="ko-KR" altLang="en-US" sz="1000" dirty="0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22112B-B9DA-061A-B5E8-F5511A908061}"/>
                </a:ext>
              </a:extLst>
            </p:cNvPr>
            <p:cNvSpPr/>
            <p:nvPr/>
          </p:nvSpPr>
          <p:spPr>
            <a:xfrm>
              <a:off x="7035367" y="2277708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(TS) 60</a:t>
              </a:r>
            </a:p>
            <a:p>
              <a:pPr algn="ctr"/>
              <a:r>
                <a:rPr lang="en-US" altLang="ko-KR" sz="1000" dirty="0"/>
                <a:t>Check list for</a:t>
              </a:r>
              <a:br>
                <a:rPr lang="en-US" altLang="ko-KR" sz="1000" dirty="0"/>
              </a:br>
              <a:r>
                <a:rPr lang="en-US" altLang="ko-KR" sz="1000" dirty="0"/>
                <a:t>EN 81-20</a:t>
              </a:r>
              <a:endParaRPr lang="ko-KR" altLang="en-US" sz="1000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F2511D7-27B0-05CC-AE38-CCAB7EABAA2E}"/>
                </a:ext>
              </a:extLst>
            </p:cNvPr>
            <p:cNvSpPr/>
            <p:nvPr/>
          </p:nvSpPr>
          <p:spPr>
            <a:xfrm>
              <a:off x="5746640" y="2289583"/>
              <a:ext cx="1173678" cy="7643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t"/>
            <a:lstStyle/>
            <a:p>
              <a:pPr algn="ctr"/>
              <a:r>
                <a:rPr lang="en-US" altLang="ko-KR" sz="1600" dirty="0"/>
                <a:t>50:2020</a:t>
              </a:r>
            </a:p>
            <a:p>
              <a:pPr algn="ctr"/>
              <a:r>
                <a:rPr lang="en-US" altLang="ko-KR" sz="900" dirty="0"/>
                <a:t>Examinations, Calculations &amp; Tests of Lift Components</a:t>
              </a:r>
              <a:endParaRPr lang="ko-KR" altLang="en-US" sz="9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70C8C91D-6E34-1CFE-B8AC-E97CB3C3FDD0}"/>
                </a:ext>
              </a:extLst>
            </p:cNvPr>
            <p:cNvSpPr/>
            <p:nvPr/>
          </p:nvSpPr>
          <p:spPr>
            <a:xfrm>
              <a:off x="8324094" y="2289583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71:2022</a:t>
              </a:r>
            </a:p>
            <a:p>
              <a:pPr algn="ctr"/>
              <a:r>
                <a:rPr lang="en-US" altLang="ko-KR" sz="1000" dirty="0"/>
                <a:t>Vandal Resistant Lifts</a:t>
              </a:r>
              <a:endParaRPr lang="ko-KR" altLang="en-US" sz="1000" dirty="0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2A50241-B373-91A9-642A-783511B57E32}"/>
                </a:ext>
              </a:extLst>
            </p:cNvPr>
            <p:cNvSpPr/>
            <p:nvPr/>
          </p:nvSpPr>
          <p:spPr>
            <a:xfrm>
              <a:off x="10901549" y="2277707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13015</a:t>
              </a:r>
            </a:p>
            <a:p>
              <a:pPr algn="ctr"/>
              <a:r>
                <a:rPr lang="en-US" altLang="ko-KR" sz="1000" dirty="0"/>
                <a:t>Maintenance instructions for lifts and escalators</a:t>
              </a:r>
              <a:endParaRPr lang="ko-KR" altLang="en-US" sz="1000" dirty="0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D5B9B68C-39FE-821A-163E-DC2CF993241C}"/>
                </a:ext>
              </a:extLst>
            </p:cNvPr>
            <p:cNvSpPr/>
            <p:nvPr/>
          </p:nvSpPr>
          <p:spPr>
            <a:xfrm>
              <a:off x="591732" y="3159665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(TS)11:2011</a:t>
              </a:r>
            </a:p>
            <a:p>
              <a:pPr algn="ctr"/>
              <a:r>
                <a:rPr lang="en-US" altLang="ko-KR" sz="1000" dirty="0"/>
                <a:t>Interpretations</a:t>
              </a:r>
              <a:endParaRPr lang="ko-KR" altLang="en-US" sz="600" dirty="0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DDA14583-676E-FB7C-E4C5-BC2BEA14D93E}"/>
                </a:ext>
              </a:extLst>
            </p:cNvPr>
            <p:cNvSpPr/>
            <p:nvPr/>
          </p:nvSpPr>
          <p:spPr>
            <a:xfrm>
              <a:off x="1880459" y="3147792"/>
              <a:ext cx="1173678" cy="7643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21:2022</a:t>
              </a:r>
            </a:p>
            <a:p>
              <a:pPr algn="ctr"/>
              <a:r>
                <a:rPr lang="en-US" altLang="ko-KR" sz="1000" dirty="0">
                  <a:solidFill>
                    <a:schemeClr val="tx1"/>
                  </a:solidFill>
                </a:rPr>
                <a:t>Passenger lifts in Existing Buildings</a:t>
              </a:r>
              <a:endParaRPr lang="ko-KR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EA51013C-E8F7-47B5-BB53-79A82156FD4A}"/>
                </a:ext>
              </a:extLst>
            </p:cNvPr>
            <p:cNvSpPr/>
            <p:nvPr/>
          </p:nvSpPr>
          <p:spPr>
            <a:xfrm>
              <a:off x="8324094" y="3159666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77</a:t>
              </a:r>
            </a:p>
            <a:p>
              <a:pPr algn="ctr"/>
              <a:r>
                <a:rPr lang="en-US" altLang="ko-KR" sz="1000" dirty="0"/>
                <a:t>Lifts Subject to Seismic Conditions</a:t>
              </a:r>
              <a:endParaRPr lang="ko-KR" altLang="en-US" sz="1000" dirty="0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3BF8CB5C-26EE-583A-04CD-9B80E1CCA4A7}"/>
                </a:ext>
              </a:extLst>
            </p:cNvPr>
            <p:cNvSpPr/>
            <p:nvPr/>
          </p:nvSpPr>
          <p:spPr>
            <a:xfrm>
              <a:off x="591732" y="4029748"/>
              <a:ext cx="1173678" cy="76436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(TS) 13</a:t>
              </a:r>
            </a:p>
            <a:p>
              <a:pPr algn="ctr"/>
              <a:r>
                <a:rPr lang="en-US" altLang="ko-KR" sz="1050" dirty="0"/>
                <a:t>Safe working on lifts</a:t>
              </a:r>
              <a:endParaRPr lang="ko-KR" altLang="en-US" sz="1050" dirty="0"/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2B3AC6E1-B8AC-8695-50DA-3C1C1574D0C0}"/>
                </a:ext>
              </a:extLst>
            </p:cNvPr>
            <p:cNvSpPr/>
            <p:nvPr/>
          </p:nvSpPr>
          <p:spPr>
            <a:xfrm>
              <a:off x="1880459" y="4017875"/>
              <a:ext cx="1173678" cy="7643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t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28:2022</a:t>
              </a:r>
            </a:p>
            <a:p>
              <a:pPr algn="ctr"/>
              <a:r>
                <a:rPr lang="en-US" altLang="ko-KR" sz="900" dirty="0">
                  <a:solidFill>
                    <a:schemeClr val="tx1"/>
                  </a:solidFill>
                </a:rPr>
                <a:t>Remote Alarm for Passenger &amp; Goods/Passenger Lifts</a:t>
              </a:r>
              <a:endParaRPr lang="ko-KR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4CE6F286-8D08-FDC9-35F9-18BF2C665175}"/>
                </a:ext>
              </a:extLst>
            </p:cNvPr>
            <p:cNvSpPr/>
            <p:nvPr/>
          </p:nvSpPr>
          <p:spPr>
            <a:xfrm>
              <a:off x="1880459" y="4887958"/>
              <a:ext cx="1173678" cy="7643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EN ISO 8100-1</a:t>
              </a: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DA82B958-EB03-FBD9-0886-0CC87C34343D}"/>
                </a:ext>
              </a:extLst>
            </p:cNvPr>
            <p:cNvSpPr/>
            <p:nvPr/>
          </p:nvSpPr>
          <p:spPr>
            <a:xfrm>
              <a:off x="5746640" y="4899832"/>
              <a:ext cx="1173678" cy="7643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/>
                <a:t>EN ISO 8100-2</a:t>
              </a: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D7F0AEFD-6804-5323-B67F-E6007C91819E}"/>
                </a:ext>
              </a:extLst>
            </p:cNvPr>
            <p:cNvSpPr/>
            <p:nvPr/>
          </p:nvSpPr>
          <p:spPr>
            <a:xfrm>
              <a:off x="1880458" y="5732640"/>
              <a:ext cx="1173678" cy="76436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/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</a:rPr>
                <a:t>28</a:t>
              </a:r>
            </a:p>
            <a:p>
              <a:pPr algn="ctr"/>
              <a:r>
                <a:rPr lang="en-US" altLang="ko-KR" sz="1050" dirty="0">
                  <a:solidFill>
                    <a:schemeClr val="tx1"/>
                  </a:solidFill>
                </a:rPr>
                <a:t>Two-way communication system for Lifts</a:t>
              </a:r>
              <a:endParaRPr lang="ko-KR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82314974-2185-EC07-554A-57E9A5B9E114}"/>
                </a:ext>
              </a:extLst>
            </p:cNvPr>
            <p:cNvSpPr/>
            <p:nvPr/>
          </p:nvSpPr>
          <p:spPr>
            <a:xfrm>
              <a:off x="3394980" y="3067475"/>
              <a:ext cx="2019341" cy="1593626"/>
            </a:xfrm>
            <a:prstGeom prst="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rgbClr val="0070C0"/>
                  </a:solidFill>
                </a:rPr>
                <a:t>EN 81-20/50</a:t>
              </a:r>
              <a:r>
                <a:rPr lang="ko-KR" altLang="en-US" sz="1600" b="1" dirty="0">
                  <a:solidFill>
                    <a:srgbClr val="0070C0"/>
                  </a:solidFill>
                </a:rPr>
                <a:t>은</a:t>
              </a:r>
              <a:endParaRPr lang="en-US" altLang="ko-KR" sz="1600" b="1" dirty="0">
                <a:solidFill>
                  <a:srgbClr val="0070C0"/>
                </a:solidFill>
              </a:endParaRPr>
            </a:p>
            <a:p>
              <a:pPr algn="ctr"/>
              <a:endParaRPr lang="en-US" altLang="ko-KR" sz="1600" b="1" dirty="0">
                <a:solidFill>
                  <a:srgbClr val="0070C0"/>
                </a:solidFill>
              </a:endParaRPr>
            </a:p>
            <a:p>
              <a:pPr algn="ctr"/>
              <a:r>
                <a:rPr lang="en-US" altLang="ko-KR" sz="1600" b="1" dirty="0">
                  <a:solidFill>
                    <a:srgbClr val="0070C0"/>
                  </a:solidFill>
                </a:rPr>
                <a:t>EN ISO 8100-1/2</a:t>
              </a:r>
              <a:r>
                <a:rPr lang="ko-KR" altLang="en-US" sz="1600" b="1" dirty="0">
                  <a:solidFill>
                    <a:srgbClr val="0070C0"/>
                  </a:solidFill>
                </a:rPr>
                <a:t>로</a:t>
              </a:r>
              <a:endParaRPr lang="en-US" altLang="ko-KR" sz="1600" b="1" dirty="0">
                <a:solidFill>
                  <a:srgbClr val="0070C0"/>
                </a:solidFill>
              </a:endParaRPr>
            </a:p>
            <a:p>
              <a:pPr algn="ctr"/>
              <a:endParaRPr lang="en-US" altLang="ko-KR" sz="1600" b="1" dirty="0">
                <a:solidFill>
                  <a:srgbClr val="0070C0"/>
                </a:solidFill>
              </a:endParaRPr>
            </a:p>
            <a:p>
              <a:pPr algn="ctr"/>
              <a:r>
                <a:rPr lang="ko-KR" altLang="en-US" sz="1600" b="1" dirty="0">
                  <a:solidFill>
                    <a:srgbClr val="0070C0"/>
                  </a:solidFill>
                </a:rPr>
                <a:t>대체</a:t>
              </a:r>
            </a:p>
          </p:txBody>
        </p:sp>
        <p:cxnSp>
          <p:nvCxnSpPr>
            <p:cNvPr id="57" name="연결선: 꺾임 56">
              <a:extLst>
                <a:ext uri="{FF2B5EF4-FFF2-40B4-BE49-F238E27FC236}">
                  <a16:creationId xmlns:a16="http://schemas.microsoft.com/office/drawing/2014/main" id="{DE1209C8-C307-8F40-1338-3615D48C864C}"/>
                </a:ext>
              </a:extLst>
            </p:cNvPr>
            <p:cNvCxnSpPr>
              <a:stCxn id="16" idx="3"/>
              <a:endCxn id="43" idx="3"/>
            </p:cNvCxnSpPr>
            <p:nvPr/>
          </p:nvCxnSpPr>
          <p:spPr>
            <a:xfrm>
              <a:off x="3054137" y="2659893"/>
              <a:ext cx="12700" cy="2610249"/>
            </a:xfrm>
            <a:prstGeom prst="bentConnector3">
              <a:avLst>
                <a:gd name="adj1" fmla="val 1800000"/>
              </a:avLst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연결선: 꺾임 57">
              <a:extLst>
                <a:ext uri="{FF2B5EF4-FFF2-40B4-BE49-F238E27FC236}">
                  <a16:creationId xmlns:a16="http://schemas.microsoft.com/office/drawing/2014/main" id="{9F5A33D5-55BF-70F1-12D3-D424E6C2251D}"/>
                </a:ext>
              </a:extLst>
            </p:cNvPr>
            <p:cNvCxnSpPr>
              <a:cxnSpLocks/>
              <a:stCxn id="20" idx="1"/>
              <a:endCxn id="47" idx="1"/>
            </p:cNvCxnSpPr>
            <p:nvPr/>
          </p:nvCxnSpPr>
          <p:spPr>
            <a:xfrm rot="10800000" flipV="1">
              <a:off x="5746640" y="2671766"/>
              <a:ext cx="12700" cy="2610249"/>
            </a:xfrm>
            <a:prstGeom prst="bentConnector3">
              <a:avLst>
                <a:gd name="adj1" fmla="val 1800000"/>
              </a:avLst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518A631D-F1D2-4EE2-7E4F-0963FA444C0F}"/>
                </a:ext>
              </a:extLst>
            </p:cNvPr>
            <p:cNvSpPr/>
            <p:nvPr/>
          </p:nvSpPr>
          <p:spPr>
            <a:xfrm>
              <a:off x="9696981" y="5631866"/>
              <a:ext cx="1173678" cy="31547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sz="1000" dirty="0"/>
                <a:t>Work Stopped</a:t>
              </a:r>
              <a:endParaRPr lang="ko-KR" altLang="en-US" sz="1000" dirty="0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A8F48F00-DDCF-E13A-4231-5EAB5904B6AD}"/>
                </a:ext>
              </a:extLst>
            </p:cNvPr>
            <p:cNvSpPr/>
            <p:nvPr/>
          </p:nvSpPr>
          <p:spPr>
            <a:xfrm>
              <a:off x="9696981" y="6095549"/>
              <a:ext cx="1173678" cy="31547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sz="1000" dirty="0">
                  <a:solidFill>
                    <a:schemeClr val="tx1"/>
                  </a:solidFill>
                </a:rPr>
                <a:t>In revision</a:t>
              </a:r>
              <a:endParaRPr lang="ko-KR" altLang="en-US" sz="1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566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구조와 내용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CD9779A-7CCB-4BC2-8DF5-86B9D5171423}"/>
              </a:ext>
            </a:extLst>
          </p:cNvPr>
          <p:cNvSpPr/>
          <p:nvPr/>
        </p:nvSpPr>
        <p:spPr>
          <a:xfrm>
            <a:off x="1396696" y="1209835"/>
            <a:ext cx="6322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■ 구조와 내용은 </a:t>
            </a:r>
            <a:r>
              <a:rPr lang="en-US" altLang="ko-KR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CEN</a:t>
            </a:r>
            <a:r>
              <a:rPr lang="ko-KR" altLang="en-US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과 </a:t>
            </a:r>
            <a:r>
              <a:rPr lang="en-US" altLang="ko-KR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ISO </a:t>
            </a:r>
            <a:r>
              <a:rPr lang="ko-KR" altLang="en-US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규정에 따라 작성</a:t>
            </a:r>
            <a:endParaRPr lang="en-US" altLang="ko-KR" sz="2400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F4C5994-BFA7-ECE9-6D5E-1A9B17A25C7D}"/>
              </a:ext>
            </a:extLst>
          </p:cNvPr>
          <p:cNvGrpSpPr/>
          <p:nvPr/>
        </p:nvGrpSpPr>
        <p:grpSpPr>
          <a:xfrm>
            <a:off x="2067177" y="1885452"/>
            <a:ext cx="3901765" cy="369332"/>
            <a:chOff x="759540" y="1203762"/>
            <a:chExt cx="3901765" cy="3693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F997C98-BDD1-D561-B401-2CF95924D282}"/>
                </a:ext>
              </a:extLst>
            </p:cNvPr>
            <p:cNvSpPr/>
            <p:nvPr/>
          </p:nvSpPr>
          <p:spPr>
            <a:xfrm>
              <a:off x="999725" y="1203762"/>
              <a:ext cx="36615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표준의 적용범위를 명확하게 정의함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1ECF771-6529-12AA-97D9-92EFD97DD72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4F5822AA-0940-19F1-2D21-85F4B2847458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" name="Group 4">
                <a:extLst>
                  <a:ext uri="{FF2B5EF4-FFF2-40B4-BE49-F238E27FC236}">
                    <a16:creationId xmlns:a16="http://schemas.microsoft.com/office/drawing/2014/main" id="{27021119-8F6C-9AAB-DC5E-8F50B2D1263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F254DC42-68F8-4112-AC96-76F7B1BBD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D1F51ED1-899A-EDCC-6F8A-758F7B8B1A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5F5DA4F-1DE5-04B9-372F-E548B80B5C84}"/>
              </a:ext>
            </a:extLst>
          </p:cNvPr>
          <p:cNvGrpSpPr/>
          <p:nvPr/>
        </p:nvGrpSpPr>
        <p:grpSpPr>
          <a:xfrm>
            <a:off x="2067177" y="2637640"/>
            <a:ext cx="5831780" cy="369332"/>
            <a:chOff x="759540" y="1203762"/>
            <a:chExt cx="5831780" cy="369332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720A571-78E9-623D-2247-8A334E53E1F4}"/>
                </a:ext>
              </a:extLst>
            </p:cNvPr>
            <p:cNvSpPr/>
            <p:nvPr/>
          </p:nvSpPr>
          <p:spPr>
            <a:xfrm>
              <a:off x="999725" y="1203762"/>
              <a:ext cx="55915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유럽 표준과 관련된 조항에 대해 부록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ZA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에서 링크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제공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8A711B0C-9035-79F3-52DE-FE4D8F813D75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4BC68301-F327-891F-5020-ADD0F690C114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3" name="Group 4">
                <a:extLst>
                  <a:ext uri="{FF2B5EF4-FFF2-40B4-BE49-F238E27FC236}">
                    <a16:creationId xmlns:a16="http://schemas.microsoft.com/office/drawing/2014/main" id="{55313F39-D999-95FC-68A4-7B8EC648438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4" name="Freeform 5">
                  <a:extLst>
                    <a:ext uri="{FF2B5EF4-FFF2-40B4-BE49-F238E27FC236}">
                      <a16:creationId xmlns:a16="http://schemas.microsoft.com/office/drawing/2014/main" id="{10B61E87-AABC-3D68-0849-143586EFE7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5" name="Freeform 6">
                  <a:extLst>
                    <a:ext uri="{FF2B5EF4-FFF2-40B4-BE49-F238E27FC236}">
                      <a16:creationId xmlns:a16="http://schemas.microsoft.com/office/drawing/2014/main" id="{5536D669-D31C-5351-00DD-72E26D872A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DAEED4A-D197-FAC2-D8AC-8B6855767F2C}"/>
              </a:ext>
            </a:extLst>
          </p:cNvPr>
          <p:cNvGrpSpPr/>
          <p:nvPr/>
        </p:nvGrpSpPr>
        <p:grpSpPr>
          <a:xfrm>
            <a:off x="2067177" y="3389828"/>
            <a:ext cx="3669329" cy="369332"/>
            <a:chOff x="759540" y="1203762"/>
            <a:chExt cx="3669329" cy="369332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63DA1850-3F6E-F5BA-8D4A-77A2E57C8755}"/>
                </a:ext>
              </a:extLst>
            </p:cNvPr>
            <p:cNvSpPr/>
            <p:nvPr/>
          </p:nvSpPr>
          <p:spPr>
            <a:xfrm>
              <a:off x="999725" y="1203762"/>
              <a:ext cx="34291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건물 요구사항은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부록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B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에서 정의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E35B113-F722-0579-1524-099E01A5C49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7FC33D9C-3733-EFED-069E-221937378741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0" name="Group 4">
                <a:extLst>
                  <a:ext uri="{FF2B5EF4-FFF2-40B4-BE49-F238E27FC236}">
                    <a16:creationId xmlns:a16="http://schemas.microsoft.com/office/drawing/2014/main" id="{DAAA653E-D8AD-24B7-3CDE-71A66F4618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1" name="Freeform 5">
                  <a:extLst>
                    <a:ext uri="{FF2B5EF4-FFF2-40B4-BE49-F238E27FC236}">
                      <a16:creationId xmlns:a16="http://schemas.microsoft.com/office/drawing/2014/main" id="{8B071D78-9A8E-84E4-E8A0-238AB9719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2" name="Freeform 6">
                  <a:extLst>
                    <a:ext uri="{FF2B5EF4-FFF2-40B4-BE49-F238E27FC236}">
                      <a16:creationId xmlns:a16="http://schemas.microsoft.com/office/drawing/2014/main" id="{549968DC-97C2-F779-F343-783D377E4C5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ABCA263-1AD8-A8F2-11E5-C5BAEF25D1E4}"/>
              </a:ext>
            </a:extLst>
          </p:cNvPr>
          <p:cNvGrpSpPr/>
          <p:nvPr/>
        </p:nvGrpSpPr>
        <p:grpSpPr>
          <a:xfrm>
            <a:off x="2067177" y="4142016"/>
            <a:ext cx="5820559" cy="369332"/>
            <a:chOff x="759540" y="1203762"/>
            <a:chExt cx="5820559" cy="369332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CD355F9D-B857-E0E4-79A7-6B2E19839AC5}"/>
                </a:ext>
              </a:extLst>
            </p:cNvPr>
            <p:cNvSpPr/>
            <p:nvPr/>
          </p:nvSpPr>
          <p:spPr>
            <a:xfrm>
              <a:off x="999725" y="1203762"/>
              <a:ext cx="5580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성능 원칙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: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측정 가능하고 검증 가능한 기술적 요구사항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ACFDABF-C1DF-F157-93F5-D4673FFA2F7E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E34D0CFB-FA89-DECB-45B8-AE03E9AF6173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7" name="Group 4">
                <a:extLst>
                  <a:ext uri="{FF2B5EF4-FFF2-40B4-BE49-F238E27FC236}">
                    <a16:creationId xmlns:a16="http://schemas.microsoft.com/office/drawing/2014/main" id="{20BAC8A7-5284-2BC9-17B2-3C86466DA72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8" name="Freeform 5">
                  <a:extLst>
                    <a:ext uri="{FF2B5EF4-FFF2-40B4-BE49-F238E27FC236}">
                      <a16:creationId xmlns:a16="http://schemas.microsoft.com/office/drawing/2014/main" id="{B24B1E4C-7388-1B23-1026-088FBE535E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9" name="Freeform 6">
                  <a:extLst>
                    <a:ext uri="{FF2B5EF4-FFF2-40B4-BE49-F238E27FC236}">
                      <a16:creationId xmlns:a16="http://schemas.microsoft.com/office/drawing/2014/main" id="{F390E2A8-AFA8-4F3B-7F86-62542462B8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B22B0A8-9C7A-CC69-08F3-FEF8F33C854D}"/>
              </a:ext>
            </a:extLst>
          </p:cNvPr>
          <p:cNvGrpSpPr/>
          <p:nvPr/>
        </p:nvGrpSpPr>
        <p:grpSpPr>
          <a:xfrm>
            <a:off x="2067177" y="4894205"/>
            <a:ext cx="8614593" cy="369332"/>
            <a:chOff x="759540" y="1203762"/>
            <a:chExt cx="8614593" cy="369332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8846513-581E-7640-2D89-E782C52F227D}"/>
                </a:ext>
              </a:extLst>
            </p:cNvPr>
            <p:cNvSpPr/>
            <p:nvPr/>
          </p:nvSpPr>
          <p:spPr>
            <a:xfrm>
              <a:off x="999725" y="1203762"/>
              <a:ext cx="8374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제품 요구사항만 규정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사람에 대한 요구사항 없음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):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권한이 있는 사람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,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유능한 사람 등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C42243B2-D72F-B435-6205-D3F9F1D5AB9D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49524C26-084E-E021-2CBA-92F7F2173F7D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4" name="Group 4">
                <a:extLst>
                  <a:ext uri="{FF2B5EF4-FFF2-40B4-BE49-F238E27FC236}">
                    <a16:creationId xmlns:a16="http://schemas.microsoft.com/office/drawing/2014/main" id="{7881ED99-599A-9EAB-EAA3-EC0BCC99DB4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5" name="Freeform 5">
                  <a:extLst>
                    <a:ext uri="{FF2B5EF4-FFF2-40B4-BE49-F238E27FC236}">
                      <a16:creationId xmlns:a16="http://schemas.microsoft.com/office/drawing/2014/main" id="{4BB24A21-B254-7496-DADE-07D92059A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6" name="Freeform 6">
                  <a:extLst>
                    <a:ext uri="{FF2B5EF4-FFF2-40B4-BE49-F238E27FC236}">
                      <a16:creationId xmlns:a16="http://schemas.microsoft.com/office/drawing/2014/main" id="{D2DEEB67-EB95-3E89-1AB5-497CC96F59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3001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구조와 내용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CD9779A-7CCB-4BC2-8DF5-86B9D5171423}"/>
              </a:ext>
            </a:extLst>
          </p:cNvPr>
          <p:cNvSpPr/>
          <p:nvPr/>
        </p:nvSpPr>
        <p:spPr>
          <a:xfrm>
            <a:off x="1396696" y="1209835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적용범위</a:t>
            </a:r>
            <a:endParaRPr lang="en-US" altLang="ko-KR" sz="2400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6F997C98-BDD1-D561-B401-2CF95924D282}"/>
              </a:ext>
            </a:extLst>
          </p:cNvPr>
          <p:cNvSpPr/>
          <p:nvPr/>
        </p:nvSpPr>
        <p:spPr>
          <a:xfrm>
            <a:off x="1693583" y="1678088"/>
            <a:ext cx="8068234" cy="2116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이 표준에서는 승객 또는 승객과 화물을 운송하기 위해 건물에 영구적으로 설치된</a:t>
            </a:r>
            <a:b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</a:b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엘리베이터에 대한 안전 규칙을 명시합니다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이 문서는 다음을 적용합니다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ㆍ권상식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포지티브식 또는 유압식 엘리베이터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ㆍ부록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B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에 따른 건축물에 설치된 엘리베이터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ㆍ조명과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승강로의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콘센트를 포함한 엘리베이터의 전기적 설비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05BB192-DEEA-CD49-0A5D-1D0990798A4E}"/>
              </a:ext>
            </a:extLst>
          </p:cNvPr>
          <p:cNvSpPr/>
          <p:nvPr/>
        </p:nvSpPr>
        <p:spPr>
          <a:xfrm>
            <a:off x="1693583" y="3940254"/>
            <a:ext cx="8366393" cy="2531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이 표준에서는 다음에 대한 추가적 요구사항을 명시하지 않았음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ㆍ지진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조건에 대한 요구사항이 있는 건물에 설치된 엘리베이터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ㆍ접근성에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관한 요구사항이 있는 건물에 설치된 엘리베이터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ㆍ화재발생시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엘리베이터 제어시스템이 리콜 신호를 수신했을 때 엘리베이터의 동작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ㆍ운반구가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접근 가능한 곳에서 상품만을 운반하기 위한 엘리베이터</a:t>
            </a:r>
            <a:b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</a:b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  (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운반구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또는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운반구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내부의 사람이 손이 닿는 곳에 제어장치가 있음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8131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EBC94-8BE5-E7C1-4AD8-15AC86581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747D804-8B4F-7A0F-9926-84FDF32374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9C2BB13-C4AF-4A9A-42D7-B072896592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승강기가 설치되는 건물 관련 조건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B)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B212FED-6B04-9B86-0E26-B309D17193D0}"/>
              </a:ext>
            </a:extLst>
          </p:cNvPr>
          <p:cNvSpPr/>
          <p:nvPr/>
        </p:nvSpPr>
        <p:spPr>
          <a:xfrm>
            <a:off x="832850" y="1033596"/>
            <a:ext cx="10526300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부록에서는 승강기가 설치되는 건물 또는 구조물의 기술적 인터페이스만 명시함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0885E-F9D2-455A-30D8-6754071575B5}"/>
              </a:ext>
            </a:extLst>
          </p:cNvPr>
          <p:cNvSpPr txBox="1"/>
          <p:nvPr/>
        </p:nvSpPr>
        <p:spPr>
          <a:xfrm>
            <a:off x="1207521" y="1570432"/>
            <a:ext cx="9621981" cy="438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승강로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기계실 및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풀리실은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승강기 이외의 용도로 사용되지 않아야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승강기 이외의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덕트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케이블 또는 장치가 포함되지 않아야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부분적으로 둘러싸인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승강로의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경우 이러한 요소는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인클로저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외부에 위치하거나 </a:t>
            </a:r>
            <a:b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</a:b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승강기의 이동하는 부품에서 최소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1.50m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떨어져 있어야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난방 또는 공조 장치의 제어 및 조정 장치는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승강로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외부에 있어야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승강로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기계실 및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풀리실은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열쇠를 사용해야만 접근할 수 있다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유지관리 및 비상 작동 목적으로 승강기에 접근하는 것은 개인 공간을 통하지 않아야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marR="0" indent="-285750" fontAlgn="base" latinLnBrk="1">
              <a:lnSpc>
                <a:spcPct val="16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사람이 기계실과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풀리실로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접근하려면 계단을 이용해야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승강로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기계실 및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풀리실의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표면은 먼지가 발생하지 않는 내구성 있는 소재로 되어 있어야 한다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.</a:t>
            </a:r>
            <a:endParaRPr lang="ko-KR" altLang="en-US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94528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기술 요구사항 주요 변경 내용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02E198D-E0C8-B2C7-BE4F-8809E012FB1E}"/>
              </a:ext>
            </a:extLst>
          </p:cNvPr>
          <p:cNvGrpSpPr/>
          <p:nvPr/>
        </p:nvGrpSpPr>
        <p:grpSpPr>
          <a:xfrm>
            <a:off x="1990233" y="1215098"/>
            <a:ext cx="2662643" cy="369332"/>
            <a:chOff x="759540" y="1203762"/>
            <a:chExt cx="2662643" cy="369332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C563A468-9AD8-FF83-175B-CE4C557517EC}"/>
                </a:ext>
              </a:extLst>
            </p:cNvPr>
            <p:cNvSpPr/>
            <p:nvPr/>
          </p:nvSpPr>
          <p:spPr>
            <a:xfrm>
              <a:off x="999725" y="1203762"/>
              <a:ext cx="24224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매다는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장치 기준 변경 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0E262747-3C9B-0D20-B813-1DD244A36249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C9D1630F-A5CC-2FF3-CC29-09CDA671ECE5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" name="Group 4">
                <a:extLst>
                  <a:ext uri="{FF2B5EF4-FFF2-40B4-BE49-F238E27FC236}">
                    <a16:creationId xmlns:a16="http://schemas.microsoft.com/office/drawing/2014/main" id="{9F779B14-4189-07DE-4332-D835D25A38D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1" name="Freeform 5">
                  <a:extLst>
                    <a:ext uri="{FF2B5EF4-FFF2-40B4-BE49-F238E27FC236}">
                      <a16:creationId xmlns:a16="http://schemas.microsoft.com/office/drawing/2014/main" id="{2AA150C9-809F-0610-B2DD-824C6A973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9D56073B-5710-08E1-A49C-AF5C6224A72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29A5AC7-44A4-23BB-F4BD-58B22525C673}"/>
              </a:ext>
            </a:extLst>
          </p:cNvPr>
          <p:cNvGrpSpPr/>
          <p:nvPr/>
        </p:nvGrpSpPr>
        <p:grpSpPr>
          <a:xfrm>
            <a:off x="1990233" y="1809288"/>
            <a:ext cx="3178810" cy="369332"/>
            <a:chOff x="759540" y="1203762"/>
            <a:chExt cx="3178810" cy="369332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9410CDE5-6B84-9429-D070-A5803FEF1AD5}"/>
                </a:ext>
              </a:extLst>
            </p:cNvPr>
            <p:cNvSpPr/>
            <p:nvPr/>
          </p:nvSpPr>
          <p:spPr>
            <a:xfrm>
              <a:off x="999725" y="1203762"/>
              <a:ext cx="2938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기계적 브레이크의 요구사항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4AD7EF8-D72F-B7DD-8EB6-6271C451B6A6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B1B13B14-7E8B-9B9E-A396-62E345D30AB2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5" name="Group 4">
                <a:extLst>
                  <a:ext uri="{FF2B5EF4-FFF2-40B4-BE49-F238E27FC236}">
                    <a16:creationId xmlns:a16="http://schemas.microsoft.com/office/drawing/2014/main" id="{A7C2BD2C-3C58-363C-28EE-7D641B7AE78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6" name="Freeform 5">
                  <a:extLst>
                    <a:ext uri="{FF2B5EF4-FFF2-40B4-BE49-F238E27FC236}">
                      <a16:creationId xmlns:a16="http://schemas.microsoft.com/office/drawing/2014/main" id="{5BF11EC1-0BC5-A05D-2B10-42F764AC0F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7" name="Freeform 6">
                  <a:extLst>
                    <a:ext uri="{FF2B5EF4-FFF2-40B4-BE49-F238E27FC236}">
                      <a16:creationId xmlns:a16="http://schemas.microsoft.com/office/drawing/2014/main" id="{5A823556-BDC8-8DF4-FBF8-66400BAFB95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2975377-8E97-36F2-1C6C-CE891ABE1A28}"/>
              </a:ext>
            </a:extLst>
          </p:cNvPr>
          <p:cNvGrpSpPr/>
          <p:nvPr/>
        </p:nvGrpSpPr>
        <p:grpSpPr>
          <a:xfrm>
            <a:off x="1990233" y="2403478"/>
            <a:ext cx="3388804" cy="369332"/>
            <a:chOff x="759540" y="1203762"/>
            <a:chExt cx="3388804" cy="369332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ACC2C5B-F035-0142-CF50-61CADF7D8B61}"/>
                </a:ext>
              </a:extLst>
            </p:cNvPr>
            <p:cNvSpPr/>
            <p:nvPr/>
          </p:nvSpPr>
          <p:spPr>
            <a:xfrm>
              <a:off x="999725" y="1203762"/>
              <a:ext cx="31486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피트 접근 시 안전사항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사다리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)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5BFA041C-13DF-B444-0A2A-36D810ED40E0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A8A8D8C8-4A3C-5FF5-FE8B-02DC3FF5CC40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2" name="Group 4">
                <a:extLst>
                  <a:ext uri="{FF2B5EF4-FFF2-40B4-BE49-F238E27FC236}">
                    <a16:creationId xmlns:a16="http://schemas.microsoft.com/office/drawing/2014/main" id="{B47850FA-DF83-1DFB-FFA5-CB694FDD1C4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3" name="Freeform 5">
                  <a:extLst>
                    <a:ext uri="{FF2B5EF4-FFF2-40B4-BE49-F238E27FC236}">
                      <a16:creationId xmlns:a16="http://schemas.microsoft.com/office/drawing/2014/main" id="{9FE6B307-F247-6AB2-C53E-8593C499A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4" name="Freeform 6">
                  <a:extLst>
                    <a:ext uri="{FF2B5EF4-FFF2-40B4-BE49-F238E27FC236}">
                      <a16:creationId xmlns:a16="http://schemas.microsoft.com/office/drawing/2014/main" id="{47F50C08-6B29-0AC0-B513-09349C8F96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C2C0DFBE-F210-15ED-324C-3712A15D0AEB}"/>
              </a:ext>
            </a:extLst>
          </p:cNvPr>
          <p:cNvGrpSpPr/>
          <p:nvPr/>
        </p:nvGrpSpPr>
        <p:grpSpPr>
          <a:xfrm>
            <a:off x="1990233" y="2997668"/>
            <a:ext cx="2306776" cy="369332"/>
            <a:chOff x="759540" y="1203762"/>
            <a:chExt cx="2306776" cy="369332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B3046912-54C9-C78E-3973-EB5028C1F3CB}"/>
                </a:ext>
              </a:extLst>
            </p:cNvPr>
            <p:cNvSpPr/>
            <p:nvPr/>
          </p:nvSpPr>
          <p:spPr>
            <a:xfrm>
              <a:off x="999725" y="1203762"/>
              <a:ext cx="2066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문에서의 손의 보호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9F5179C2-2F97-6ABE-847A-82038FA0FDD4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F1501080-CADB-297A-19C1-BEC271BE335B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9060E884-C0C8-BC2E-97D8-A3DDC4F2A8B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0" name="Freeform 5">
                  <a:extLst>
                    <a:ext uri="{FF2B5EF4-FFF2-40B4-BE49-F238E27FC236}">
                      <a16:creationId xmlns:a16="http://schemas.microsoft.com/office/drawing/2014/main" id="{D1EFB5F7-0120-8841-D1A3-E7AD6F620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id="{53F3F01D-45FA-284A-012A-63AC027E56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72BDABF5-2C15-F4F6-02AE-03E945BC8432}"/>
              </a:ext>
            </a:extLst>
          </p:cNvPr>
          <p:cNvGrpSpPr/>
          <p:nvPr/>
        </p:nvGrpSpPr>
        <p:grpSpPr>
          <a:xfrm>
            <a:off x="1990233" y="3591858"/>
            <a:ext cx="2237848" cy="369332"/>
            <a:chOff x="759540" y="1203762"/>
            <a:chExt cx="2237848" cy="369332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A7CC169-4063-7E5A-E5AD-C1F79E0669A3}"/>
                </a:ext>
              </a:extLst>
            </p:cNvPr>
            <p:cNvSpPr/>
            <p:nvPr/>
          </p:nvSpPr>
          <p:spPr>
            <a:xfrm>
              <a:off x="999725" y="1203762"/>
              <a:ext cx="1997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종단층에서의 검사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56F6D00E-DBD1-69AF-205E-F14E12C84878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C353A643-6915-28A2-0145-E7AA25C1F28F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6" name="Group 4">
                <a:extLst>
                  <a:ext uri="{FF2B5EF4-FFF2-40B4-BE49-F238E27FC236}">
                    <a16:creationId xmlns:a16="http://schemas.microsoft.com/office/drawing/2014/main" id="{F97C47B4-AA37-8E9A-DB71-A653B5C15E7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7" name="Freeform 5">
                  <a:extLst>
                    <a:ext uri="{FF2B5EF4-FFF2-40B4-BE49-F238E27FC236}">
                      <a16:creationId xmlns:a16="http://schemas.microsoft.com/office/drawing/2014/main" id="{68977924-17AA-36B4-9013-186DCAB66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8" name="Freeform 6">
                  <a:extLst>
                    <a:ext uri="{FF2B5EF4-FFF2-40B4-BE49-F238E27FC236}">
                      <a16:creationId xmlns:a16="http://schemas.microsoft.com/office/drawing/2014/main" id="{9933AC7E-492C-A322-705A-6668D55CA0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10F0D34F-75DB-7FA3-110E-A1DD5869C1AA}"/>
              </a:ext>
            </a:extLst>
          </p:cNvPr>
          <p:cNvGrpSpPr/>
          <p:nvPr/>
        </p:nvGrpSpPr>
        <p:grpSpPr>
          <a:xfrm>
            <a:off x="1990233" y="4186048"/>
            <a:ext cx="3448114" cy="369332"/>
            <a:chOff x="759540" y="1203762"/>
            <a:chExt cx="3448114" cy="369332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07F1F7F2-D966-9566-855C-624B35D832C9}"/>
                </a:ext>
              </a:extLst>
            </p:cNvPr>
            <p:cNvSpPr/>
            <p:nvPr/>
          </p:nvSpPr>
          <p:spPr>
            <a:xfrm>
              <a:off x="999725" y="1203762"/>
              <a:ext cx="32079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ARD(automatic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rescue system)</a:t>
              </a:r>
            </a:p>
          </p:txBody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C4C87DDB-BF45-8DFE-EAD5-34B931CFD84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0C68856C-4FD0-E0BF-1707-758E4EA0DB0C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3" name="Group 4">
                <a:extLst>
                  <a:ext uri="{FF2B5EF4-FFF2-40B4-BE49-F238E27FC236}">
                    <a16:creationId xmlns:a16="http://schemas.microsoft.com/office/drawing/2014/main" id="{931F32FA-71DC-5784-3A66-8F371AC3DE6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54" name="Freeform 5">
                  <a:extLst>
                    <a:ext uri="{FF2B5EF4-FFF2-40B4-BE49-F238E27FC236}">
                      <a16:creationId xmlns:a16="http://schemas.microsoft.com/office/drawing/2014/main" id="{3B7B2476-4A2D-44CB-E043-09B76E38B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55" name="Freeform 6">
                  <a:extLst>
                    <a:ext uri="{FF2B5EF4-FFF2-40B4-BE49-F238E27FC236}">
                      <a16:creationId xmlns:a16="http://schemas.microsoft.com/office/drawing/2014/main" id="{1545C79D-0726-786F-409D-BF487E549A9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BFFE8EA-89B8-39F1-9264-4C956C7EB955}"/>
              </a:ext>
            </a:extLst>
          </p:cNvPr>
          <p:cNvGrpSpPr/>
          <p:nvPr/>
        </p:nvGrpSpPr>
        <p:grpSpPr>
          <a:xfrm>
            <a:off x="1990233" y="4780238"/>
            <a:ext cx="2306776" cy="369332"/>
            <a:chOff x="759540" y="1203762"/>
            <a:chExt cx="2306776" cy="369332"/>
          </a:xfrm>
        </p:grpSpPr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93E2B1A0-9C3B-7B29-86CD-0338680F52A2}"/>
                </a:ext>
              </a:extLst>
            </p:cNvPr>
            <p:cNvSpPr/>
            <p:nvPr/>
          </p:nvSpPr>
          <p:spPr>
            <a:xfrm>
              <a:off x="999725" y="1203762"/>
              <a:ext cx="20665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수직 슬라이딩 도어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268A86B6-A290-371E-6434-B3E02A7C942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C05C5346-5AE3-1ED2-765E-7D2385C531DF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8" name="Group 4">
                <a:extLst>
                  <a:ext uri="{FF2B5EF4-FFF2-40B4-BE49-F238E27FC236}">
                    <a16:creationId xmlns:a16="http://schemas.microsoft.com/office/drawing/2014/main" id="{FFB6214E-8A7A-3EF7-58D6-DF9510AAFFA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69" name="Freeform 5">
                  <a:extLst>
                    <a:ext uri="{FF2B5EF4-FFF2-40B4-BE49-F238E27FC236}">
                      <a16:creationId xmlns:a16="http://schemas.microsoft.com/office/drawing/2014/main" id="{EF48BACF-95B5-FC2C-F264-41FF9ED05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0" name="Freeform 6">
                  <a:extLst>
                    <a:ext uri="{FF2B5EF4-FFF2-40B4-BE49-F238E27FC236}">
                      <a16:creationId xmlns:a16="http://schemas.microsoft.com/office/drawing/2014/main" id="{A0B79930-17C4-5977-87BD-EA3932E63A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C953460B-C4FB-746E-AF4B-3386C066521C}"/>
              </a:ext>
            </a:extLst>
          </p:cNvPr>
          <p:cNvGrpSpPr/>
          <p:nvPr/>
        </p:nvGrpSpPr>
        <p:grpSpPr>
          <a:xfrm>
            <a:off x="1990233" y="5374425"/>
            <a:ext cx="4241601" cy="369332"/>
            <a:chOff x="759540" y="1203762"/>
            <a:chExt cx="4241601" cy="369332"/>
          </a:xfrm>
        </p:grpSpPr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F3E0F2E0-8B97-8D83-9209-11588509DAA0}"/>
                </a:ext>
              </a:extLst>
            </p:cNvPr>
            <p:cNvSpPr/>
            <p:nvPr/>
          </p:nvSpPr>
          <p:spPr>
            <a:xfrm>
              <a:off x="999725" y="1203762"/>
              <a:ext cx="40014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PESSRAL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완전 개정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(SIL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등급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안전 회로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)</a:t>
              </a:r>
            </a:p>
          </p:txBody>
        </p: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71AFCD92-C43B-6015-1252-FC0B139301FE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ACD2E7DC-4061-E2FD-1D3C-C93228CB6B95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5" name="Group 4">
                <a:extLst>
                  <a:ext uri="{FF2B5EF4-FFF2-40B4-BE49-F238E27FC236}">
                    <a16:creationId xmlns:a16="http://schemas.microsoft.com/office/drawing/2014/main" id="{E19A8D1F-5750-3531-AA65-0CF93F46849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76" name="Freeform 5">
                  <a:extLst>
                    <a:ext uri="{FF2B5EF4-FFF2-40B4-BE49-F238E27FC236}">
                      <a16:creationId xmlns:a16="http://schemas.microsoft.com/office/drawing/2014/main" id="{BD57712E-84A7-D867-D1E9-6E239D7A4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7" name="Freeform 6">
                  <a:extLst>
                    <a:ext uri="{FF2B5EF4-FFF2-40B4-BE49-F238E27FC236}">
                      <a16:creationId xmlns:a16="http://schemas.microsoft.com/office/drawing/2014/main" id="{0944BB7B-D871-17D6-DB3A-CFBBA3B2A2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pic>
        <p:nvPicPr>
          <p:cNvPr id="79" name="그림 78">
            <a:extLst>
              <a:ext uri="{FF2B5EF4-FFF2-40B4-BE49-F238E27FC236}">
                <a16:creationId xmlns:a16="http://schemas.microsoft.com/office/drawing/2014/main" id="{E834BFCF-FA8A-8D46-5B82-D5D47E13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6157" y="3175032"/>
            <a:ext cx="2353723" cy="28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3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접근성</a:t>
            </a:r>
            <a:r>
              <a:rPr lang="en-US" altLang="ko-KR" dirty="0"/>
              <a:t>(4.2.1.1.1)</a:t>
            </a: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025E63A-B485-F4B9-3B88-4C62F9D0B053}"/>
              </a:ext>
            </a:extLst>
          </p:cNvPr>
          <p:cNvGraphicFramePr>
            <a:graphicFrameLocks noGrp="1"/>
          </p:cNvGraphicFramePr>
          <p:nvPr/>
        </p:nvGraphicFramePr>
        <p:xfrm>
          <a:off x="1390731" y="1304068"/>
          <a:ext cx="9940968" cy="480742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70484">
                  <a:extLst>
                    <a:ext uri="{9D8B030D-6E8A-4147-A177-3AD203B41FA5}">
                      <a16:colId xmlns:a16="http://schemas.microsoft.com/office/drawing/2014/main" val="1809370525"/>
                    </a:ext>
                  </a:extLst>
                </a:gridCol>
                <a:gridCol w="4970484">
                  <a:extLst>
                    <a:ext uri="{9D8B030D-6E8A-4147-A177-3AD203B41FA5}">
                      <a16:colId xmlns:a16="http://schemas.microsoft.com/office/drawing/2014/main" val="1690575798"/>
                    </a:ext>
                  </a:extLst>
                </a:gridCol>
              </a:tblGrid>
              <a:tr h="44059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574695843"/>
                  </a:ext>
                </a:extLst>
              </a:tr>
              <a:tr h="3570428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모든 엘리베이터 설비는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</a:rPr>
                        <a:t>승강로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기계류 공간 또는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</a:rPr>
                        <a:t>풀리실에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 위치해야 한다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승객이 사용하도록 제공된 구성품을 제외하고 이 규정에서 다루는 모든 엘리베이터 구성품은 다음 공간에 있어야 한다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All lift components covered by this document, except those provided for use by passengers, shall be located: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— in a machine room; or 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— in a pulley room; or 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— in a machinery cabinet; or 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— in the well. </a:t>
                      </a:r>
                      <a:endParaRPr 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858118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976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조명</a:t>
            </a:r>
            <a:r>
              <a:rPr lang="en-US" altLang="ko-KR" dirty="0"/>
              <a:t>(4.2.1.2)</a:t>
            </a: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025E63A-B485-F4B9-3B88-4C62F9D0B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901110"/>
              </p:ext>
            </p:extLst>
          </p:nvPr>
        </p:nvGraphicFramePr>
        <p:xfrm>
          <a:off x="1390731" y="1731579"/>
          <a:ext cx="9940968" cy="45912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70484">
                  <a:extLst>
                    <a:ext uri="{9D8B030D-6E8A-4147-A177-3AD203B41FA5}">
                      <a16:colId xmlns:a16="http://schemas.microsoft.com/office/drawing/2014/main" val="1809370525"/>
                    </a:ext>
                  </a:extLst>
                </a:gridCol>
                <a:gridCol w="4970484">
                  <a:extLst>
                    <a:ext uri="{9D8B030D-6E8A-4147-A177-3AD203B41FA5}">
                      <a16:colId xmlns:a16="http://schemas.microsoft.com/office/drawing/2014/main" val="1690575798"/>
                    </a:ext>
                  </a:extLst>
                </a:gridCol>
              </a:tblGrid>
              <a:tr h="44059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574695843"/>
                  </a:ext>
                </a:extLst>
              </a:tr>
              <a:tr h="3570428"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상기의 조도를 확보하기 위해 충분한 조명장치가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승강로에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고정되어야 하고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필요한 경우에는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조명장치의 일부로 카 지붕에 조명을 추가로 고정할 수 있다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achieve this, sufficient number of lamps shall be fixed throughout the well and, where necessary,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additional lamp(s)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be fixed on the car roof as a part of the well’s lighting system</a:t>
                      </a:r>
                    </a:p>
                    <a:p>
                      <a:pPr fontAlgn="base" latinLnBrk="1"/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비고 업무 수행자는 점검 등 유지관리 및 검사 업무를 보다 안전하게 수행하기 위해 손전등과 같은 임시 조명이 필요할 수 있다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fontAlgn="base" latinLnBrk="1"/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상기의 조도를 확보하기 위해 조명장치는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전체에 고정되어야 하고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필요한 경우에는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조명장치의 일부로 카 지붕에 조명장치를 추가로 설치해야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achieve this, luminaires shall be fixed throughout the well enclosure and, where necessary, </a:t>
                      </a:r>
                      <a:r>
                        <a:rPr lang="en-US" altLang="ko-K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additional luminaires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the car roof as a part of the well’s lighting system</a:t>
                      </a:r>
                    </a:p>
                    <a:p>
                      <a:pPr fontAlgn="base" latinLnBrk="1"/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삭제</a:t>
                      </a:r>
                    </a:p>
                    <a:p>
                      <a:pPr fontAlgn="base" latinLnBrk="1"/>
                      <a:r>
                        <a:rPr lang="ko-KR" altLang="en-US" sz="1800" strike="sng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비고 업무 수행자는 점검 등 유지관리 및 검사 업무를 보다 안전하게 수행하기 위해 손전등과 같은 임시 조명이 필요할 수 있다</a:t>
                      </a:r>
                      <a:r>
                        <a:rPr lang="en-US" altLang="ko-KR" sz="1800" strike="sng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fontAlgn="base" latinLnBrk="1"/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858118580"/>
                  </a:ext>
                </a:extLst>
              </a:tr>
            </a:tbl>
          </a:graphicData>
        </a:graphic>
      </p:graphicFrame>
      <p:grpSp>
        <p:nvGrpSpPr>
          <p:cNvPr id="4" name="그룹 3">
            <a:extLst>
              <a:ext uri="{FF2B5EF4-FFF2-40B4-BE49-F238E27FC236}">
                <a16:creationId xmlns:a16="http://schemas.microsoft.com/office/drawing/2014/main" id="{01148D3C-7501-68A2-DD55-8B4CA4EC6B8A}"/>
              </a:ext>
            </a:extLst>
          </p:cNvPr>
          <p:cNvGrpSpPr/>
          <p:nvPr/>
        </p:nvGrpSpPr>
        <p:grpSpPr>
          <a:xfrm>
            <a:off x="1390731" y="1088015"/>
            <a:ext cx="4087713" cy="369332"/>
            <a:chOff x="759540" y="1203762"/>
            <a:chExt cx="4087713" cy="36933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78EBA2F8-F689-C11D-7C5B-8E2C9F3BA315}"/>
                </a:ext>
              </a:extLst>
            </p:cNvPr>
            <p:cNvSpPr/>
            <p:nvPr/>
          </p:nvSpPr>
          <p:spPr>
            <a:xfrm>
              <a:off x="999725" y="1203762"/>
              <a:ext cx="3847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카상부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조명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: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고정된 램프 → 조명장치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09A2A14-6100-A088-71B5-60A4121D0A5B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4AAC23EA-3F89-F0F7-5DBB-115A44BA2C72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22153B47-3472-2C62-D7DD-A7C62A807BF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DD4F2AB4-E30A-EBB2-40E3-3B5450F8D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BBBE5ABE-0803-1BA3-963E-437A423907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71344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조명</a:t>
            </a:r>
            <a:r>
              <a:rPr lang="en-US" altLang="ko-KR" dirty="0"/>
              <a:t>(4.2.1.2)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1148D3C-7501-68A2-DD55-8B4CA4EC6B8A}"/>
              </a:ext>
            </a:extLst>
          </p:cNvPr>
          <p:cNvGrpSpPr/>
          <p:nvPr/>
        </p:nvGrpSpPr>
        <p:grpSpPr>
          <a:xfrm>
            <a:off x="1390731" y="1088015"/>
            <a:ext cx="2596920" cy="369332"/>
            <a:chOff x="759540" y="1203762"/>
            <a:chExt cx="2596920" cy="36933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78EBA2F8-F689-C11D-7C5B-8E2C9F3BA315}"/>
                </a:ext>
              </a:extLst>
            </p:cNvPr>
            <p:cNvSpPr/>
            <p:nvPr/>
          </p:nvSpPr>
          <p:spPr>
            <a:xfrm>
              <a:off x="999725" y="1203762"/>
              <a:ext cx="23567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조명장치의 강도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신규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)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09A2A14-6100-A088-71B5-60A4121D0A5B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4AAC23EA-3F89-F0F7-5DBB-115A44BA2C72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22153B47-3472-2C62-D7DD-A7C62A807BF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DD4F2AB4-E30A-EBB2-40E3-3B5450F8D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BBBE5ABE-0803-1BA3-963E-437A423907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35391488-6283-B67D-8140-81A8FA717603}"/>
              </a:ext>
            </a:extLst>
          </p:cNvPr>
          <p:cNvSpPr/>
          <p:nvPr/>
        </p:nvSpPr>
        <p:spPr>
          <a:xfrm>
            <a:off x="1207521" y="1729067"/>
            <a:ext cx="3372592" cy="444610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조명장치의 기계적 강도는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KS B IEC 60598-1:2020 4.13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을 따른다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The mechanical strength of luminaires shall comply with IEC 60598-1:2020, 4.13 level 1 for fixed luminaires and level 3 for portable luminaires.</a:t>
            </a:r>
            <a:endParaRPr lang="ko-KR" altLang="en-US" dirty="0">
              <a:latin typeface="+mn-ea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AE1C52A8-C888-A23A-E41A-89D1E55E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132" y="1513420"/>
            <a:ext cx="6871658" cy="47567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8B4196-3627-4538-9B2F-E02A57F72F78}"/>
              </a:ext>
            </a:extLst>
          </p:cNvPr>
          <p:cNvSpPr txBox="1"/>
          <p:nvPr/>
        </p:nvSpPr>
        <p:spPr>
          <a:xfrm>
            <a:off x="4845132" y="1124627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KS B IEC 60598-1:2020 4.13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5701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와이어 로프 직경 및 구조</a:t>
            </a:r>
            <a:r>
              <a:rPr lang="en-US" altLang="ko-KR" dirty="0"/>
              <a:t>(4.5.1.2.1)</a:t>
            </a:r>
            <a:endParaRPr lang="ko-KR" altLang="en-US" dirty="0"/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A1B420A-5321-E152-5B0C-0E708993AD2C}"/>
              </a:ext>
            </a:extLst>
          </p:cNvPr>
          <p:cNvGrpSpPr/>
          <p:nvPr/>
        </p:nvGrpSpPr>
        <p:grpSpPr>
          <a:xfrm>
            <a:off x="1990233" y="1215098"/>
            <a:ext cx="3162780" cy="369332"/>
            <a:chOff x="759540" y="1203762"/>
            <a:chExt cx="3162780" cy="369332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74D89FF8-B0E6-9EEF-30FC-461C4FBA58B3}"/>
                </a:ext>
              </a:extLst>
            </p:cNvPr>
            <p:cNvSpPr/>
            <p:nvPr/>
          </p:nvSpPr>
          <p:spPr>
            <a:xfrm>
              <a:off x="999725" y="1203762"/>
              <a:ext cx="29225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강철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와이어로프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직경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: 4mm</a:t>
              </a:r>
            </a:p>
          </p:txBody>
        </p: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99351BB9-032E-F27D-8D05-931F9E957EE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F78ECE20-3EBF-5D12-5ECC-D1F98C000F12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74" name="Group 4">
                <a:extLst>
                  <a:ext uri="{FF2B5EF4-FFF2-40B4-BE49-F238E27FC236}">
                    <a16:creationId xmlns:a16="http://schemas.microsoft.com/office/drawing/2014/main" id="{B8A7668B-FC6B-3F41-0332-FCAD108963E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75" name="Freeform 5">
                  <a:extLst>
                    <a:ext uri="{FF2B5EF4-FFF2-40B4-BE49-F238E27FC236}">
                      <a16:creationId xmlns:a16="http://schemas.microsoft.com/office/drawing/2014/main" id="{F0A26487-E13E-45DF-52E6-1A9E06D5A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76" name="Freeform 6">
                  <a:extLst>
                    <a:ext uri="{FF2B5EF4-FFF2-40B4-BE49-F238E27FC236}">
                      <a16:creationId xmlns:a16="http://schemas.microsoft.com/office/drawing/2014/main" id="{83A24F5A-FE7D-3B9F-1860-03BD90F543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0792E56B-4F0F-84EC-4B03-CBA8E9E95577}"/>
              </a:ext>
            </a:extLst>
          </p:cNvPr>
          <p:cNvGrpSpPr/>
          <p:nvPr/>
        </p:nvGrpSpPr>
        <p:grpSpPr>
          <a:xfrm>
            <a:off x="1990233" y="1739261"/>
            <a:ext cx="4326560" cy="369332"/>
            <a:chOff x="759540" y="1203762"/>
            <a:chExt cx="4326560" cy="369332"/>
          </a:xfrm>
        </p:grpSpPr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47A15BD9-B1D9-F332-9C37-A885C2C21224}"/>
                </a:ext>
              </a:extLst>
            </p:cNvPr>
            <p:cNvSpPr/>
            <p:nvPr/>
          </p:nvSpPr>
          <p:spPr>
            <a:xfrm>
              <a:off x="999725" y="1203762"/>
              <a:ext cx="40863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탄성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코팅된 강철 와이어 로프 또는 벨트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9BC55661-6B69-9166-510F-183D05EBE97D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C69D7A84-F81C-0BE0-5F9E-F80CA736FD2C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1" name="Group 4">
                <a:extLst>
                  <a:ext uri="{FF2B5EF4-FFF2-40B4-BE49-F238E27FC236}">
                    <a16:creationId xmlns:a16="http://schemas.microsoft.com/office/drawing/2014/main" id="{CA25E1C4-41B3-FB5C-A826-D2AE3CC9555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82" name="Freeform 5">
                  <a:extLst>
                    <a:ext uri="{FF2B5EF4-FFF2-40B4-BE49-F238E27FC236}">
                      <a16:creationId xmlns:a16="http://schemas.microsoft.com/office/drawing/2014/main" id="{6990F3A9-1A1D-F445-CD99-1257F7C5E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83" name="Freeform 6">
                  <a:extLst>
                    <a:ext uri="{FF2B5EF4-FFF2-40B4-BE49-F238E27FC236}">
                      <a16:creationId xmlns:a16="http://schemas.microsoft.com/office/drawing/2014/main" id="{8BCF5FCC-F5EB-BE28-8B16-31104A787B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3852187C-7A4D-BBD6-515D-64A9A1BEE299}"/>
              </a:ext>
            </a:extLst>
          </p:cNvPr>
          <p:cNvGrpSpPr/>
          <p:nvPr/>
        </p:nvGrpSpPr>
        <p:grpSpPr>
          <a:xfrm>
            <a:off x="1990233" y="2263424"/>
            <a:ext cx="1296885" cy="369332"/>
            <a:chOff x="759540" y="1203762"/>
            <a:chExt cx="1296885" cy="369332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0C0B9816-5EC8-048A-7FE5-A0EB0A0ABCE2}"/>
                </a:ext>
              </a:extLst>
            </p:cNvPr>
            <p:cNvSpPr/>
            <p:nvPr/>
          </p:nvSpPr>
          <p:spPr>
            <a:xfrm>
              <a:off x="999725" y="1203762"/>
              <a:ext cx="1056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요구사항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CB95C404-39CB-3DCA-22D5-3591C2E22F68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78C755A8-1A60-9C93-C88C-3A2724E6EACD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8" name="Group 4">
                <a:extLst>
                  <a:ext uri="{FF2B5EF4-FFF2-40B4-BE49-F238E27FC236}">
                    <a16:creationId xmlns:a16="http://schemas.microsoft.com/office/drawing/2014/main" id="{E4B2EC02-A1D3-3BA7-8947-EC2A5E8224C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89" name="Freeform 5">
                  <a:extLst>
                    <a:ext uri="{FF2B5EF4-FFF2-40B4-BE49-F238E27FC236}">
                      <a16:creationId xmlns:a16="http://schemas.microsoft.com/office/drawing/2014/main" id="{59464414-C6C2-BBDE-7F58-D6A29A22B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90" name="Freeform 6">
                  <a:extLst>
                    <a:ext uri="{FF2B5EF4-FFF2-40B4-BE49-F238E27FC236}">
                      <a16:creationId xmlns:a16="http://schemas.microsoft.com/office/drawing/2014/main" id="{22525C2E-E4E8-6FF1-6B92-AB84160BB62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595F5A28-51B7-7F34-0905-55B03F1640BD}"/>
              </a:ext>
            </a:extLst>
          </p:cNvPr>
          <p:cNvSpPr/>
          <p:nvPr/>
        </p:nvSpPr>
        <p:spPr>
          <a:xfrm>
            <a:off x="2244866" y="2849405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재료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구조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치수 강도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39C2C9EE-D333-4F9A-7DBF-EE632E0A89C5}"/>
              </a:ext>
            </a:extLst>
          </p:cNvPr>
          <p:cNvSpPr/>
          <p:nvPr/>
        </p:nvSpPr>
        <p:spPr>
          <a:xfrm>
            <a:off x="2244866" y="3393969"/>
            <a:ext cx="378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유형에 따른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D/D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비율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(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표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11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참조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)</a:t>
            </a:r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AB15D732-B8D9-B4EC-4175-8973945787B3}"/>
              </a:ext>
            </a:extLst>
          </p:cNvPr>
          <p:cNvSpPr/>
          <p:nvPr/>
        </p:nvSpPr>
        <p:spPr>
          <a:xfrm>
            <a:off x="2244866" y="3938533"/>
            <a:ext cx="6952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탄성코팅된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매다는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장치의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유형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수량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설계에 따른 안전율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(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최소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12)</a:t>
            </a: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3D622198-052C-8F48-6894-B0CAF962C1AB}"/>
              </a:ext>
            </a:extLst>
          </p:cNvPr>
          <p:cNvSpPr/>
          <p:nvPr/>
        </p:nvSpPr>
        <p:spPr>
          <a:xfrm>
            <a:off x="2244865" y="4483097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spc="-1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견인력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8143D831-ED7D-B908-05BB-61BFDE270A3C}"/>
              </a:ext>
            </a:extLst>
          </p:cNvPr>
          <p:cNvSpPr/>
          <p:nvPr/>
        </p:nvSpPr>
        <p:spPr>
          <a:xfrm>
            <a:off x="2244865" y="5027662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폐기 기준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(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수명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5705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세계 승강기 산업 동향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9F7D24-45F4-485F-8B2F-D72B6C5E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8" y="1160464"/>
            <a:ext cx="11268075" cy="53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37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와이어 로프 직경 및 구조</a:t>
            </a:r>
            <a:r>
              <a:rPr lang="en-US" altLang="ko-KR" dirty="0"/>
              <a:t>(4.5.1.2.1)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D094C36-7616-7665-DE20-595DCAA912EC}"/>
              </a:ext>
            </a:extLst>
          </p:cNvPr>
          <p:cNvSpPr/>
          <p:nvPr/>
        </p:nvSpPr>
        <p:spPr>
          <a:xfrm>
            <a:off x="1463133" y="2107200"/>
            <a:ext cx="953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강철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/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주철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권상도르래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또는 드럼 또는 유압식 엘리베이터의 도르래와 조합된 강철 와이어로프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3DA3516-37F6-21C2-CE07-59C5360FFFBD}"/>
              </a:ext>
            </a:extLst>
          </p:cNvPr>
          <p:cNvSpPr/>
          <p:nvPr/>
        </p:nvSpPr>
        <p:spPr>
          <a:xfrm>
            <a:off x="1463133" y="2748137"/>
            <a:ext cx="5682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탄성 코팅된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권상도르래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홈과 조합된 강철 와이어로프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AD2A807-95F1-93B1-EA12-EB1DE51AD9B0}"/>
              </a:ext>
            </a:extLst>
          </p:cNvPr>
          <p:cNvSpPr/>
          <p:nvPr/>
        </p:nvSpPr>
        <p:spPr>
          <a:xfrm>
            <a:off x="1461209" y="3389074"/>
            <a:ext cx="596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금속 권상 도르래와 조합된 탄성 코팅된 강철 와이어로프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D5FD76F-F3FF-912D-7690-9D13E44C8A0A}"/>
              </a:ext>
            </a:extLst>
          </p:cNvPr>
          <p:cNvSpPr/>
          <p:nvPr/>
        </p:nvSpPr>
        <p:spPr>
          <a:xfrm>
            <a:off x="1463133" y="4030011"/>
            <a:ext cx="5315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금속 권상 도르래와 조합된 탄성 코팅된 권상 벨트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788D06CA-52E7-F2C7-1DBC-FB7E522C1F56}"/>
              </a:ext>
            </a:extLst>
          </p:cNvPr>
          <p:cNvSpPr/>
          <p:nvPr/>
        </p:nvSpPr>
        <p:spPr>
          <a:xfrm>
            <a:off x="1463133" y="4670948"/>
            <a:ext cx="5028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금속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스프라킷과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조합된 탄성 코팅 타이밍 벨트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9F7A7B0D-C80F-287D-2637-79C553EC2463}"/>
              </a:ext>
            </a:extLst>
          </p:cNvPr>
          <p:cNvSpPr/>
          <p:nvPr/>
        </p:nvSpPr>
        <p:spPr>
          <a:xfrm>
            <a:off x="1463133" y="5311885"/>
            <a:ext cx="654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금속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스프라킷과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조합된 평행 링크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(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갈래유형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)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가 있는 강철 체인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A73D2635-69C0-4887-B2B7-314D32AFE252}"/>
              </a:ext>
            </a:extLst>
          </p:cNvPr>
          <p:cNvSpPr/>
          <p:nvPr/>
        </p:nvSpPr>
        <p:spPr>
          <a:xfrm>
            <a:off x="1463133" y="5952822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금속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스프라킷과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조합된 롤러 체인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49B599-1D15-E23B-2DF3-FF14F780E67C}"/>
              </a:ext>
            </a:extLst>
          </p:cNvPr>
          <p:cNvSpPr txBox="1"/>
          <p:nvPr/>
        </p:nvSpPr>
        <p:spPr>
          <a:xfrm>
            <a:off x="1114834" y="905178"/>
            <a:ext cx="9786713" cy="979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indent="-139700" algn="just" fontAlgn="base" latinLnBrk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4.5.1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매다는 장치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보상수단 및 관련 보호수단</a:t>
            </a:r>
          </a:p>
          <a:p>
            <a:pPr marL="139700" marR="0" indent="-139700" algn="just" fontAlgn="base" latinLnBrk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4.5.1.1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카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균형추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또는 평형추는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다음중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하나에 매달려 있어야 한다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HY신명조" panose="02030600000101010101" pitchFamily="18" charset="-127"/>
                <a:ea typeface="HY신명조" panose="02030600000101010101" pitchFamily="18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3425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와이어 로프 직경 및 구조</a:t>
            </a:r>
            <a:r>
              <a:rPr lang="en-US" altLang="ko-KR" dirty="0"/>
              <a:t>(4.5.1.2.1)</a:t>
            </a:r>
            <a:endParaRPr lang="ko-KR" altLang="en-US" dirty="0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F27AFDD-A25D-6F8A-DDB1-4F8925DFF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188566"/>
              </p:ext>
            </p:extLst>
          </p:nvPr>
        </p:nvGraphicFramePr>
        <p:xfrm>
          <a:off x="1114835" y="1409574"/>
          <a:ext cx="10332978" cy="42905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69633">
                  <a:extLst>
                    <a:ext uri="{9D8B030D-6E8A-4147-A177-3AD203B41FA5}">
                      <a16:colId xmlns:a16="http://schemas.microsoft.com/office/drawing/2014/main" val="2945058307"/>
                    </a:ext>
                  </a:extLst>
                </a:gridCol>
                <a:gridCol w="2470067">
                  <a:extLst>
                    <a:ext uri="{9D8B030D-6E8A-4147-A177-3AD203B41FA5}">
                      <a16:colId xmlns:a16="http://schemas.microsoft.com/office/drawing/2014/main" val="3504329827"/>
                    </a:ext>
                  </a:extLst>
                </a:gridCol>
                <a:gridCol w="5593278">
                  <a:extLst>
                    <a:ext uri="{9D8B030D-6E8A-4147-A177-3AD203B41FA5}">
                      <a16:colId xmlns:a16="http://schemas.microsoft.com/office/drawing/2014/main" val="257692383"/>
                    </a:ext>
                  </a:extLst>
                </a:gridCol>
              </a:tblGrid>
              <a:tr h="52052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직경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구조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안전등급 및 홈 표면</a:t>
                      </a: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828040109"/>
                  </a:ext>
                </a:extLst>
              </a:tr>
              <a:tr h="217270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 &lt;= d &lt; 6 mm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스트랜드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·1770 N/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㎟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이상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1960 N/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㎟ 의 금속 도르래 사용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·1960 N/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㎟ 이상의 탄성 코팅된 권상 도르래 홈 사용</a:t>
                      </a: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203030767"/>
                  </a:ext>
                </a:extLst>
              </a:tr>
              <a:tr h="52331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 &lt;= d &lt; 8 mm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6-8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스트랜드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·1770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이상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1960 N/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㎟ 의 경화 금속 도르래</a:t>
                      </a: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139764395"/>
                  </a:ext>
                </a:extLst>
              </a:tr>
              <a:tr h="107404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 ≥ 8mm</a:t>
                      </a: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EN 12385-5:2021</a:t>
                      </a:r>
                    </a:p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ISO 4344:2022</a:t>
                      </a:r>
                    </a:p>
                  </a:txBody>
                  <a:tcPr marL="64770" marR="64770" marT="17907" marB="17907"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82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722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D999CCB-7F6C-7E95-21E6-4B78D29DC8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E235684-E089-90F2-48B4-C73C3A954A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최소직경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C80BFE6-449B-5104-4582-371307D68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04" y="1641245"/>
            <a:ext cx="7295192" cy="43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36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E9A31EF-B847-5902-E046-DF64610C61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F96B92-2947-4149-FD9B-40903AB9DE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피로수명 시험과 모니터링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7BBA29E-2062-08D5-ACE4-A5557EC05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837" y="1346193"/>
            <a:ext cx="6630325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2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8369ED6-BC9B-996E-E3B8-51EC35E76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733910-38BF-6598-195E-06E4430F3A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굽힘 피로 횟수</a:t>
            </a:r>
            <a:r>
              <a:rPr lang="en-US" altLang="ko-KR" dirty="0"/>
              <a:t>(Bending fatigue counter)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772F37B-5DB4-476C-98C1-C49032DC1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899" y="1273900"/>
            <a:ext cx="7486650" cy="48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3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269CA7-4F57-7D73-811E-507027607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58C5C44-0ED8-4D82-3D7C-2BC2293DBE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고정장치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8B0BE56-547E-DE9F-1189-C09F89E0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000" y="2290499"/>
            <a:ext cx="5275315" cy="19919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1BE079C-E0B5-AF7A-6998-E49306C7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843" y="4424997"/>
            <a:ext cx="2744544" cy="23570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D5090-A2D4-C5BA-CDC1-91B1C7CD81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382"/>
          <a:stretch/>
        </p:blipFill>
        <p:spPr>
          <a:xfrm>
            <a:off x="1307748" y="3171314"/>
            <a:ext cx="2080300" cy="250736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C1BEA4-8E2E-0EC1-31D4-E6A30B536C30}"/>
              </a:ext>
            </a:extLst>
          </p:cNvPr>
          <p:cNvSpPr txBox="1"/>
          <p:nvPr/>
        </p:nvSpPr>
        <p:spPr>
          <a:xfrm>
            <a:off x="1088229" y="883772"/>
            <a:ext cx="10442711" cy="193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marR="0" indent="-139700" algn="just" fontAlgn="base" latinLnBrk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kern="0" spc="-40" dirty="0">
                <a:solidFill>
                  <a:srgbClr val="000000"/>
                </a:solidFill>
                <a:latin typeface="+mn-ea"/>
              </a:rPr>
              <a:t>a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로프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벨트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체인이 </a:t>
            </a:r>
            <a:r>
              <a:rPr lang="ko-KR" altLang="en-US" kern="0" spc="-40" dirty="0" err="1">
                <a:solidFill>
                  <a:srgbClr val="000000"/>
                </a:solidFill>
                <a:effectLst/>
                <a:latin typeface="+mn-ea"/>
              </a:rPr>
              <a:t>풀리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kern="0" spc="-40" dirty="0" err="1">
                <a:solidFill>
                  <a:srgbClr val="000000"/>
                </a:solidFill>
                <a:effectLst/>
                <a:latin typeface="+mn-ea"/>
              </a:rPr>
              <a:t>스프라킷에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 들어가고 나오는 지점에서 최대 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15°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떨어진 곳에 위치</a:t>
            </a:r>
            <a:endParaRPr lang="ko-KR" altLang="en-US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39700" marR="0" indent="-139700" algn="just" fontAlgn="base" latinLnBrk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b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각도가 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30°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이하인 경우 중앙에 위치한 고정장치 하나로 충분함</a:t>
            </a:r>
            <a:endParaRPr lang="ko-KR" altLang="en-US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39700" marR="0" indent="-139700" algn="just" fontAlgn="base" latinLnBrk="1">
              <a:lnSpc>
                <a:spcPct val="160000"/>
              </a:lnSpc>
              <a:spcBef>
                <a:spcPts val="500"/>
              </a:spcBef>
              <a:spcAft>
                <a:spcPts val="0"/>
              </a:spcAft>
            </a:pP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c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60°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이상이 </a:t>
            </a:r>
            <a:r>
              <a:rPr lang="ko-KR" altLang="en-US" kern="0" spc="-40" dirty="0" err="1">
                <a:solidFill>
                  <a:srgbClr val="000000"/>
                </a:solidFill>
                <a:effectLst/>
                <a:latin typeface="+mn-ea"/>
              </a:rPr>
              <a:t>풀리의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 수평 축 아래에 배치 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&amp; 120°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를 초과하는 경우 최소한 하나의 중간 고정장치 설치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더블 </a:t>
            </a:r>
            <a:r>
              <a:rPr lang="ko-KR" altLang="en-US" kern="0" spc="-40" dirty="0" err="1">
                <a:solidFill>
                  <a:srgbClr val="000000"/>
                </a:solidFill>
                <a:effectLst/>
                <a:latin typeface="+mn-ea"/>
              </a:rPr>
              <a:t>래핑에는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 적용되지 않음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)</a:t>
            </a:r>
            <a:endParaRPr lang="ko-KR" altLang="en-US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F30DD4B-7C47-10B1-DDDE-7B14F61915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382"/>
          <a:stretch/>
        </p:blipFill>
        <p:spPr>
          <a:xfrm>
            <a:off x="3561874" y="3171314"/>
            <a:ext cx="2080300" cy="25073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1245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417642F-FA2E-1663-7A12-8F50EE7CE7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0F0C67-62C3-941F-5755-FD1B3661F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/>
              <a:t>기계</a:t>
            </a:r>
            <a:r>
              <a:rPr lang="en-US" altLang="ko-KR"/>
              <a:t> </a:t>
            </a:r>
            <a:r>
              <a:rPr lang="ko-KR" altLang="en-US" dirty="0"/>
              <a:t>브레이크</a:t>
            </a:r>
            <a:r>
              <a:rPr lang="en-US" altLang="ko-KR" dirty="0"/>
              <a:t> </a:t>
            </a:r>
            <a:r>
              <a:rPr lang="ko-KR" altLang="en-US" dirty="0"/>
              <a:t>요구사항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28F9DD5-DE36-DC96-44F9-E58AA5584B32}"/>
              </a:ext>
            </a:extLst>
          </p:cNvPr>
          <p:cNvSpPr/>
          <p:nvPr/>
        </p:nvSpPr>
        <p:spPr>
          <a:xfrm>
            <a:off x="6658099" y="1310245"/>
            <a:ext cx="3944807" cy="5106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  <a:ea typeface="+mn-ea"/>
              </a:rPr>
              <a:t>4.9.2.2.2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  <a:ea typeface="+mn-ea"/>
              </a:rPr>
              <a:t>기계 브레이크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8F81807A-E841-43F3-D474-3AD5ECF383AF}"/>
              </a:ext>
            </a:extLst>
          </p:cNvPr>
          <p:cNvSpPr/>
          <p:nvPr/>
        </p:nvSpPr>
        <p:spPr>
          <a:xfrm>
            <a:off x="5771408" y="1351809"/>
            <a:ext cx="700644" cy="42751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A488803-E85C-7852-A693-644E1EF57164}"/>
              </a:ext>
            </a:extLst>
          </p:cNvPr>
          <p:cNvSpPr/>
          <p:nvPr/>
        </p:nvSpPr>
        <p:spPr>
          <a:xfrm>
            <a:off x="1589094" y="1310245"/>
            <a:ext cx="3944807" cy="5106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  <a:ea typeface="+mn-ea"/>
              </a:rPr>
              <a:t>5.9.2.2.2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  <a:ea typeface="+mn-ea"/>
              </a:rPr>
              <a:t>전기</a:t>
            </a:r>
            <a:r>
              <a:rPr lang="en-US" altLang="ko-KR" kern="0" spc="-40" dirty="0">
                <a:solidFill>
                  <a:srgbClr val="000000"/>
                </a:solidFill>
                <a:latin typeface="+mn-ea"/>
              </a:rPr>
              <a:t>-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  <a:ea typeface="+mn-ea"/>
              </a:rPr>
              <a:t>기계 브레이크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F6B0278-8DE4-DFDC-97A8-E6D8F6F64EAE}"/>
              </a:ext>
            </a:extLst>
          </p:cNvPr>
          <p:cNvSpPr/>
          <p:nvPr/>
        </p:nvSpPr>
        <p:spPr>
          <a:xfrm>
            <a:off x="1463133" y="2380332"/>
            <a:ext cx="888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브레이크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회로가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고장난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경우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,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제동력은 정격하중의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110%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를 감속 시키기에 충분해야 함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71A5692-F545-90DF-D6D6-9CD1C0EB506A}"/>
              </a:ext>
            </a:extLst>
          </p:cNvPr>
          <p:cNvSpPr/>
          <p:nvPr/>
        </p:nvSpPr>
        <p:spPr>
          <a:xfrm>
            <a:off x="1463133" y="3021269"/>
            <a:ext cx="7128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각 브레이크 회로에 대한 브레이크 개방은 독립적으로 가능해야 함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833885D3-0B41-9FF8-7348-E284D43CD10B}"/>
              </a:ext>
            </a:extLst>
          </p:cNvPr>
          <p:cNvSpPr/>
          <p:nvPr/>
        </p:nvSpPr>
        <p:spPr>
          <a:xfrm>
            <a:off x="1461209" y="3662206"/>
            <a:ext cx="553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모니터링 된 각 브레이크 회로에 대한 브레이크 개방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251F4FE-CD83-D2C4-4C5A-8A210343E628}"/>
              </a:ext>
            </a:extLst>
          </p:cNvPr>
          <p:cNvSpPr/>
          <p:nvPr/>
        </p:nvSpPr>
        <p:spPr>
          <a:xfrm>
            <a:off x="1461208" y="4299975"/>
            <a:ext cx="4883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브레이크 모니터링 요구사항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(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둘 중 하나 만족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)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8603AA1-8BDA-C397-30C7-3877240BF4FC}"/>
              </a:ext>
            </a:extLst>
          </p:cNvPr>
          <p:cNvSpPr/>
          <p:nvPr/>
        </p:nvSpPr>
        <p:spPr>
          <a:xfrm>
            <a:off x="1786618" y="4856921"/>
            <a:ext cx="416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-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브레이크 </a:t>
            </a:r>
            <a:r>
              <a:rPr lang="ko-KR" altLang="en-US" b="1" spc="-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라이닝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재료의 최대 마모 감지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D880F05-98AA-1572-DE01-91F11E534960}"/>
              </a:ext>
            </a:extLst>
          </p:cNvPr>
          <p:cNvSpPr/>
          <p:nvPr/>
        </p:nvSpPr>
        <p:spPr>
          <a:xfrm>
            <a:off x="1786618" y="5413867"/>
            <a:ext cx="4642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-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브레이크 힘의 자동 시험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(ACOP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또는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UCMP)</a:t>
            </a:r>
          </a:p>
        </p:txBody>
      </p:sp>
    </p:spTree>
    <p:extLst>
      <p:ext uri="{BB962C8B-B14F-4D97-AF65-F5344CB8AC3E}">
        <p14:creationId xmlns:p14="http://schemas.microsoft.com/office/powerpoint/2010/main" val="197417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피트 접근 안전사항</a:t>
            </a:r>
            <a:r>
              <a:rPr lang="en-US" altLang="ko-KR" dirty="0"/>
              <a:t>(</a:t>
            </a:r>
            <a:r>
              <a:rPr lang="ko-KR" altLang="en-US" dirty="0"/>
              <a:t>피트 플랫폼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24D11CC-01A7-787A-1980-5E1723679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835" y="1539861"/>
            <a:ext cx="9715463" cy="377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4660" marR="0" indent="-45466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+mn-ea"/>
              </a:rPr>
              <a:t>4.2.2.2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피트 바닥에서 다음 작업을 위한 수직 거리가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2.20m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를 초과하는 경우 피트 플랫폼을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설치해야한다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96850" marR="0" indent="-19685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  —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피트 점검 중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카가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가장 낮은 위치에 있을 때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카하부에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장착된 장치</a:t>
            </a: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  —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피트에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설치된 유지관리가 필요한 장치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피트에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플랫폼이 있는 경우 다음에 적합해야 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89230" marR="0" indent="-18923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a)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피트 플랫폼에서 유지 관리가 필요한 장치까지의 수직 거리는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2.20m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를 초과해서는 안된다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84150" marR="0" indent="-18415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46100" algn="l"/>
              </a:tabLs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b)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피트 바닥과 피트 플랫폼의 가장 낮은 부분의 수직 높이는 이동이나 테스트 및 유지관리를 수행해야 하는 경우 최소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1.50 m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여야 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8756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피트 접근 안전사항</a:t>
            </a:r>
            <a:r>
              <a:rPr lang="en-US" altLang="ko-KR" dirty="0"/>
              <a:t>(</a:t>
            </a:r>
            <a:r>
              <a:rPr lang="ko-KR" altLang="en-US" dirty="0"/>
              <a:t>피트 출입수단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85236B3-6CEE-4DD3-B424-A797A573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835" y="1116860"/>
            <a:ext cx="9615512" cy="544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3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546100" algn="l"/>
              </a:tabLst>
            </a:pPr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4.2.2.4 </a:t>
            </a: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다음과 같이 구성된 피트 출입수단이 제공되어야 한다</a:t>
            </a:r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.</a:t>
            </a:r>
            <a:endParaRPr kumimoji="0" lang="en-US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a)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 플랫폼이 제공되지 않은 경우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446088" marR="0" lvl="0" indent="-446088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 1)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 깊이가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2.50 m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이하인 경우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출입문 또는 승강장 문에서 쉽게 접근할 수 있는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승강로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내부의 사다리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 2)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 깊이가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2.50 m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를 초과하는 경우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: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출입문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  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b)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 플랫폼이 제공되는 경우 </a:t>
            </a:r>
            <a:r>
              <a:rPr lang="ko-KR" altLang="en-US" kern="0" dirty="0" err="1">
                <a:solidFill>
                  <a:srgbClr val="000000"/>
                </a:solidFill>
                <a:latin typeface="+mn-ea"/>
              </a:rPr>
              <a:t>다음중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하나를 따라야 함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446088" marR="0" lvl="0" indent="-446088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 1)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피트에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접근하기 위한 문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플랫폼에 접근하기 위한 사다리 및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4.2.3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과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4.2.4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에 적합한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트랩문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446088" marR="0" lvl="0" indent="-446088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 2)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 플랫폼에 접근하기 위한 문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피트에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접근하기 위한 사다리 및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4.2.3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과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4.2.4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에 적합한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트랩문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pPr marL="450850" marR="0" lvl="0" indent="-4508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46100" algn="l"/>
              </a:tabLst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 3) 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부록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C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에 따른 피트 접근 사다리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 플랫폼까지 거리가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2.5m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를 초과하지 않은 경우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피트에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 접근하기 위한 사다리 및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4.2.3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과 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4.2.4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에 적합한 </a:t>
            </a:r>
            <a:r>
              <a:rPr kumimoji="0" lang="ko-K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트랩문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04524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피트 접근 안전사항</a:t>
            </a:r>
            <a:r>
              <a:rPr lang="en-US" altLang="ko-KR" dirty="0"/>
              <a:t>(</a:t>
            </a:r>
            <a:r>
              <a:rPr lang="ko-KR" altLang="en-US" dirty="0"/>
              <a:t>벽사이 틈새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24D11CC-01A7-787A-1980-5E1723679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13" y="1182781"/>
            <a:ext cx="8538069" cy="45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lvl="3" indent="-285750" latinLnBrk="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b="1" dirty="0" err="1">
                <a:solidFill>
                  <a:srgbClr val="000000"/>
                </a:solidFill>
                <a:latin typeface="+mn-ea"/>
              </a:rPr>
              <a:t>카와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 카 출입구를 마주하는 벽 사이의 틈새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: 0.15 m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이하 → </a:t>
            </a:r>
            <a:r>
              <a:rPr lang="en-US" altLang="ko-KR" b="1" dirty="0">
                <a:solidFill>
                  <a:srgbClr val="000000"/>
                </a:solidFill>
                <a:latin typeface="+mn-ea"/>
              </a:rPr>
              <a:t>0.12 m </a:t>
            </a:r>
            <a:r>
              <a:rPr lang="ko-KR" altLang="en-US" b="1" dirty="0">
                <a:solidFill>
                  <a:srgbClr val="000000"/>
                </a:solidFill>
                <a:latin typeface="+mn-ea"/>
              </a:rPr>
              <a:t>이하</a:t>
            </a:r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BCFB6361-CBB0-0129-3117-A7BD5C12F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31" y="1637073"/>
            <a:ext cx="5935980" cy="481584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EFFBF5-4A2A-37C3-F116-85798DA7CAA4}"/>
              </a:ext>
            </a:extLst>
          </p:cNvPr>
          <p:cNvSpPr txBox="1"/>
          <p:nvPr/>
        </p:nvSpPr>
        <p:spPr>
          <a:xfrm>
            <a:off x="6788691" y="1851504"/>
            <a:ext cx="4955138" cy="357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indent="-1778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-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수직면의 표면은 연속적이며 매끈하고 견고한 재질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금속판 등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이어야 한다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.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또한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수직면의 기계적 강도는 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5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㎠ 면적의 원형 또는 정사각형 모양의 어느 지점마다 수직으로 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300 N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의 힘을 균등하게 분산하여 가할 때 다음과 같아야 한다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704850" marR="0" indent="-7048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1) </a:t>
            </a:r>
            <a:r>
              <a:rPr lang="en-US" altLang="ko-KR" kern="0" spc="-40" dirty="0">
                <a:solidFill>
                  <a:srgbClr val="0000FF"/>
                </a:solidFill>
                <a:effectLst/>
                <a:latin typeface="+mn-ea"/>
              </a:rPr>
              <a:t>1 mm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이상의 영구적인 변형이 없어야 한다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704850" marR="0" indent="-7048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2) 15 </a:t>
            </a:r>
            <a:r>
              <a:rPr lang="ko-KR" altLang="en-US" kern="0" spc="-40" dirty="0">
                <a:solidFill>
                  <a:srgbClr val="000000"/>
                </a:solidFill>
                <a:effectLst/>
                <a:latin typeface="+mn-ea"/>
              </a:rPr>
              <a:t>㎜를 초과하는 탄성변형이 없어야 한다</a:t>
            </a:r>
            <a:r>
              <a:rPr lang="en-US" altLang="ko-KR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917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세계 승강기 산업 동향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89DBA7D-418C-49B5-87B9-3893D619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20" y="1160463"/>
            <a:ext cx="11382943" cy="53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33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피트 접근 안전사항</a:t>
            </a:r>
            <a:r>
              <a:rPr lang="en-US" altLang="ko-KR" dirty="0"/>
              <a:t>(</a:t>
            </a:r>
            <a:r>
              <a:rPr lang="ko-KR" altLang="en-US" dirty="0"/>
              <a:t>피난공간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24D11CC-01A7-787A-1980-5E1723679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91" y="860674"/>
            <a:ext cx="10941936" cy="402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6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보상수단이 피난공간에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진입되는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경우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제한된 바닥 면적으로 인해 보상수단이 피난공단으로 진입하는 경우 다음 조건에 따라야 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a)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보상수단이 여러 요소로 구성된 경우 피난공간에는 단일보상 요소만 들어갈 수 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b)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이 단일보상 요소는 수평방향으로 측정했을 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0.15m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이상 피난공간을 </a:t>
            </a:r>
            <a:r>
              <a:rPr lang="ko-KR" altLang="en-US" kern="0" dirty="0">
                <a:solidFill>
                  <a:srgbClr val="000000"/>
                </a:solidFill>
                <a:latin typeface="+mn-ea"/>
              </a:rPr>
              <a:t>침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범하면 안된다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273050" marR="0" indent="-2730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c)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보상수단은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카가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가장 낮은 곳에 위치했을 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300 N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을 초과하지 않은 힘으로 피난공간으로부터 밀어낼 수 있어야 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d)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보상수단은 표면이 매끄럽고 걸림이 없어야 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e)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경고 표지판을 피트 입구에서 볼 수 있는 곳에 설치해야 한다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55D1C8EF-2725-6D87-2FDF-860F99946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872442"/>
              </p:ext>
            </p:extLst>
          </p:nvPr>
        </p:nvGraphicFramePr>
        <p:xfrm>
          <a:off x="2422461" y="5193448"/>
          <a:ext cx="7347077" cy="637336"/>
        </p:xfrm>
        <a:graphic>
          <a:graphicData uri="http://schemas.openxmlformats.org/drawingml/2006/table">
            <a:tbl>
              <a:tblPr/>
              <a:tblGrid>
                <a:gridCol w="7347077">
                  <a:extLst>
                    <a:ext uri="{9D8B030D-6E8A-4147-A177-3AD203B41FA5}">
                      <a16:colId xmlns:a16="http://schemas.microsoft.com/office/drawing/2014/main" val="1863877405"/>
                    </a:ext>
                  </a:extLst>
                </a:gridCol>
              </a:tblGrid>
              <a:tr h="637336">
                <a:tc>
                  <a:txBody>
                    <a:bodyPr/>
                    <a:lstStyle/>
                    <a:p>
                      <a:pPr algn="ctr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“Attention – flexible component enters the refuge space”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010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067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59F3-F4F5-2AEE-A1D8-9B6DFDB8E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6DF75F3-FB28-1FA3-0AE0-75022F2F7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6FE07DE-2F7D-AB18-7044-12F6926507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피난공간 표지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FCC57C23-D9B2-D576-DFA4-08450D9A5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539" y="2793728"/>
            <a:ext cx="1314932" cy="23290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527E623B-4B0E-8411-826A-0952CFF71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981" y="2785134"/>
            <a:ext cx="1326391" cy="234625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89937B8C-BA64-6C7F-39B7-8971D8D9D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24" y="3539159"/>
            <a:ext cx="1463040" cy="838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C772B93B-8019-B84A-3E77-AA6DB16FC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266" y="3546779"/>
            <a:ext cx="1463040" cy="8229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F0B6E596-CA14-D4B2-0E25-1703710A3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047" y="3501059"/>
            <a:ext cx="1577340" cy="914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17">
            <a:extLst>
              <a:ext uri="{FF2B5EF4-FFF2-40B4-BE49-F238E27FC236}">
                <a16:creationId xmlns:a16="http://schemas.microsoft.com/office/drawing/2014/main" id="{392E9602-083E-95C7-C6C8-103759673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1061" y="2785134"/>
            <a:ext cx="1345222" cy="23462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6E82F3D-BC95-88C8-451D-967D130052A1}"/>
              </a:ext>
            </a:extLst>
          </p:cNvPr>
          <p:cNvSpPr txBox="1"/>
          <p:nvPr/>
        </p:nvSpPr>
        <p:spPr>
          <a:xfrm>
            <a:off x="1863264" y="5755591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서</a:t>
            </a:r>
            <a:r>
              <a:rPr lang="en-US" altLang="ko-KR" dirty="0"/>
              <a:t> </a:t>
            </a:r>
            <a:r>
              <a:rPr lang="ko-KR" altLang="en-US" dirty="0"/>
              <a:t>있는</a:t>
            </a:r>
            <a:r>
              <a:rPr lang="en-US" altLang="ko-KR" dirty="0"/>
              <a:t> </a:t>
            </a:r>
            <a:r>
              <a:rPr lang="ko-KR" altLang="en-US" dirty="0"/>
              <a:t>자세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2BBE90-44AC-80DD-9FA9-1B8FACF3153D}"/>
              </a:ext>
            </a:extLst>
          </p:cNvPr>
          <p:cNvSpPr txBox="1"/>
          <p:nvPr/>
        </p:nvSpPr>
        <p:spPr>
          <a:xfrm>
            <a:off x="5236890" y="5755591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웅크린</a:t>
            </a:r>
            <a:r>
              <a:rPr lang="en-US" altLang="ko-KR" dirty="0"/>
              <a:t> </a:t>
            </a:r>
            <a:r>
              <a:rPr lang="ko-KR" altLang="en-US" dirty="0"/>
              <a:t>자세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D74002-64CD-94DC-E83E-1ED3B78910FE}"/>
              </a:ext>
            </a:extLst>
          </p:cNvPr>
          <p:cNvSpPr txBox="1"/>
          <p:nvPr/>
        </p:nvSpPr>
        <p:spPr>
          <a:xfrm>
            <a:off x="9302166" y="575559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누운</a:t>
            </a:r>
            <a:r>
              <a:rPr lang="en-US" altLang="ko-KR" dirty="0"/>
              <a:t> </a:t>
            </a:r>
            <a:r>
              <a:rPr lang="ko-KR" altLang="en-US" dirty="0"/>
              <a:t>자세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65D75619-F4FC-E811-FE3C-C5B917E38A41}"/>
              </a:ext>
            </a:extLst>
          </p:cNvPr>
          <p:cNvSpPr/>
          <p:nvPr/>
        </p:nvSpPr>
        <p:spPr>
          <a:xfrm>
            <a:off x="687753" y="2018807"/>
            <a:ext cx="7056995" cy="4476998"/>
          </a:xfrm>
          <a:prstGeom prst="roundRect">
            <a:avLst>
              <a:gd name="adj" fmla="val 5733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7A2C56C4-B1F1-5DD2-BF45-B064BDF1AD6D}"/>
              </a:ext>
            </a:extLst>
          </p:cNvPr>
          <p:cNvSpPr/>
          <p:nvPr/>
        </p:nvSpPr>
        <p:spPr>
          <a:xfrm>
            <a:off x="8087047" y="2018807"/>
            <a:ext cx="3624060" cy="4476998"/>
          </a:xfrm>
          <a:prstGeom prst="roundRect">
            <a:avLst>
              <a:gd name="adj" fmla="val 5733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A26563BC-DFAE-F52F-6B3F-309881ECDEEE}"/>
              </a:ext>
            </a:extLst>
          </p:cNvPr>
          <p:cNvSpPr/>
          <p:nvPr/>
        </p:nvSpPr>
        <p:spPr>
          <a:xfrm>
            <a:off x="1900052" y="1680357"/>
            <a:ext cx="4757420" cy="5232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ysClr val="windowText" lastClr="000000"/>
                </a:solidFill>
              </a:rPr>
              <a:t>카상부</a:t>
            </a:r>
            <a:r>
              <a:rPr lang="ko-KR" alt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altLang="ko-KR" sz="2400" b="1" dirty="0">
                <a:solidFill>
                  <a:sysClr val="windowText" lastClr="000000"/>
                </a:solidFill>
              </a:rPr>
              <a:t>/ </a:t>
            </a:r>
            <a:r>
              <a:rPr lang="ko-KR" altLang="en-US" sz="2400" b="1" dirty="0">
                <a:solidFill>
                  <a:sysClr val="windowText" lastClr="000000"/>
                </a:solidFill>
              </a:rPr>
              <a:t>피트</a:t>
            </a: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48DBDE8-9A4C-D5B6-B68C-CE602A157CF0}"/>
              </a:ext>
            </a:extLst>
          </p:cNvPr>
          <p:cNvSpPr/>
          <p:nvPr/>
        </p:nvSpPr>
        <p:spPr>
          <a:xfrm>
            <a:off x="9108371" y="1677035"/>
            <a:ext cx="1577340" cy="5232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ysClr val="windowText" lastClr="000000"/>
                </a:solidFill>
              </a:rPr>
              <a:t>피트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D1FFA177-2D53-7E01-FA2A-DBDCE9D53282}"/>
              </a:ext>
            </a:extLst>
          </p:cNvPr>
          <p:cNvGrpSpPr/>
          <p:nvPr/>
        </p:nvGrpSpPr>
        <p:grpSpPr>
          <a:xfrm>
            <a:off x="962947" y="982735"/>
            <a:ext cx="7546993" cy="369332"/>
            <a:chOff x="759540" y="1203762"/>
            <a:chExt cx="7546993" cy="369332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4C0A7E3-BF4B-9925-809E-B7FD58CBBB4E}"/>
                </a:ext>
              </a:extLst>
            </p:cNvPr>
            <p:cNvSpPr/>
            <p:nvPr/>
          </p:nvSpPr>
          <p:spPr>
            <a:xfrm>
              <a:off x="999725" y="1203762"/>
              <a:ext cx="73068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KS S ISO 7010:2019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그래픽 심볼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–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안전 색과 안전표지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–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등록된 안전표지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B6BDD318-3468-C683-DD93-56119B0C3CE2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D0566DB6-44E5-79E1-BCD9-E9A07377A700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3" name="Group 4">
                <a:extLst>
                  <a:ext uri="{FF2B5EF4-FFF2-40B4-BE49-F238E27FC236}">
                    <a16:creationId xmlns:a16="http://schemas.microsoft.com/office/drawing/2014/main" id="{DC1A057D-5773-4695-FC7B-FBF9A0F1004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4A165EF0-3569-C120-67E4-FD190A21A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DC81FF77-3A6B-E955-99E0-69B14A466F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31697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피트 접근 안전사항</a:t>
            </a:r>
            <a:r>
              <a:rPr lang="en-US" altLang="ko-KR" dirty="0"/>
              <a:t>(</a:t>
            </a:r>
            <a:r>
              <a:rPr lang="ko-KR" altLang="en-US" dirty="0"/>
              <a:t>사다리</a:t>
            </a:r>
            <a:r>
              <a:rPr lang="en-US" altLang="ko-KR" dirty="0"/>
              <a:t>, </a:t>
            </a:r>
            <a:r>
              <a:rPr lang="ko-KR" altLang="en-US" dirty="0"/>
              <a:t>부록 </a:t>
            </a:r>
            <a:r>
              <a:rPr lang="en-US" altLang="ko-KR" dirty="0"/>
              <a:t>C)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6A06B86-A2D9-B9AA-E8BC-20ECBF754206}"/>
              </a:ext>
            </a:extLst>
          </p:cNvPr>
          <p:cNvSpPr/>
          <p:nvPr/>
        </p:nvSpPr>
        <p:spPr>
          <a:xfrm>
            <a:off x="1052603" y="1046918"/>
            <a:ext cx="10823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사다리 강도는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KS B ISO 14122-4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기계 안전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–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기계 설비에 대한 영구적 접근 수단 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–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제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4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부</a:t>
            </a:r>
            <a: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: </a:t>
            </a: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고정식 사다리에</a:t>
            </a:r>
            <a:br>
              <a: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</a:b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적합해야 함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127CB95-2396-B2B4-32F6-105210EFED89}"/>
              </a:ext>
            </a:extLst>
          </p:cNvPr>
          <p:cNvGraphicFramePr>
            <a:graphicFrameLocks noGrp="1"/>
          </p:cNvGraphicFramePr>
          <p:nvPr/>
        </p:nvGraphicFramePr>
        <p:xfrm>
          <a:off x="921513" y="2624446"/>
          <a:ext cx="10930248" cy="36779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65124">
                  <a:extLst>
                    <a:ext uri="{9D8B030D-6E8A-4147-A177-3AD203B41FA5}">
                      <a16:colId xmlns:a16="http://schemas.microsoft.com/office/drawing/2014/main" val="4074180714"/>
                    </a:ext>
                  </a:extLst>
                </a:gridCol>
                <a:gridCol w="5465124">
                  <a:extLst>
                    <a:ext uri="{9D8B030D-6E8A-4147-A177-3AD203B41FA5}">
                      <a16:colId xmlns:a16="http://schemas.microsoft.com/office/drawing/2014/main" val="1025388536"/>
                    </a:ext>
                  </a:extLst>
                </a:gridCol>
              </a:tblGrid>
              <a:tr h="4032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577997233"/>
                  </a:ext>
                </a:extLst>
              </a:tr>
              <a:tr h="3268139">
                <a:tc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피트 사다리의 발판은 사람이 안전하게 디딜 수 있도록 다음과 같아야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발판의 유효 폭은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이상이어야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발판은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㎜에서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사이의 간격으로</a:t>
                      </a:r>
                      <a:b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균등하게 배치되어야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발판은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원형 또는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면 이상의 다각형이어야</a:t>
                      </a:r>
                      <a:b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하며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그 단면적의 폭은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이상이고</a:t>
                      </a:r>
                      <a:b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깊이는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이상 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</a:t>
                      </a:r>
                      <a:r>
                        <a:rPr lang="ko-KR" altLang="en-US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이하이어야 한다</a:t>
                      </a:r>
                      <a:r>
                        <a:rPr lang="en-US" altLang="ko-KR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피트 사다리의 발판은 사람이 안전하게 디딜 수 있도록 다음과 같아야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발판의 유효 폭은 </a:t>
                      </a:r>
                      <a:r>
                        <a:rPr lang="en-US" altLang="ko-K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 ~ 600 </a:t>
                      </a:r>
                      <a:r>
                        <a:rPr lang="ko-KR" altLang="en-US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사이여야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발판은 </a:t>
                      </a:r>
                      <a:r>
                        <a:rPr lang="en-US" altLang="ko-K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㎜에서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사이의 간격으로</a:t>
                      </a:r>
                      <a:b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균등하게 배치되어야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발판의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밟는 면은 평평해야 하며 깊이는</a:t>
                      </a:r>
                      <a:br>
                        <a:rPr lang="en-US" altLang="ko-K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ko-K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ko-KR" altLang="en-US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최소 </a:t>
                      </a:r>
                      <a:r>
                        <a:rPr lang="en-US" altLang="ko-KR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</a:t>
                      </a:r>
                      <a:r>
                        <a:rPr lang="ko-KR" altLang="en-US" sz="180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㎜ 이상이어야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1238144216"/>
                  </a:ext>
                </a:extLst>
              </a:tr>
            </a:tbl>
          </a:graphicData>
        </a:graphic>
      </p:graphicFrame>
      <p:sp>
        <p:nvSpPr>
          <p:cNvPr id="9" name="직사각형 8">
            <a:extLst>
              <a:ext uri="{FF2B5EF4-FFF2-40B4-BE49-F238E27FC236}">
                <a16:creationId xmlns:a16="http://schemas.microsoft.com/office/drawing/2014/main" id="{69DC9872-5D0D-BBD4-4991-FC9A32850F59}"/>
              </a:ext>
            </a:extLst>
          </p:cNvPr>
          <p:cNvSpPr/>
          <p:nvPr/>
        </p:nvSpPr>
        <p:spPr>
          <a:xfrm>
            <a:off x="1052603" y="1741718"/>
            <a:ext cx="7415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이동식 사다리의 간격 및 이동하는데 필요한 힘 등을 구체적으로 규정함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E6DC72C-69A6-B2B1-B5D4-617772E33644}"/>
              </a:ext>
            </a:extLst>
          </p:cNvPr>
          <p:cNvSpPr/>
          <p:nvPr/>
        </p:nvSpPr>
        <p:spPr>
          <a:xfrm>
            <a:off x="1052603" y="2228030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사다리 규격</a:t>
            </a:r>
            <a:endParaRPr lang="en-US" altLang="ko-KR" b="1" spc="-1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71350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피트 접근 안전사항</a:t>
            </a:r>
            <a:r>
              <a:rPr lang="en-US" altLang="ko-KR" dirty="0"/>
              <a:t>(</a:t>
            </a:r>
            <a:r>
              <a:rPr lang="ko-KR" altLang="en-US" dirty="0" err="1"/>
              <a:t>점검후</a:t>
            </a:r>
            <a:r>
              <a:rPr lang="ko-KR" altLang="en-US" dirty="0"/>
              <a:t> 재설정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127CB95-2396-B2B4-32F6-105210EFE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89814"/>
              </p:ext>
            </p:extLst>
          </p:nvPr>
        </p:nvGraphicFramePr>
        <p:xfrm>
          <a:off x="921513" y="1590039"/>
          <a:ext cx="10930248" cy="367142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65124">
                  <a:extLst>
                    <a:ext uri="{9D8B030D-6E8A-4147-A177-3AD203B41FA5}">
                      <a16:colId xmlns:a16="http://schemas.microsoft.com/office/drawing/2014/main" val="4074180714"/>
                    </a:ext>
                  </a:extLst>
                </a:gridCol>
                <a:gridCol w="5465124">
                  <a:extLst>
                    <a:ext uri="{9D8B030D-6E8A-4147-A177-3AD203B41FA5}">
                      <a16:colId xmlns:a16="http://schemas.microsoft.com/office/drawing/2014/main" val="1025388536"/>
                    </a:ext>
                  </a:extLst>
                </a:gridCol>
              </a:tblGrid>
              <a:tr h="40328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577997233"/>
                  </a:ext>
                </a:extLst>
              </a:tr>
              <a:tr h="3268139">
                <a:tc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엘리베이터의 정상운전 상태로의 복귀는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점검자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등 관계자만이 접근 가능한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잠긴 캐비닛 내부 등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외부의 전기적인 재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설정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(reset)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장치에 의해서만 가능해야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>
                        <a:lnSpc>
                          <a:spcPct val="150000"/>
                        </a:lnSpc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fontAlgn="base" latinLnBrk="1">
                        <a:lnSpc>
                          <a:spcPct val="150000"/>
                        </a:lnSpc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엘리베이터를 자동 작동 상태로 되돌리려면 </a:t>
                      </a:r>
                      <a:r>
                        <a:rPr lang="ko-KR" altLang="en-US" sz="18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피트에</a:t>
                      </a:r>
                      <a:r>
                        <a:rPr lang="ko-KR" altLang="en-US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접근할 수 있는 문과 가까운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외부에 설치된 전기식 재설정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(reset)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장치를 작동해야 하며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 장치는 키</a:t>
                      </a:r>
                      <a:r>
                        <a:rPr lang="en-US" altLang="ko-KR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(key)</a:t>
                      </a:r>
                      <a:r>
                        <a:rPr lang="ko-KR" altLang="en-US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를 사용하는 것만 가능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하다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fontAlgn="base" latinLnBrk="1">
                        <a:lnSpc>
                          <a:spcPct val="150000"/>
                        </a:lnSpc>
                      </a:pPr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fontAlgn="base" latinLnBrk="1">
                        <a:lnSpc>
                          <a:spcPct val="150000"/>
                        </a:lnSpc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플랫폼의 경우에도 키를 이용하는 것만 가능</a:t>
                      </a: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123814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707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C26FA02-9645-B6CD-7ECB-8FAD365ED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546292-7660-B007-2DE7-64ACC4D7E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문에서</a:t>
            </a:r>
            <a:r>
              <a:rPr lang="en-US" altLang="ko-KR" dirty="0"/>
              <a:t> </a:t>
            </a:r>
            <a:r>
              <a:rPr lang="ko-KR" altLang="en-US" dirty="0"/>
              <a:t>손 보호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96540-1EA5-2715-7CA5-4D5A22159F73}"/>
              </a:ext>
            </a:extLst>
          </p:cNvPr>
          <p:cNvSpPr txBox="1"/>
          <p:nvPr/>
        </p:nvSpPr>
        <p:spPr>
          <a:xfrm>
            <a:off x="1469572" y="1405644"/>
            <a:ext cx="6564916" cy="2691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문 틀과 가장자리 사이에 날카로운 모서리가 없어야 함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문과 문틀 사이의 틈새 감소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최대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8mm)</a:t>
            </a: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카문</a:t>
            </a:r>
            <a:endParaRPr lang="en-US" altLang="ko-KR" kern="0" dirty="0">
              <a:solidFill>
                <a:srgbClr val="000000"/>
              </a:solidFill>
              <a:latin typeface="+mn-ea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   - Pull-in gaps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에서 손 감지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+mn-ea"/>
              </a:rPr>
              <a:t>   - </a:t>
            </a:r>
            <a:r>
              <a:rPr lang="ko-KR" altLang="en-US" kern="0" dirty="0">
                <a:solidFill>
                  <a:srgbClr val="000000"/>
                </a:solidFill>
                <a:latin typeface="+mn-ea"/>
              </a:rPr>
              <a:t>문과</a:t>
            </a:r>
            <a:r>
              <a:rPr lang="en-US" altLang="ko-KR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kern="0" dirty="0">
                <a:solidFill>
                  <a:srgbClr val="000000"/>
                </a:solidFill>
                <a:latin typeface="+mn-ea"/>
              </a:rPr>
              <a:t>문틀 사이의 틈새 감소</a:t>
            </a:r>
            <a:r>
              <a:rPr lang="en-US" altLang="ko-KR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kern="0" dirty="0">
                <a:solidFill>
                  <a:srgbClr val="000000"/>
                </a:solidFill>
                <a:latin typeface="+mn-ea"/>
              </a:rPr>
              <a:t>유리</a:t>
            </a:r>
            <a:r>
              <a:rPr lang="en-US" altLang="ko-KR" kern="0" dirty="0">
                <a:solidFill>
                  <a:srgbClr val="000000"/>
                </a:solidFill>
                <a:latin typeface="+mn-ea"/>
              </a:rPr>
              <a:t>:5mm </a:t>
            </a:r>
            <a:r>
              <a:rPr lang="ko-KR" altLang="en-US" kern="0" dirty="0">
                <a:solidFill>
                  <a:srgbClr val="000000"/>
                </a:solidFill>
                <a:latin typeface="+mn-ea"/>
              </a:rPr>
              <a:t>그 외</a:t>
            </a:r>
            <a:r>
              <a:rPr lang="en-US" altLang="ko-KR" kern="0" dirty="0">
                <a:solidFill>
                  <a:srgbClr val="000000"/>
                </a:solidFill>
                <a:latin typeface="+mn-ea"/>
              </a:rPr>
              <a:t>:</a:t>
            </a:r>
            <a:r>
              <a:rPr lang="ko-KR" altLang="en-US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kern="0" dirty="0">
                <a:solidFill>
                  <a:srgbClr val="000000"/>
                </a:solidFill>
                <a:latin typeface="+mn-ea"/>
              </a:rPr>
              <a:t>6mm)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   -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수평개폐 문 거리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: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최대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12cm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B172A41-FE79-6692-BA6B-EC94AA4B2F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8" r="64703" b="-678"/>
          <a:stretch/>
        </p:blipFill>
        <p:spPr>
          <a:xfrm>
            <a:off x="8960470" y="1066470"/>
            <a:ext cx="1761958" cy="236253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29EFC7C-5B5A-4F61-E7C2-A14854AC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47"/>
          <a:stretch/>
        </p:blipFill>
        <p:spPr>
          <a:xfrm>
            <a:off x="9038949" y="3650001"/>
            <a:ext cx="1605000" cy="2362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31112-53D4-9B17-E937-B266103462D1}"/>
              </a:ext>
            </a:extLst>
          </p:cNvPr>
          <p:cNvSpPr txBox="1"/>
          <p:nvPr/>
        </p:nvSpPr>
        <p:spPr>
          <a:xfrm>
            <a:off x="1469572" y="4451030"/>
            <a:ext cx="6097978" cy="47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자동 동력 수평 슬라이딩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카문의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숨겨진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모서리 보호</a:t>
            </a:r>
            <a:endParaRPr lang="en-US" altLang="ko-KR" kern="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2023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33F67-9D1D-F26B-7116-849FE874D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08CDA4F-F1E3-5D5F-D709-DC154DB0D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F44DBC-DF5F-761F-8FC5-1E90A591B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승강장 문과 </a:t>
            </a:r>
            <a:r>
              <a:rPr lang="ko-KR" altLang="en-US" dirty="0" err="1"/>
              <a:t>카문</a:t>
            </a:r>
            <a:r>
              <a:rPr lang="ko-KR" altLang="en-US" dirty="0"/>
              <a:t> 사이의 수평 틈새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061BC6E-FC82-FD4C-E638-8082E913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634" y="920345"/>
            <a:ext cx="3048425" cy="17242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971AE8-F067-214C-41CF-63C84608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636" y="2751173"/>
            <a:ext cx="3153215" cy="3629532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DC4F1E56-B47A-3E61-0623-EC1965D77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809" y="1124985"/>
            <a:ext cx="2879598" cy="13227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F9054AA-9EAE-C2C2-CD7F-2EAA29E82D70}"/>
              </a:ext>
            </a:extLst>
          </p:cNvPr>
          <p:cNvSpPr/>
          <p:nvPr/>
        </p:nvSpPr>
        <p:spPr>
          <a:xfrm>
            <a:off x="633188" y="3278849"/>
            <a:ext cx="7944593" cy="2574179"/>
          </a:xfrm>
          <a:prstGeom prst="roundRect">
            <a:avLst>
              <a:gd name="adj" fmla="val 9974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ko-KR" altLang="en-US" kern="0">
                <a:solidFill>
                  <a:srgbClr val="000000"/>
                </a:solidFill>
                <a:latin typeface="+mn-ea"/>
              </a:rPr>
              <a:t>경첩이 있는 승강장문과 접히는 카문의 조합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: 0.12m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이하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기존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: 0.15m)</a:t>
            </a: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kern="0">
                <a:solidFill>
                  <a:srgbClr val="000000"/>
                </a:solidFill>
                <a:latin typeface="+mn-ea"/>
              </a:rPr>
              <a:t>경첩이 있는 승강장문과 접히는 카문의 조합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기존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 0.15m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>
                <a:solidFill>
                  <a:srgbClr val="000000"/>
                </a:solidFill>
                <a:effectLst/>
                <a:latin typeface="+mn-ea"/>
              </a:rPr>
              <a:t>  - 2</a:t>
            </a:r>
            <a:r>
              <a:rPr lang="ko-KR" altLang="en-US" sz="1800" kern="0" spc="0">
                <a:solidFill>
                  <a:srgbClr val="000000"/>
                </a:solidFill>
                <a:effectLst/>
                <a:latin typeface="+mn-ea"/>
              </a:rPr>
              <a:t>개 패널 사이드 개폐</a:t>
            </a:r>
            <a:r>
              <a:rPr lang="en-US" altLang="ko-KR" sz="1800" kern="0" spc="0">
                <a:solidFill>
                  <a:srgbClr val="000000"/>
                </a:solidFill>
                <a:effectLst/>
                <a:latin typeface="+mn-ea"/>
              </a:rPr>
              <a:t>: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 0.12m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이하</a:t>
            </a:r>
            <a:endParaRPr lang="en-US" altLang="ko-KR" sz="1800" kern="0" spc="0">
              <a:solidFill>
                <a:srgbClr val="000000"/>
              </a:solidFill>
              <a:effectLst/>
              <a:latin typeface="+mn-ea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>
                <a:solidFill>
                  <a:srgbClr val="000000"/>
                </a:solidFill>
                <a:latin typeface="+mn-ea"/>
              </a:rPr>
              <a:t>  - 3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개 패널 사이드 개폐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(900mm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이하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): 0.12m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이하</a:t>
            </a:r>
            <a:endParaRPr lang="en-US" altLang="ko-KR" kern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kern="0">
                <a:solidFill>
                  <a:srgbClr val="000000"/>
                </a:solidFill>
                <a:latin typeface="+mn-ea"/>
              </a:rPr>
              <a:t>  - 3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개 패널 사이드 개폐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(900mm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초과</a:t>
            </a:r>
            <a:r>
              <a:rPr lang="en-US" altLang="ko-KR" kern="0">
                <a:solidFill>
                  <a:srgbClr val="000000"/>
                </a:solidFill>
                <a:latin typeface="+mn-ea"/>
              </a:rPr>
              <a:t>): 0.15m </a:t>
            </a:r>
            <a:r>
              <a:rPr lang="ko-KR" altLang="en-US" kern="0">
                <a:solidFill>
                  <a:srgbClr val="000000"/>
                </a:solidFill>
                <a:latin typeface="+mn-ea"/>
              </a:rPr>
              <a:t>이하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9355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70102-AF12-7ACC-04D5-C04DCE3BF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B495BAD-33A1-B923-1ADB-C0C90E9F5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0337C7-21E5-98FC-2A32-717A4F4C0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동력 </a:t>
            </a:r>
            <a:r>
              <a:rPr lang="ko-KR" altLang="en-US" dirty="0" err="1"/>
              <a:t>작동식</a:t>
            </a:r>
            <a:r>
              <a:rPr lang="ko-KR" altLang="en-US" dirty="0"/>
              <a:t> 문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8C08DFC8-1B85-66EF-FC7E-9EB9D039B8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373517"/>
              </p:ext>
            </p:extLst>
          </p:nvPr>
        </p:nvGraphicFramePr>
        <p:xfrm>
          <a:off x="1355105" y="1133396"/>
          <a:ext cx="9940968" cy="505364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70484">
                  <a:extLst>
                    <a:ext uri="{9D8B030D-6E8A-4147-A177-3AD203B41FA5}">
                      <a16:colId xmlns:a16="http://schemas.microsoft.com/office/drawing/2014/main" val="1809370525"/>
                    </a:ext>
                  </a:extLst>
                </a:gridCol>
                <a:gridCol w="4970484">
                  <a:extLst>
                    <a:ext uri="{9D8B030D-6E8A-4147-A177-3AD203B41FA5}">
                      <a16:colId xmlns:a16="http://schemas.microsoft.com/office/drawing/2014/main" val="1690575798"/>
                    </a:ext>
                  </a:extLst>
                </a:gridCol>
              </a:tblGrid>
              <a:tr h="427090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574695843"/>
                  </a:ext>
                </a:extLst>
              </a:tr>
              <a:tr h="3304927"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승강장문과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카문이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연동되어 동시에 작동되는 경우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7.6.2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의 요구사항은 결합된 메커니즘에 대해 유효하다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수동 또는 동력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작동식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접이식 승강장문과 동력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작동식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카문의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조합인 경우 다음을 따라야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카문은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승강장문이 닫힌 후에만 닫히기 시작해야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승강장문이 닫히지 않은 경우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카문이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완전히 다시 열려야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7800" indent="-17780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늦어도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카문이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완전히 열린 위치에서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50mm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이동했을 때 승강장문은 잠겨야 한다</a:t>
                      </a:r>
                    </a:p>
                    <a:p>
                      <a:pPr marL="177800" indent="-17780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승강장문은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카문이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완전히 열린 위치에서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50mm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 될 때까지 잠겨 있어야 한다</a:t>
                      </a:r>
                    </a:p>
                  </a:txBody>
                  <a:tcPr marL="64770" marR="64770" marT="17907" marB="17907"/>
                </a:tc>
                <a:extLst>
                  <a:ext uri="{0D108BD9-81ED-4DB2-BD59-A6C34878D82A}">
                    <a16:rowId xmlns:a16="http://schemas.microsoft.com/office/drawing/2014/main" val="2858118580"/>
                  </a:ext>
                </a:extLst>
              </a:tr>
              <a:tr h="1321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문 닫힘 움직임이 방해되면 문은 다시 열려야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문 열림은 문이 완전히 열리는 것을 의미하지는 않으나 장애물이 제거될 수 있도록 다시 열려야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문 닫힘 움직임이 방해되면 최소 </a:t>
                      </a:r>
                      <a:r>
                        <a:rPr lang="en-US" altLang="ko-KR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mm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이상 다시 열어야 한다</a:t>
                      </a:r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extLst>
                  <a:ext uri="{0D108BD9-81ED-4DB2-BD59-A6C34878D82A}">
                    <a16:rowId xmlns:a16="http://schemas.microsoft.com/office/drawing/2014/main" val="3935151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964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B9E11-B233-8962-0794-C597CA728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A7EC070-B287-76AD-9E24-3BBB9F1C5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130685-CDB6-F0DA-E2A3-FD6F0567B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err="1"/>
              <a:t>카내</a:t>
            </a:r>
            <a:r>
              <a:rPr lang="ko-KR" altLang="en-US" dirty="0"/>
              <a:t> 표시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928EDAC-4B59-6444-C46B-D596818A4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024752"/>
              </p:ext>
            </p:extLst>
          </p:nvPr>
        </p:nvGraphicFramePr>
        <p:xfrm>
          <a:off x="921513" y="1281281"/>
          <a:ext cx="10930248" cy="45257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65124">
                  <a:extLst>
                    <a:ext uri="{9D8B030D-6E8A-4147-A177-3AD203B41FA5}">
                      <a16:colId xmlns:a16="http://schemas.microsoft.com/office/drawing/2014/main" val="4074180714"/>
                    </a:ext>
                  </a:extLst>
                </a:gridCol>
                <a:gridCol w="5465124">
                  <a:extLst>
                    <a:ext uri="{9D8B030D-6E8A-4147-A177-3AD203B41FA5}">
                      <a16:colId xmlns:a16="http://schemas.microsoft.com/office/drawing/2014/main" val="1025388536"/>
                    </a:ext>
                  </a:extLst>
                </a:gridCol>
              </a:tblGrid>
              <a:tr h="49713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577997233"/>
                  </a:ext>
                </a:extLst>
              </a:tr>
              <a:tr h="4028620"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 내부에는 다음과 같은 내용이 표기되어야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제조ㆍ수업업자의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명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법인인 경우에는 법인의 명칭을 말한다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나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승강기번호</a:t>
                      </a: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승강기안전인증 번호 및 표시</a:t>
                      </a: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라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정격하중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㎏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및 정원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인승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정원은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8.2.3.1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에 따라 결정되어야 하며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,”......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㎏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..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인승”또는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다음과 같이 그림으로 표기되어야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카 내부에는 다음과 같은 표시가 있어야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제조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수입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업자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설치업자의 명</a:t>
                      </a: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설치 식별 번호</a:t>
                      </a:r>
                    </a:p>
                    <a:p>
                      <a:pPr fontAlgn="base" latinLnBrk="1"/>
                      <a:r>
                        <a:rPr lang="en-US" altLang="ko-KR" sz="1800" b="1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</a:t>
                      </a:r>
                      <a:r>
                        <a:rPr lang="ko-KR" altLang="en-US" sz="1800" b="1" kern="1200" dirty="0" err="1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건축년도</a:t>
                      </a:r>
                      <a:endParaRPr lang="ko-KR" altLang="en-US" sz="1800" b="1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정격하중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㎏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e) 8.2.3.1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에 따른 최대정원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인승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표기는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,“.....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㎏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..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인승”또는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다음과 같이 그림으로 표기되어야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extLst>
                  <a:ext uri="{0D108BD9-81ED-4DB2-BD59-A6C34878D82A}">
                    <a16:rowId xmlns:a16="http://schemas.microsoft.com/office/drawing/2014/main" val="1238144216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41F4FA36-0DC3-C229-DB65-366D7432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809" y="3978842"/>
            <a:ext cx="1352739" cy="134321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DD8B6BA-C14B-FFA6-1A87-655111E7E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153" y="4050289"/>
            <a:ext cx="1257475" cy="1200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9212F0-BA46-E4C9-D83F-988CC7E792A9}"/>
              </a:ext>
            </a:extLst>
          </p:cNvPr>
          <p:cNvSpPr txBox="1"/>
          <p:nvPr/>
        </p:nvSpPr>
        <p:spPr>
          <a:xfrm>
            <a:off x="6612269" y="5274935"/>
            <a:ext cx="2353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KS S ISO 7000, 5840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A1E0E-B458-2207-0220-A0E178840B8F}"/>
              </a:ext>
            </a:extLst>
          </p:cNvPr>
          <p:cNvSpPr txBox="1"/>
          <p:nvPr/>
        </p:nvSpPr>
        <p:spPr>
          <a:xfrm>
            <a:off x="9117963" y="5287193"/>
            <a:ext cx="251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KS S ISO 7000, 1321B</a:t>
            </a:r>
            <a:endParaRPr lang="ko-KR" altLang="en-US" dirty="0"/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CF0F6462-63AA-7216-FD8B-754A5DB38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120" y="4159183"/>
            <a:ext cx="936832" cy="9825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37B543E8-BBC7-C91F-8EEB-EF6E2612C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743" y="4213005"/>
            <a:ext cx="775018" cy="87488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9451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2330A-DD6B-35DB-4356-F4FD1F898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20226D4-6B22-3DB9-DF30-30675EEB3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51CDAFA-5E8C-65DE-883B-25BDB64F2D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과속조절기 접근성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4BB5C91C-E472-C05A-89D1-E303E1993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237442"/>
              </p:ext>
            </p:extLst>
          </p:nvPr>
        </p:nvGraphicFramePr>
        <p:xfrm>
          <a:off x="921513" y="1031903"/>
          <a:ext cx="10930248" cy="56421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65124">
                  <a:extLst>
                    <a:ext uri="{9D8B030D-6E8A-4147-A177-3AD203B41FA5}">
                      <a16:colId xmlns:a16="http://schemas.microsoft.com/office/drawing/2014/main" val="4074180714"/>
                    </a:ext>
                  </a:extLst>
                </a:gridCol>
                <a:gridCol w="5465124">
                  <a:extLst>
                    <a:ext uri="{9D8B030D-6E8A-4147-A177-3AD203B41FA5}">
                      <a16:colId xmlns:a16="http://schemas.microsoft.com/office/drawing/2014/main" val="1025388536"/>
                    </a:ext>
                  </a:extLst>
                </a:gridCol>
              </a:tblGrid>
              <a:tr h="36938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현행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</a:rPr>
                        <a:t>개정안</a:t>
                      </a:r>
                      <a:endParaRPr lang="ko-KR" altLang="en-US" sz="1800" kern="0" spc="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2577997233"/>
                  </a:ext>
                </a:extLst>
              </a:tr>
              <a:tr h="4028620">
                <a:tc>
                  <a:txBody>
                    <a:bodyPr/>
                    <a:lstStyle/>
                    <a:p>
                      <a:pPr fontAlgn="base" latinLnBrk="1"/>
                      <a:r>
                        <a:rPr lang="en-US" altLang="ko-KR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10.2.2.1.4 </a:t>
                      </a:r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접근성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55600" indent="-355600"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과속조절기는 유지관리 및 검사를 위해 접근이 가능하고 닿을 수 있어야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55600" indent="-355600"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나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과속조절기가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승강로에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위치한 경우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밖에서 접근 가능하고 닿을 수 있어야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55600" indent="-355600"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다음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가지 사항을 만족하는 경우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및 나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는 적용되지 않는다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1) 10.2.2.1.5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에 따라 과속조절기는 의도되지 않은 작동에 영향을 받지 않고 일반인이 접근할 수 없는 경우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밖에서 무선방식을 제외한 원격 제어수단에 의해 작동이 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유지관리 및 검사를 위해 카 지붕 또는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피트에서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과속조절기에 접근이 가능하다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과속조절기 작동 후에는 카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균형추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또는 평형추를 상승방향으로 움직여서 과속조절기가 자동으로 정상 위치로 복귀된다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접근성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과속조절기가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내에 위치한 경우 다음과 같아야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fontAlgn="base" latinLnBrk="1">
                        <a:buAutoNum type="alphaLcParenR"/>
                      </a:pP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밖에서 점검문을 통해 접근이 가능하고 닿을 수 있어야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또는</a:t>
                      </a:r>
                    </a:p>
                    <a:p>
                      <a:pPr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다음 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가지 사항을 모두  만족해야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1)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과속조절기의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트리핑은 케이블이 없는 경우를 제외하고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외부에서 원격제어를 통해 작동되며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 때 의도되지 않은 작동은 이루어지지 않아야 하고 작동장치는 키를 사용해서만 접근 할 수 있어야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2)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유지관리 및 검사를 위해 카 지붕 또는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피트에서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접근이 가능해야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3)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과속조절기 작동 후에는 카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균형추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또는 평형추를 상승방향으로 움직여서 과속조절기가 자동으로 정상 위치로 복귀된다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0850" indent="-450850" fontAlgn="base" latinLnBrk="1"/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그러나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전기적 부품은 </a:t>
                      </a:r>
                      <a:r>
                        <a:rPr lang="ko-KR" alt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승강로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밖의 원격제어로 정상 위치로 복귀할 수 있다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이 때 과속조절기의 정상적인 기능에 영향을 주지 않아야 한다</a:t>
                      </a:r>
                      <a:r>
                        <a:rPr lang="en-US" altLang="ko-KR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770" marR="64770" marT="17907" marB="17907"/>
                </a:tc>
                <a:extLst>
                  <a:ext uri="{0D108BD9-81ED-4DB2-BD59-A6C34878D82A}">
                    <a16:rowId xmlns:a16="http://schemas.microsoft.com/office/drawing/2014/main" val="123814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203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5B56CA7-10FE-0D53-C4F5-C7F4316C32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168F07C-5952-3368-79BE-258269442C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종단층에서의 검사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90E40-6A1F-8286-D559-65F705DBC578}"/>
              </a:ext>
            </a:extLst>
          </p:cNvPr>
          <p:cNvSpPr txBox="1"/>
          <p:nvPr/>
        </p:nvSpPr>
        <p:spPr>
          <a:xfrm>
            <a:off x="921513" y="1631808"/>
            <a:ext cx="10984676" cy="3583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g) </a:t>
            </a:r>
            <a:r>
              <a:rPr lang="ko-KR" altLang="en-US" b="0" i="0" dirty="0" err="1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카는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정상적인 주행거리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한계 지점에서 정지해야 하며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,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다음 조건에서 한계 지점을 넘어 이동할 수 있음</a:t>
            </a:r>
            <a:endParaRPr lang="en-US" altLang="ko-KR" b="0" i="0" dirty="0">
              <a:solidFill>
                <a:srgbClr val="3C4043"/>
              </a:solidFill>
              <a:effectLst/>
              <a:latin typeface="Roboto" panose="020F0502020204030204" pitchFamily="2" charset="0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solidFill>
                  <a:srgbClr val="3C4043"/>
                </a:solidFill>
                <a:latin typeface="Roboto" panose="020F0502020204030204" pitchFamily="2" charset="0"/>
              </a:rPr>
              <a:t> 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1)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속도는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0.15m/s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로 제한</a:t>
            </a:r>
            <a:endParaRPr lang="en-US" altLang="ko-KR" b="0" i="0" dirty="0">
              <a:solidFill>
                <a:srgbClr val="3C4043"/>
              </a:solidFill>
              <a:effectLst/>
              <a:latin typeface="Roboto" panose="020F0502020204030204" pitchFamily="2" charset="0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  2) 4.12.1.8.3 c)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의 요구 사항 적용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(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움직이는 동안 청각 신호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(55dB)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와 점멸등 활성화 등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)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  3)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엘리베이터 운전이 시작되기 전에 제어버튼 해제 후 다시 눌러야 함</a:t>
            </a:r>
            <a:endParaRPr lang="en-US" altLang="ko-KR" b="0" i="0" dirty="0">
              <a:solidFill>
                <a:srgbClr val="3C4043"/>
              </a:solidFill>
              <a:effectLst/>
              <a:latin typeface="Roboto" panose="020F0502020204030204" pitchFamily="2" charset="0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b="0" i="0" dirty="0">
              <a:solidFill>
                <a:srgbClr val="3C4043"/>
              </a:solidFill>
              <a:effectLst/>
              <a:latin typeface="Roboto" panose="020F0502020204030204" pitchFamily="2" charset="0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h)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다음 전기 안전 장치가 작동하지 않도록 해야 합니다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.</a:t>
            </a: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solidFill>
                  <a:srgbClr val="3C4043"/>
                </a:solidFill>
                <a:latin typeface="Roboto" panose="020F0502020204030204" pitchFamily="2" charset="0"/>
              </a:rPr>
              <a:t> 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1)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완충기 눌림 확인 스위치</a:t>
            </a:r>
            <a:endParaRPr lang="en-US" altLang="ko-KR" b="0" i="0" dirty="0">
              <a:solidFill>
                <a:srgbClr val="3C4043"/>
              </a:solidFill>
              <a:effectLst/>
              <a:latin typeface="Roboto" panose="020F0502020204030204" pitchFamily="2" charset="0"/>
            </a:endParaRPr>
          </a:p>
          <a:p>
            <a:pPr marR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solidFill>
                  <a:srgbClr val="3C4043"/>
                </a:solidFill>
                <a:latin typeface="Roboto" panose="020F0502020204030204" pitchFamily="2" charset="0"/>
              </a:rPr>
              <a:t> 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2) </a:t>
            </a:r>
            <a:r>
              <a:rPr lang="ko-KR" altLang="en-US" b="0" i="0" dirty="0" err="1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리미트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Roboto" panose="020F0502020204030204" pitchFamily="2" charset="0"/>
              </a:rPr>
              <a:t> 스위치</a:t>
            </a:r>
            <a:endParaRPr lang="en-US" altLang="ko-KR" kern="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503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세계 승강기 산업 동향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9EC42C1-DBC8-4575-A09A-CADB0DEC376A}"/>
              </a:ext>
            </a:extLst>
          </p:cNvPr>
          <p:cNvGrpSpPr/>
          <p:nvPr/>
        </p:nvGrpSpPr>
        <p:grpSpPr>
          <a:xfrm>
            <a:off x="756413" y="858838"/>
            <a:ext cx="2742793" cy="369332"/>
            <a:chOff x="759540" y="1203762"/>
            <a:chExt cx="2742793" cy="36933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ED7D3255-673C-4F65-9B2D-9B6E80A5B6B9}"/>
                </a:ext>
              </a:extLst>
            </p:cNvPr>
            <p:cNvSpPr/>
            <p:nvPr/>
          </p:nvSpPr>
          <p:spPr>
            <a:xfrm>
              <a:off x="999725" y="1203762"/>
              <a:ext cx="25026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글로벌 승강기 보유현황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7892C1D-FEDE-42F3-A35F-EDCEEC4A3E64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7BC0A9F2-C2F4-43A8-AEAF-B120218B3E6E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36"/>
              </a:p>
            </p:txBody>
          </p:sp>
          <p:grpSp>
            <p:nvGrpSpPr>
              <p:cNvPr id="16" name="Group 4">
                <a:extLst>
                  <a:ext uri="{FF2B5EF4-FFF2-40B4-BE49-F238E27FC236}">
                    <a16:creationId xmlns:a16="http://schemas.microsoft.com/office/drawing/2014/main" id="{5D382040-7C4A-40D8-BD72-F198E315650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7" name="Freeform 5">
                  <a:extLst>
                    <a:ext uri="{FF2B5EF4-FFF2-40B4-BE49-F238E27FC236}">
                      <a16:creationId xmlns:a16="http://schemas.microsoft.com/office/drawing/2014/main" id="{E6D8F119-A64B-43D2-87FA-AFDAA4E72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  <p:sp>
              <p:nvSpPr>
                <p:cNvPr id="18" name="Freeform 6">
                  <a:extLst>
                    <a:ext uri="{FF2B5EF4-FFF2-40B4-BE49-F238E27FC236}">
                      <a16:creationId xmlns:a16="http://schemas.microsoft.com/office/drawing/2014/main" id="{E9011FAC-95A6-4F25-B2C0-3FFDB9DDD6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 sz="1836"/>
                </a:p>
              </p:txBody>
            </p:sp>
          </p:grpSp>
        </p:grpSp>
      </p:grpSp>
      <p:graphicFrame>
        <p:nvGraphicFramePr>
          <p:cNvPr id="44" name="표 43">
            <a:extLst>
              <a:ext uri="{FF2B5EF4-FFF2-40B4-BE49-F238E27FC236}">
                <a16:creationId xmlns:a16="http://schemas.microsoft.com/office/drawing/2014/main" id="{E7EBDD55-67CC-4E16-AB81-6EDAEA480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99197"/>
              </p:ext>
            </p:extLst>
          </p:nvPr>
        </p:nvGraphicFramePr>
        <p:xfrm>
          <a:off x="2457449" y="2053589"/>
          <a:ext cx="3865532" cy="39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670">
                  <a:extLst>
                    <a:ext uri="{9D8B030D-6E8A-4147-A177-3AD203B41FA5}">
                      <a16:colId xmlns:a16="http://schemas.microsoft.com/office/drawing/2014/main" val="2353916894"/>
                    </a:ext>
                  </a:extLst>
                </a:gridCol>
                <a:gridCol w="1394096">
                  <a:extLst>
                    <a:ext uri="{9D8B030D-6E8A-4147-A177-3AD203B41FA5}">
                      <a16:colId xmlns:a16="http://schemas.microsoft.com/office/drawing/2014/main" val="2808694224"/>
                    </a:ext>
                  </a:extLst>
                </a:gridCol>
                <a:gridCol w="882176">
                  <a:extLst>
                    <a:ext uri="{9D8B030D-6E8A-4147-A177-3AD203B41FA5}">
                      <a16:colId xmlns:a16="http://schemas.microsoft.com/office/drawing/2014/main" val="1870622790"/>
                    </a:ext>
                  </a:extLst>
                </a:gridCol>
                <a:gridCol w="1050590">
                  <a:extLst>
                    <a:ext uri="{9D8B030D-6E8A-4147-A177-3AD203B41FA5}">
                      <a16:colId xmlns:a16="http://schemas.microsoft.com/office/drawing/2014/main" val="2204051968"/>
                    </a:ext>
                  </a:extLst>
                </a:gridCol>
              </a:tblGrid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순위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 err="1">
                          <a:latin typeface="+mn-ea"/>
                          <a:ea typeface="+mn-ea"/>
                        </a:rPr>
                        <a:t>국가명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신규설치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보유대수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46298320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중국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850,000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7,130,000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442165615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스페인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13,792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1,073,503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229630512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미국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18.137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1,002.063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137214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4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이탈리아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9.629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993,729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80503148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5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일본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26,870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871,093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99918436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6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독일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22.396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823,896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561775356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7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46,287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745,447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477564907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8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인도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68,000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630,500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47744722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9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프랑스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17,340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607,840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99093964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러시아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29,000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591,000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046780340"/>
                  </a:ext>
                </a:extLst>
              </a:tr>
            </a:tbl>
          </a:graphicData>
        </a:graphic>
      </p:graphicFrame>
      <p:graphicFrame>
        <p:nvGraphicFramePr>
          <p:cNvPr id="45" name="표 44">
            <a:extLst>
              <a:ext uri="{FF2B5EF4-FFF2-40B4-BE49-F238E27FC236}">
                <a16:creationId xmlns:a16="http://schemas.microsoft.com/office/drawing/2014/main" id="{DB22CE81-5C3A-49A3-9C6A-3A14DC69F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544162"/>
              </p:ext>
            </p:extLst>
          </p:nvPr>
        </p:nvGraphicFramePr>
        <p:xfrm>
          <a:off x="6478621" y="2063559"/>
          <a:ext cx="3865532" cy="398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670">
                  <a:extLst>
                    <a:ext uri="{9D8B030D-6E8A-4147-A177-3AD203B41FA5}">
                      <a16:colId xmlns:a16="http://schemas.microsoft.com/office/drawing/2014/main" val="2353916894"/>
                    </a:ext>
                  </a:extLst>
                </a:gridCol>
                <a:gridCol w="1394096">
                  <a:extLst>
                    <a:ext uri="{9D8B030D-6E8A-4147-A177-3AD203B41FA5}">
                      <a16:colId xmlns:a16="http://schemas.microsoft.com/office/drawing/2014/main" val="2808694224"/>
                    </a:ext>
                  </a:extLst>
                </a:gridCol>
                <a:gridCol w="882176">
                  <a:extLst>
                    <a:ext uri="{9D8B030D-6E8A-4147-A177-3AD203B41FA5}">
                      <a16:colId xmlns:a16="http://schemas.microsoft.com/office/drawing/2014/main" val="1870622790"/>
                    </a:ext>
                  </a:extLst>
                </a:gridCol>
                <a:gridCol w="1050590">
                  <a:extLst>
                    <a:ext uri="{9D8B030D-6E8A-4147-A177-3AD203B41FA5}">
                      <a16:colId xmlns:a16="http://schemas.microsoft.com/office/drawing/2014/main" val="2204051968"/>
                    </a:ext>
                  </a:extLst>
                </a:gridCol>
              </a:tblGrid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순위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 err="1">
                          <a:latin typeface="+mn-ea"/>
                          <a:ea typeface="+mn-ea"/>
                        </a:rPr>
                        <a:t>국가명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신규설치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보유대수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46298320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11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터키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33,600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543,340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442165615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12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그리스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3,038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428,408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229630512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브라질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11,900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425,900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137214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14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영국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8,021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323,671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80503148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15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이란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15,950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317,150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99918436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16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스위스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9,303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269,103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561775356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17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아르헨티나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3,500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259,700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477564907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18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포르투갈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1,516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158,881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477447221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19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체코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2,302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140,142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99093964"/>
                  </a:ext>
                </a:extLst>
              </a:tr>
              <a:tr h="3622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20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spc="-150" baseline="0" dirty="0">
                          <a:latin typeface="+mn-ea"/>
                          <a:ea typeface="+mn-ea"/>
                        </a:rPr>
                        <a:t>스웨덴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3,461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600" spc="-150" baseline="0" dirty="0">
                          <a:latin typeface="+mn-ea"/>
                          <a:ea typeface="+mn-ea"/>
                        </a:rPr>
                        <a:t>133,189</a:t>
                      </a:r>
                      <a:endParaRPr lang="ko-KR" altLang="en-US" sz="1600" spc="-150" baseline="0" dirty="0">
                        <a:latin typeface="+mn-ea"/>
                        <a:ea typeface="+mn-ea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046780340"/>
                  </a:ext>
                </a:extLst>
              </a:tr>
            </a:tbl>
          </a:graphicData>
        </a:graphic>
      </p:graphicFrame>
      <p:sp>
        <p:nvSpPr>
          <p:cNvPr id="46" name="이등변 삼각형 45">
            <a:extLst>
              <a:ext uri="{FF2B5EF4-FFF2-40B4-BE49-F238E27FC236}">
                <a16:creationId xmlns:a16="http://schemas.microsoft.com/office/drawing/2014/main" id="{745E860F-6732-4CF7-8978-E97074FD5FE8}"/>
              </a:ext>
            </a:extLst>
          </p:cNvPr>
          <p:cNvSpPr/>
          <p:nvPr/>
        </p:nvSpPr>
        <p:spPr>
          <a:xfrm>
            <a:off x="2555774" y="1666599"/>
            <a:ext cx="216000" cy="216000"/>
          </a:xfrm>
          <a:prstGeom prst="triangle">
            <a:avLst/>
          </a:prstGeom>
          <a:solidFill>
            <a:srgbClr val="30949C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E4CCB440-69E1-46BF-9C2C-C739272CB2EF}"/>
              </a:ext>
            </a:extLst>
          </p:cNvPr>
          <p:cNvSpPr/>
          <p:nvPr/>
        </p:nvSpPr>
        <p:spPr bwMode="auto">
          <a:xfrm>
            <a:off x="2890838" y="1571625"/>
            <a:ext cx="8081962" cy="368300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marL="95250" indent="-9525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승강기 </a:t>
            </a:r>
            <a:r>
              <a:rPr kumimoji="0" lang="ko-KR" altLang="en-US" sz="2000" b="1" kern="0" dirty="0">
                <a:solidFill>
                  <a:srgbClr val="0000FF"/>
                </a:solidFill>
                <a:latin typeface="+mn-ea"/>
                <a:ea typeface="+mn-ea"/>
              </a:rPr>
              <a:t>신규 설치 </a:t>
            </a:r>
            <a:r>
              <a:rPr kumimoji="0" lang="ko-KR" altLang="en-US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현황 </a:t>
            </a:r>
            <a:r>
              <a:rPr kumimoji="0" lang="en-US" altLang="ko-KR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(</a:t>
            </a:r>
            <a:r>
              <a:rPr kumimoji="0" lang="ko-KR" altLang="en-US" sz="2000" b="1" kern="0" dirty="0">
                <a:solidFill>
                  <a:srgbClr val="0000FF"/>
                </a:solidFill>
                <a:latin typeface="+mn-ea"/>
                <a:ea typeface="+mn-ea"/>
              </a:rPr>
              <a:t>중국 </a:t>
            </a:r>
            <a:r>
              <a:rPr kumimoji="0" lang="en-US" altLang="ko-KR" sz="2000" b="1" kern="0" dirty="0">
                <a:solidFill>
                  <a:srgbClr val="0000FF"/>
                </a:solidFill>
                <a:latin typeface="+mn-ea"/>
                <a:ea typeface="+mn-ea"/>
              </a:rPr>
              <a:t>1</a:t>
            </a:r>
            <a:r>
              <a:rPr kumimoji="0" lang="ko-KR" altLang="en-US" sz="2000" b="1" kern="0" dirty="0">
                <a:solidFill>
                  <a:srgbClr val="0000FF"/>
                </a:solidFill>
                <a:latin typeface="+mn-ea"/>
                <a:ea typeface="+mn-ea"/>
              </a:rPr>
              <a:t>위</a:t>
            </a:r>
            <a:r>
              <a:rPr kumimoji="0" lang="en-US" altLang="ko-KR" sz="2000" b="1" kern="0" dirty="0">
                <a:solidFill>
                  <a:srgbClr val="0000FF"/>
                </a:solidFill>
                <a:latin typeface="+mn-ea"/>
                <a:ea typeface="+mn-ea"/>
              </a:rPr>
              <a:t>, </a:t>
            </a:r>
            <a:r>
              <a:rPr kumimoji="0" lang="ko-KR" altLang="en-US" sz="2000" b="1" kern="0" dirty="0">
                <a:solidFill>
                  <a:srgbClr val="0000FF"/>
                </a:solidFill>
                <a:latin typeface="+mn-ea"/>
                <a:ea typeface="+mn-ea"/>
              </a:rPr>
              <a:t>인도 </a:t>
            </a:r>
            <a:r>
              <a:rPr kumimoji="0" lang="en-US" altLang="ko-KR" sz="2000" b="1" kern="0" dirty="0">
                <a:solidFill>
                  <a:srgbClr val="0000FF"/>
                </a:solidFill>
                <a:latin typeface="+mn-ea"/>
                <a:ea typeface="+mn-ea"/>
              </a:rPr>
              <a:t>2</a:t>
            </a:r>
            <a:r>
              <a:rPr kumimoji="0" lang="ko-KR" altLang="en-US" sz="2000" b="1" kern="0" dirty="0">
                <a:solidFill>
                  <a:srgbClr val="0000FF"/>
                </a:solidFill>
                <a:latin typeface="+mn-ea"/>
                <a:ea typeface="+mn-ea"/>
              </a:rPr>
              <a:t>위</a:t>
            </a:r>
            <a:r>
              <a:rPr kumimoji="0" lang="en-US" altLang="ko-KR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, </a:t>
            </a:r>
            <a:r>
              <a:rPr kumimoji="0" lang="ko-KR" altLang="en-US" sz="2000" b="1" kern="0" dirty="0">
                <a:solidFill>
                  <a:schemeClr val="accent2"/>
                </a:solidFill>
                <a:latin typeface="+mn-ea"/>
                <a:ea typeface="+mn-ea"/>
              </a:rPr>
              <a:t>한국 </a:t>
            </a:r>
            <a:r>
              <a:rPr kumimoji="0" lang="en-US" altLang="ko-KR" sz="2000" b="1" kern="0" dirty="0">
                <a:solidFill>
                  <a:schemeClr val="accent2"/>
                </a:solidFill>
                <a:latin typeface="+mn-ea"/>
                <a:ea typeface="+mn-ea"/>
              </a:rPr>
              <a:t>3</a:t>
            </a:r>
            <a:r>
              <a:rPr kumimoji="0" lang="ko-KR" altLang="en-US" sz="2000" b="1" kern="0" dirty="0">
                <a:solidFill>
                  <a:schemeClr val="accent2"/>
                </a:solidFill>
                <a:latin typeface="+mn-ea"/>
                <a:ea typeface="+mn-ea"/>
              </a:rPr>
              <a:t>위</a:t>
            </a:r>
            <a:r>
              <a:rPr kumimoji="0" lang="en-US" altLang="ko-KR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 2020</a:t>
            </a:r>
            <a:r>
              <a:rPr kumimoji="0" lang="ko-KR" altLang="en-US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년도 기준</a:t>
            </a:r>
            <a:r>
              <a:rPr kumimoji="0" lang="en-US" altLang="ko-KR" sz="2000" b="1" kern="0" dirty="0">
                <a:solidFill>
                  <a:sysClr val="windowText" lastClr="000000"/>
                </a:solidFill>
                <a:latin typeface="+mn-ea"/>
                <a:ea typeface="+mn-ea"/>
              </a:rPr>
              <a:t>)</a:t>
            </a:r>
            <a:endParaRPr kumimoji="0" lang="ko-KR" altLang="en-US" sz="2000" b="1" kern="0" dirty="0">
              <a:solidFill>
                <a:sysClr val="windowText" lastClr="000000"/>
              </a:solidFill>
              <a:latin typeface="+mn-ea"/>
              <a:ea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4DEDC8A0-B29E-4424-A7F6-009B4FA8B929}"/>
              </a:ext>
            </a:extLst>
          </p:cNvPr>
          <p:cNvSpPr/>
          <p:nvPr/>
        </p:nvSpPr>
        <p:spPr>
          <a:xfrm>
            <a:off x="2457451" y="2433640"/>
            <a:ext cx="2824669" cy="3682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E58CD778-9E66-4E9D-AAAB-DAF2D5DD55D3}"/>
              </a:ext>
            </a:extLst>
          </p:cNvPr>
          <p:cNvCxnSpPr/>
          <p:nvPr/>
        </p:nvCxnSpPr>
        <p:spPr>
          <a:xfrm>
            <a:off x="3608389" y="4789224"/>
            <a:ext cx="3492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7716113A-9B2C-493D-8FAA-5E0916648E93}"/>
              </a:ext>
            </a:extLst>
          </p:cNvPr>
          <p:cNvSpPr/>
          <p:nvPr/>
        </p:nvSpPr>
        <p:spPr>
          <a:xfrm>
            <a:off x="2457451" y="4958675"/>
            <a:ext cx="2824669" cy="35229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171E1AC2-2A4F-4506-833A-49F3007A13FD}"/>
              </a:ext>
            </a:extLst>
          </p:cNvPr>
          <p:cNvSpPr/>
          <p:nvPr/>
        </p:nvSpPr>
        <p:spPr>
          <a:xfrm>
            <a:off x="2457451" y="4575045"/>
            <a:ext cx="2824669" cy="3522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+mn-ea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9F99702-2708-4B77-952C-4C04518E1455}"/>
              </a:ext>
            </a:extLst>
          </p:cNvPr>
          <p:cNvSpPr/>
          <p:nvPr/>
        </p:nvSpPr>
        <p:spPr>
          <a:xfrm>
            <a:off x="1919289" y="2546350"/>
            <a:ext cx="452437" cy="2555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latin typeface="+mn-ea"/>
              </a:rPr>
              <a:t>1</a:t>
            </a:r>
            <a:r>
              <a:rPr kumimoji="0" lang="ko-KR" altLang="en-US" sz="1100" dirty="0">
                <a:latin typeface="+mn-ea"/>
              </a:rPr>
              <a:t>위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C9A94E00-A583-49BD-A70F-69A9C85CC4FC}"/>
              </a:ext>
            </a:extLst>
          </p:cNvPr>
          <p:cNvSpPr/>
          <p:nvPr/>
        </p:nvSpPr>
        <p:spPr>
          <a:xfrm>
            <a:off x="1919289" y="5071256"/>
            <a:ext cx="452437" cy="2555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latin typeface="+mn-ea"/>
              </a:rPr>
              <a:t>2</a:t>
            </a:r>
            <a:r>
              <a:rPr kumimoji="0" lang="ko-KR" altLang="en-US" sz="1100" dirty="0">
                <a:latin typeface="+mn-ea"/>
              </a:rPr>
              <a:t>위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7E47BF04-4BAA-4B16-BA9C-E07ADC856C45}"/>
              </a:ext>
            </a:extLst>
          </p:cNvPr>
          <p:cNvSpPr/>
          <p:nvPr/>
        </p:nvSpPr>
        <p:spPr>
          <a:xfrm>
            <a:off x="1919289" y="4679686"/>
            <a:ext cx="452437" cy="2555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latin typeface="+mn-ea"/>
              </a:rPr>
              <a:t>3</a:t>
            </a:r>
            <a:r>
              <a:rPr kumimoji="0" lang="ko-KR" altLang="en-US" sz="1100" dirty="0">
                <a:latin typeface="+mn-ea"/>
              </a:rPr>
              <a:t>위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E4EB45-CF71-4F67-8291-7F886EE43E0E}"/>
              </a:ext>
            </a:extLst>
          </p:cNvPr>
          <p:cNvSpPr txBox="1"/>
          <p:nvPr/>
        </p:nvSpPr>
        <p:spPr>
          <a:xfrm>
            <a:off x="2063750" y="6130926"/>
            <a:ext cx="4294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※ </a:t>
            </a:r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자료출처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: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엘리베이터월드지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(2020.12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월호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ea typeface="+mn-ea"/>
              </a:rPr>
              <a:t>)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943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5195A90-5280-EF86-E3E4-9221481E59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4F11A4-9524-8399-98EB-3A9C896DF8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Automatic</a:t>
            </a:r>
            <a:r>
              <a:rPr lang="ko-KR" altLang="en-US" dirty="0"/>
              <a:t> </a:t>
            </a:r>
            <a:r>
              <a:rPr lang="en-US" altLang="ko-KR" dirty="0"/>
              <a:t>rescue system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81C2F-E2B5-4DF9-9B57-4E654FB9B2A7}"/>
              </a:ext>
            </a:extLst>
          </p:cNvPr>
          <p:cNvSpPr txBox="1"/>
          <p:nvPr/>
        </p:nvSpPr>
        <p:spPr>
          <a:xfrm>
            <a:off x="1028700" y="1201820"/>
            <a:ext cx="1050318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indent="-1257300"/>
            <a:r>
              <a:rPr lang="en-US" altLang="ko-KR" b="1" i="0" dirty="0">
                <a:solidFill>
                  <a:srgbClr val="3C4043"/>
                </a:solidFill>
                <a:effectLst/>
                <a:latin typeface="+mn-ea"/>
              </a:rPr>
              <a:t>4.12.1.12.1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전원 공급이 중단되거나 고장이 난 경우 리프트 카를 승강장으로 이동시켜 자동 구출을 제공해야 함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</a:p>
          <a:p>
            <a:endParaRPr lang="en-US" altLang="ko-KR" b="0" i="0" dirty="0">
              <a:solidFill>
                <a:srgbClr val="3C4043"/>
              </a:solidFill>
              <a:effectLst/>
              <a:latin typeface="+mn-ea"/>
            </a:endParaRPr>
          </a:p>
          <a:p>
            <a:pPr marL="1257300" indent="-1257300"/>
            <a:r>
              <a:rPr lang="en-US" altLang="ko-KR" b="1" i="0" dirty="0">
                <a:solidFill>
                  <a:srgbClr val="3C4043"/>
                </a:solidFill>
                <a:effectLst/>
                <a:latin typeface="+mn-ea"/>
              </a:rPr>
              <a:t>4.12.1.12.2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자동구출운전은 추가 전기 안전 장치가 동일한 안전 기능을 제공하지 않는 한 어떠한 전기 안전 장치도 무효화해서는 안된다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</a:t>
            </a:r>
          </a:p>
          <a:p>
            <a:endParaRPr lang="en-US" altLang="ko-KR" dirty="0">
              <a:solidFill>
                <a:srgbClr val="3C4043"/>
              </a:solidFill>
              <a:latin typeface="+mn-ea"/>
            </a:endParaRPr>
          </a:p>
          <a:p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비고 예를 들어 과속 감지와 감속 점검을 위한 전기 안전 장치는 완충기 작동 속도 또는 그 이하에서</a:t>
            </a:r>
            <a:b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</a:b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    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 작동하는 추가 전기 안전 장치로 대체할 수 있다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</a:t>
            </a:r>
          </a:p>
          <a:p>
            <a:endParaRPr lang="en-US" altLang="ko-KR" dirty="0">
              <a:solidFill>
                <a:srgbClr val="3C4043"/>
              </a:solidFill>
              <a:latin typeface="+mn-ea"/>
            </a:endParaRPr>
          </a:p>
          <a:p>
            <a:r>
              <a:rPr lang="en-US" altLang="ko-KR" b="1" i="0" dirty="0">
                <a:solidFill>
                  <a:srgbClr val="3C4043"/>
                </a:solidFill>
                <a:effectLst/>
                <a:latin typeface="+mn-ea"/>
              </a:rPr>
              <a:t>4.12.1.12.3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자동구출운전 작동 중 속도는 정격 속도를 초과해서는 안 된다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</a:t>
            </a:r>
          </a:p>
          <a:p>
            <a:endParaRPr lang="en-US" altLang="ko-KR" b="0" i="0" dirty="0">
              <a:solidFill>
                <a:srgbClr val="3C4043"/>
              </a:solidFill>
              <a:effectLst/>
              <a:latin typeface="+mn-ea"/>
            </a:endParaRPr>
          </a:p>
          <a:p>
            <a:r>
              <a:rPr lang="en-US" altLang="ko-KR" b="1" i="0" dirty="0">
                <a:solidFill>
                  <a:srgbClr val="3C4043"/>
                </a:solidFill>
                <a:effectLst/>
                <a:latin typeface="+mn-ea"/>
              </a:rPr>
              <a:t>4.12.1.12.4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자동추출운전으로 </a:t>
            </a:r>
            <a:r>
              <a:rPr lang="ko-KR" altLang="en-US" b="0" i="0" dirty="0" err="1">
                <a:solidFill>
                  <a:srgbClr val="3C4043"/>
                </a:solidFill>
                <a:effectLst/>
                <a:latin typeface="+mn-ea"/>
              </a:rPr>
              <a:t>카가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 움직인 후 정지 정확도는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+/-20mm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여야 하며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, </a:t>
            </a:r>
            <a:r>
              <a:rPr lang="ko-KR" altLang="en-US" b="0" i="0" dirty="0" err="1">
                <a:solidFill>
                  <a:srgbClr val="3C4043"/>
                </a:solidFill>
                <a:effectLst/>
                <a:latin typeface="+mn-ea"/>
              </a:rPr>
              <a:t>재착상은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 필요하지 않다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  <a:endParaRPr lang="en-US" altLang="ko-KR" b="0" i="0" dirty="0">
              <a:solidFill>
                <a:srgbClr val="3C4043"/>
              </a:solidFill>
              <a:effectLst/>
              <a:latin typeface="+mn-ea"/>
            </a:endParaRPr>
          </a:p>
          <a:p>
            <a:endParaRPr lang="en-US" altLang="ko-KR" dirty="0">
              <a:solidFill>
                <a:srgbClr val="3C4043"/>
              </a:solidFill>
              <a:latin typeface="+mn-ea"/>
            </a:endParaRPr>
          </a:p>
          <a:p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4.12.1.4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에 따라 착상하는 동안 문을 여는 것은 자동구출운전 중에 허용되지 않는다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 </a:t>
            </a:r>
            <a:r>
              <a:rPr lang="ko-KR" altLang="en-US" b="0" i="0" dirty="0" err="1">
                <a:solidFill>
                  <a:srgbClr val="3C4043"/>
                </a:solidFill>
                <a:effectLst/>
                <a:latin typeface="+mn-ea"/>
              </a:rPr>
              <a:t>카가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 승강강에서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3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초 이상 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20mm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이상 떨어져 있을 때 도어가 닫히지 않으면 음향 신호가 작동해야 한다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</a:t>
            </a:r>
          </a:p>
          <a:p>
            <a:endParaRPr lang="en-US" altLang="ko-KR" dirty="0">
              <a:solidFill>
                <a:srgbClr val="3C4043"/>
              </a:solidFill>
              <a:latin typeface="+mn-ea"/>
            </a:endParaRPr>
          </a:p>
          <a:p>
            <a:pPr marL="1257300" indent="-1257300"/>
            <a:r>
              <a:rPr lang="en-US" altLang="ko-KR" b="1" i="0" dirty="0">
                <a:solidFill>
                  <a:srgbClr val="3C4043"/>
                </a:solidFill>
                <a:effectLst/>
                <a:latin typeface="+mn-ea"/>
              </a:rPr>
              <a:t>4.12.1.12.5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 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자동구출운전은 자동구출운전이 종료된 후 모든 해당 성능 요구 사항이 충족되는 경우 다른 기능과 함께 </a:t>
            </a:r>
            <a:r>
              <a:rPr lang="ko-KR" altLang="en-US" b="0" i="0" dirty="0" err="1">
                <a:solidFill>
                  <a:srgbClr val="3C4043"/>
                </a:solidFill>
                <a:effectLst/>
                <a:latin typeface="+mn-ea"/>
              </a:rPr>
              <a:t>온보드</a:t>
            </a:r>
            <a:r>
              <a:rPr lang="ko-KR" altLang="en-US" b="0" i="0" dirty="0">
                <a:solidFill>
                  <a:srgbClr val="3C4043"/>
                </a:solidFill>
                <a:effectLst/>
                <a:latin typeface="+mn-ea"/>
              </a:rPr>
              <a:t> 전원 공급 장치로 사용할 수 있습니다</a:t>
            </a:r>
            <a:r>
              <a:rPr lang="en-US" altLang="ko-KR" b="0" i="0" dirty="0">
                <a:solidFill>
                  <a:srgbClr val="3C4043"/>
                </a:solidFill>
                <a:effectLst/>
                <a:latin typeface="+mn-ea"/>
              </a:rPr>
              <a:t>.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64827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43CA189-A187-A5D5-A5C2-A059E38A9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E957AB9-7B36-86E8-EF34-AA98032977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적용국가 현황</a:t>
            </a:r>
            <a:r>
              <a:rPr lang="en-US" altLang="ko-KR" dirty="0"/>
              <a:t>(PAELA)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1760E7F-390F-25CD-BD5B-A4657F6B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71" y="1195529"/>
            <a:ext cx="9660058" cy="50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1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A328470-1411-48CD-BE16-99CF5E2BA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B71774-47A1-B9EE-C833-5767038F55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수직 슬라이딩 도어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BE7063-4726-45E9-B271-4331AD28A40F}"/>
              </a:ext>
            </a:extLst>
          </p:cNvPr>
          <p:cNvSpPr txBox="1"/>
          <p:nvPr/>
        </p:nvSpPr>
        <p:spPr>
          <a:xfrm>
            <a:off x="1813461" y="1291720"/>
            <a:ext cx="9551225" cy="357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1" kern="0" spc="-40" dirty="0">
                <a:solidFill>
                  <a:srgbClr val="000000"/>
                </a:solidFill>
                <a:effectLst/>
                <a:latin typeface="+mn-ea"/>
              </a:rPr>
              <a:t>4.3.6.2.3.1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일반사항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a)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수직 개폐식 문은 화물용 엘리베이터에만 사용되어야 한다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b)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승강장문 또는 </a:t>
            </a:r>
            <a:r>
              <a:rPr lang="ko-KR" altLang="en-US" sz="1800" kern="0" spc="-40" dirty="0" err="1">
                <a:solidFill>
                  <a:srgbClr val="000000"/>
                </a:solidFill>
                <a:effectLst/>
                <a:latin typeface="+mn-ea"/>
              </a:rPr>
              <a:t>두개문으로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 되어있는 각 패널의 수직 슬라이딩 문의 닫힘 속도는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0.30 m/s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이하여야 하며 </a:t>
            </a:r>
            <a:r>
              <a:rPr lang="ko-KR" altLang="en-US" sz="1800" kern="0" spc="-40" dirty="0" err="1">
                <a:solidFill>
                  <a:srgbClr val="000000"/>
                </a:solidFill>
                <a:effectLst/>
                <a:latin typeface="+mn-ea"/>
              </a:rPr>
              <a:t>카문의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 평균 닫힘 속도는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0.60m/s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를 초과해서는 안된다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c)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문이 닫히기 최소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초 전에 시각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청각 경고가 시작되어야 한다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 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-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소리는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45dB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에서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65dB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사이이거나 공장인 경우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80dB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으로 할 수 있다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152400" marR="0" indent="-1524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 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-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소리는 문이 완전히 열린 상태에서 높이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1m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문 중앙으로부터 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1m </a:t>
            </a:r>
            <a:r>
              <a:rPr lang="ko-KR" altLang="en-US" sz="1800" kern="0" spc="-40" dirty="0">
                <a:solidFill>
                  <a:srgbClr val="000000"/>
                </a:solidFill>
                <a:effectLst/>
                <a:latin typeface="+mn-ea"/>
              </a:rPr>
              <a:t>떨어진 카 내부와 승강장에서 측정한다</a:t>
            </a:r>
            <a:r>
              <a:rPr lang="en-US" altLang="ko-KR" sz="1800" kern="0" spc="-40" dirty="0">
                <a:solidFill>
                  <a:srgbClr val="000000"/>
                </a:solidFill>
                <a:effectLst/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69014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014DCD8D-E44C-67EC-A6B6-4BD263D3DECF}"/>
              </a:ext>
            </a:extLst>
          </p:cNvPr>
          <p:cNvSpPr/>
          <p:nvPr/>
        </p:nvSpPr>
        <p:spPr>
          <a:xfrm>
            <a:off x="973777" y="2113808"/>
            <a:ext cx="10533413" cy="3325091"/>
          </a:xfrm>
          <a:prstGeom prst="rightArrow">
            <a:avLst>
              <a:gd name="adj1" fmla="val 88209"/>
              <a:gd name="adj2" fmla="val 14776"/>
            </a:avLst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857BD8F-8377-918D-0C98-F2182E0EA5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A0252CF-0155-37B8-B10A-2E443801F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EN ISO</a:t>
            </a:r>
            <a:r>
              <a:rPr lang="ko-KR" altLang="en-US" dirty="0"/>
              <a:t> </a:t>
            </a:r>
            <a:r>
              <a:rPr lang="en-US" altLang="ko-KR" dirty="0"/>
              <a:t>8100-1/2 </a:t>
            </a:r>
            <a:r>
              <a:rPr lang="ko-KR" altLang="en-US" dirty="0"/>
              <a:t>적용 계획</a:t>
            </a:r>
            <a:r>
              <a:rPr lang="en-US" altLang="ko-KR" dirty="0"/>
              <a:t>(2024</a:t>
            </a:r>
            <a:r>
              <a:rPr lang="ko-KR" altLang="en-US" dirty="0"/>
              <a:t>년 계획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C4A493B-705D-9EDE-7A1C-6109A1E9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F8FA"/>
              </a:clrFrom>
              <a:clrTo>
                <a:srgbClr val="EEF8FA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114835" y="2724513"/>
            <a:ext cx="8066341" cy="2234305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4C21838-3FBD-C66F-8122-3624EA3CF658}"/>
              </a:ext>
            </a:extLst>
          </p:cNvPr>
          <p:cNvCxnSpPr>
            <a:cxnSpLocks/>
          </p:cNvCxnSpPr>
          <p:nvPr/>
        </p:nvCxnSpPr>
        <p:spPr>
          <a:xfrm>
            <a:off x="10533409" y="2256312"/>
            <a:ext cx="0" cy="3384467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42A6FED5-9816-A411-8913-AAA9AE5AB918}"/>
              </a:ext>
            </a:extLst>
          </p:cNvPr>
          <p:cNvCxnSpPr>
            <a:cxnSpLocks/>
          </p:cNvCxnSpPr>
          <p:nvPr/>
        </p:nvCxnSpPr>
        <p:spPr>
          <a:xfrm>
            <a:off x="7457700" y="2256312"/>
            <a:ext cx="0" cy="350322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F8E9A98E-7E0A-093C-9130-BC2E84ABD25D}"/>
              </a:ext>
            </a:extLst>
          </p:cNvPr>
          <p:cNvSpPr/>
          <p:nvPr/>
        </p:nvSpPr>
        <p:spPr>
          <a:xfrm rot="10800000">
            <a:off x="7243945" y="1911928"/>
            <a:ext cx="427509" cy="36854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08E38722-2484-F68B-88E5-2156C10E7542}"/>
              </a:ext>
            </a:extLst>
          </p:cNvPr>
          <p:cNvSpPr/>
          <p:nvPr/>
        </p:nvSpPr>
        <p:spPr>
          <a:xfrm rot="10800000">
            <a:off x="10319654" y="1929537"/>
            <a:ext cx="427509" cy="36854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B7F725-A60A-C0B9-DCF8-8078DD3443ED}"/>
              </a:ext>
            </a:extLst>
          </p:cNvPr>
          <p:cNvSpPr txBox="1"/>
          <p:nvPr/>
        </p:nvSpPr>
        <p:spPr>
          <a:xfrm>
            <a:off x="6918929" y="143912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Q2 2025</a:t>
            </a:r>
            <a:endParaRPr lang="ko-KR" alt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31A8D9-DE33-FE18-999E-1F7B7CC5661C}"/>
              </a:ext>
            </a:extLst>
          </p:cNvPr>
          <p:cNvSpPr txBox="1"/>
          <p:nvPr/>
        </p:nvSpPr>
        <p:spPr>
          <a:xfrm>
            <a:off x="9977807" y="1165992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Q1 or Q2</a:t>
            </a:r>
          </a:p>
          <a:p>
            <a:pPr algn="ctr"/>
            <a:r>
              <a:rPr lang="en-US" altLang="ko-KR" b="1" dirty="0"/>
              <a:t>2028</a:t>
            </a:r>
            <a:endParaRPr lang="ko-KR" alt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886304-F289-81E3-6CAF-DCB938F5205A}"/>
              </a:ext>
            </a:extLst>
          </p:cNvPr>
          <p:cNvSpPr txBox="1"/>
          <p:nvPr/>
        </p:nvSpPr>
        <p:spPr>
          <a:xfrm>
            <a:off x="9476071" y="5789221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EN 81-20/50 </a:t>
            </a:r>
            <a:r>
              <a:rPr lang="ko-KR" altLang="en-US" b="1" dirty="0"/>
              <a:t>폐지</a:t>
            </a:r>
          </a:p>
        </p:txBody>
      </p:sp>
    </p:spTree>
    <p:extLst>
      <p:ext uri="{BB962C8B-B14F-4D97-AF65-F5344CB8AC3E}">
        <p14:creationId xmlns:p14="http://schemas.microsoft.com/office/powerpoint/2010/main" val="2159707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C0C9B8E-2A5C-E5DE-DECC-F2E19A1C1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D8CB60-137E-1682-62A3-D836557E4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/>
              <a:t>EN ISO 8100-1 </a:t>
            </a:r>
            <a:r>
              <a:rPr lang="ko-KR" altLang="en-US" dirty="0"/>
              <a:t>추진에 따른 기대효과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854EF8B1-E483-E5A1-F1CA-535C880584BF}"/>
              </a:ext>
            </a:extLst>
          </p:cNvPr>
          <p:cNvGrpSpPr/>
          <p:nvPr/>
        </p:nvGrpSpPr>
        <p:grpSpPr>
          <a:xfrm>
            <a:off x="1990233" y="1215098"/>
            <a:ext cx="4842727" cy="369332"/>
            <a:chOff x="759540" y="1203762"/>
            <a:chExt cx="4842727" cy="369332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403E92B-2FED-6474-716E-CBAAF611C272}"/>
                </a:ext>
              </a:extLst>
            </p:cNvPr>
            <p:cNvSpPr/>
            <p:nvPr/>
          </p:nvSpPr>
          <p:spPr>
            <a:xfrm>
              <a:off x="999725" y="1203762"/>
              <a:ext cx="4602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하나의 국제표준을 동일한 국가표준으로 채택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4F5A788-ECFB-67A9-4101-90A8F5660DE3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C79E91E5-3CF6-5A87-D2CD-06EB1A222BA8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id="{A494DAB2-3CDB-41E4-535B-9CBEEC5612C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337D8F9-FCCC-A888-B291-CE512D304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0" name="Freeform 6">
                  <a:extLst>
                    <a:ext uri="{FF2B5EF4-FFF2-40B4-BE49-F238E27FC236}">
                      <a16:creationId xmlns:a16="http://schemas.microsoft.com/office/drawing/2014/main" id="{677B72F4-8622-931A-23DB-86FF7A9213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6F8EE7-4B0A-1CD4-AA21-C9178612DA3F}"/>
              </a:ext>
            </a:extLst>
          </p:cNvPr>
          <p:cNvGrpSpPr/>
          <p:nvPr/>
        </p:nvGrpSpPr>
        <p:grpSpPr>
          <a:xfrm>
            <a:off x="1990233" y="1993722"/>
            <a:ext cx="4326560" cy="369332"/>
            <a:chOff x="759540" y="1203762"/>
            <a:chExt cx="4326560" cy="369332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2B6D05CA-42B5-5D76-1340-E5B9F0E9997E}"/>
                </a:ext>
              </a:extLst>
            </p:cNvPr>
            <p:cNvSpPr/>
            <p:nvPr/>
          </p:nvSpPr>
          <p:spPr>
            <a:xfrm>
              <a:off x="999725" y="1203762"/>
              <a:ext cx="40863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모든 국가가 표준 개발에 참여할 수 있음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6F6F177A-6223-7213-78DE-4FD2C3028881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F6389B53-A8C0-B590-CDE9-4053876CC91E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5" name="Group 4">
                <a:extLst>
                  <a:ext uri="{FF2B5EF4-FFF2-40B4-BE49-F238E27FC236}">
                    <a16:creationId xmlns:a16="http://schemas.microsoft.com/office/drawing/2014/main" id="{AC7097D9-5C62-AA6A-D4E9-3EF032B3CCE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16" name="Freeform 5">
                  <a:extLst>
                    <a:ext uri="{FF2B5EF4-FFF2-40B4-BE49-F238E27FC236}">
                      <a16:creationId xmlns:a16="http://schemas.microsoft.com/office/drawing/2014/main" id="{D23E4746-9871-F889-3D99-B14E59F131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17" name="Freeform 6">
                  <a:extLst>
                    <a:ext uri="{FF2B5EF4-FFF2-40B4-BE49-F238E27FC236}">
                      <a16:creationId xmlns:a16="http://schemas.microsoft.com/office/drawing/2014/main" id="{FC19B8D3-D7E8-33F6-2098-6F40D3AE3D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254D54B-2E85-2FC3-159C-C2C43888F0A6}"/>
              </a:ext>
            </a:extLst>
          </p:cNvPr>
          <p:cNvGrpSpPr/>
          <p:nvPr/>
        </p:nvGrpSpPr>
        <p:grpSpPr>
          <a:xfrm>
            <a:off x="1990233" y="2772346"/>
            <a:ext cx="4613498" cy="369332"/>
            <a:chOff x="759540" y="1203762"/>
            <a:chExt cx="4613498" cy="369332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D27095C-F1E9-B204-275B-AD4439EA2F14}"/>
                </a:ext>
              </a:extLst>
            </p:cNvPr>
            <p:cNvSpPr/>
            <p:nvPr/>
          </p:nvSpPr>
          <p:spPr>
            <a:xfrm>
              <a:off x="999725" y="1203762"/>
              <a:ext cx="43733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전 세계의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안전 개선을 위한 경험 공유 촉진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B93A77B6-F34A-AE27-5907-F4A1DEDBFE2B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F3E377A0-6718-49D6-C5FB-0CB87FA65DD2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2" name="Group 4">
                <a:extLst>
                  <a:ext uri="{FF2B5EF4-FFF2-40B4-BE49-F238E27FC236}">
                    <a16:creationId xmlns:a16="http://schemas.microsoft.com/office/drawing/2014/main" id="{5B5BD3E4-B7BD-DE28-E6A6-CAA599BB5F4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3" name="Freeform 5">
                  <a:extLst>
                    <a:ext uri="{FF2B5EF4-FFF2-40B4-BE49-F238E27FC236}">
                      <a16:creationId xmlns:a16="http://schemas.microsoft.com/office/drawing/2014/main" id="{6DFFBC0D-F4FA-8429-5962-ACBFAF22CC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4" name="Freeform 6">
                  <a:extLst>
                    <a:ext uri="{FF2B5EF4-FFF2-40B4-BE49-F238E27FC236}">
                      <a16:creationId xmlns:a16="http://schemas.microsoft.com/office/drawing/2014/main" id="{7C14D58F-02DD-E84F-1D96-15B1112F9E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D89D6E3-E3E0-F4AA-E09B-10446154E5DB}"/>
              </a:ext>
            </a:extLst>
          </p:cNvPr>
          <p:cNvGrpSpPr/>
          <p:nvPr/>
        </p:nvGrpSpPr>
        <p:grpSpPr>
          <a:xfrm>
            <a:off x="1990233" y="3550970"/>
            <a:ext cx="6046583" cy="369332"/>
            <a:chOff x="759540" y="1203762"/>
            <a:chExt cx="6046583" cy="369332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279C210-DBB5-B2D7-9967-B90A098BDA9B}"/>
                </a:ext>
              </a:extLst>
            </p:cNvPr>
            <p:cNvSpPr/>
            <p:nvPr/>
          </p:nvSpPr>
          <p:spPr>
            <a:xfrm>
              <a:off x="999725" y="1203762"/>
              <a:ext cx="5806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저작권이나 라이선스 비용 없이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회원국에서 사용 가능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D91E557-F15F-AE5A-B051-DEEC4DA41F55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249585C7-A57D-FC2E-8EAC-45E7D816136A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9" name="Group 4">
                <a:extLst>
                  <a:ext uri="{FF2B5EF4-FFF2-40B4-BE49-F238E27FC236}">
                    <a16:creationId xmlns:a16="http://schemas.microsoft.com/office/drawing/2014/main" id="{D03375E4-248D-F78C-79D0-9054A3C8392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0" name="Freeform 5">
                  <a:extLst>
                    <a:ext uri="{FF2B5EF4-FFF2-40B4-BE49-F238E27FC236}">
                      <a16:creationId xmlns:a16="http://schemas.microsoft.com/office/drawing/2014/main" id="{0B711873-3577-E594-9919-9FA710882E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id="{B18ABBC6-3BBD-8569-B98A-95D32BA899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21E00CB-08CF-1429-439C-48AF58BC06CA}"/>
              </a:ext>
            </a:extLst>
          </p:cNvPr>
          <p:cNvGrpSpPr/>
          <p:nvPr/>
        </p:nvGrpSpPr>
        <p:grpSpPr>
          <a:xfrm>
            <a:off x="1990233" y="4329594"/>
            <a:ext cx="4911657" cy="369332"/>
            <a:chOff x="759540" y="1203762"/>
            <a:chExt cx="4911657" cy="369332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42952F3C-1C51-5054-4EA2-D702E80D640E}"/>
                </a:ext>
              </a:extLst>
            </p:cNvPr>
            <p:cNvSpPr/>
            <p:nvPr/>
          </p:nvSpPr>
          <p:spPr>
            <a:xfrm>
              <a:off x="999725" y="1203762"/>
              <a:ext cx="4671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조항의 중립적 구성으로 국가 채택이 간소화됨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D9EC8334-6E5B-4532-BA68-1535F9EB490E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24E28A01-8F28-E7BF-2AB5-69995D0369BE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6" name="Group 4">
                <a:extLst>
                  <a:ext uri="{FF2B5EF4-FFF2-40B4-BE49-F238E27FC236}">
                    <a16:creationId xmlns:a16="http://schemas.microsoft.com/office/drawing/2014/main" id="{097DC452-28F0-0773-FBD8-A95270C42F8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7" name="Freeform 5">
                  <a:extLst>
                    <a:ext uri="{FF2B5EF4-FFF2-40B4-BE49-F238E27FC236}">
                      <a16:creationId xmlns:a16="http://schemas.microsoft.com/office/drawing/2014/main" id="{DF67D686-37D4-2AAF-835F-366B9405B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8" name="Freeform 6">
                  <a:extLst>
                    <a:ext uri="{FF2B5EF4-FFF2-40B4-BE49-F238E27FC236}">
                      <a16:creationId xmlns:a16="http://schemas.microsoft.com/office/drawing/2014/main" id="{B1E236A0-2213-C971-3E51-64092BCC45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74192290-84B2-3421-73D5-42E16126BF31}"/>
              </a:ext>
            </a:extLst>
          </p:cNvPr>
          <p:cNvGrpSpPr/>
          <p:nvPr/>
        </p:nvGrpSpPr>
        <p:grpSpPr>
          <a:xfrm>
            <a:off x="1990233" y="5108220"/>
            <a:ext cx="4869979" cy="369332"/>
            <a:chOff x="759540" y="1203762"/>
            <a:chExt cx="4869979" cy="369332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E77E08BC-6D20-8940-F7BE-6509C3EA4CB6}"/>
                </a:ext>
              </a:extLst>
            </p:cNvPr>
            <p:cNvSpPr/>
            <p:nvPr/>
          </p:nvSpPr>
          <p:spPr>
            <a:xfrm>
              <a:off x="999725" y="1203762"/>
              <a:ext cx="4629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지속적인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CEN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표준의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표준화에 대응 가능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57F83B0D-944B-45CE-A080-460F0A5C2540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2811ED6E-42CC-1A7A-310B-39138EC09E92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3" name="Group 4">
                <a:extLst>
                  <a:ext uri="{FF2B5EF4-FFF2-40B4-BE49-F238E27FC236}">
                    <a16:creationId xmlns:a16="http://schemas.microsoft.com/office/drawing/2014/main" id="{9EC67BE1-01D2-E62E-D572-A7D1CD3F406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4" name="Freeform 5">
                  <a:extLst>
                    <a:ext uri="{FF2B5EF4-FFF2-40B4-BE49-F238E27FC236}">
                      <a16:creationId xmlns:a16="http://schemas.microsoft.com/office/drawing/2014/main" id="{1DF576E4-5F72-70AA-75AD-E3271193F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5" name="Freeform 6">
                  <a:extLst>
                    <a:ext uri="{FF2B5EF4-FFF2-40B4-BE49-F238E27FC236}">
                      <a16:creationId xmlns:a16="http://schemas.microsoft.com/office/drawing/2014/main" id="{A823D9D4-4EA9-2B5D-8F4D-6F1C379CEB8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135707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C0C9B8E-2A5C-E5DE-DECC-F2E19A1C1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D8CB60-137E-1682-62A3-D836557E4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국내 적용 방안</a:t>
            </a:r>
            <a:r>
              <a:rPr lang="en-US" altLang="ko-KR" dirty="0"/>
              <a:t>(2024</a:t>
            </a:r>
            <a:r>
              <a:rPr lang="ko-KR" altLang="en-US" dirty="0"/>
              <a:t>년 계획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931E41AA-1240-407B-A0D6-A0D02F1FF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F8FA"/>
              </a:clrFrom>
              <a:clrTo>
                <a:srgbClr val="EEF8FA">
                  <a:alpha val="0"/>
                </a:srgbClr>
              </a:clrTo>
            </a:clrChange>
            <a:alphaModFix/>
          </a:blip>
          <a:srcRect l="78634" t="168" b="-168"/>
          <a:stretch/>
        </p:blipFill>
        <p:spPr>
          <a:xfrm>
            <a:off x="1207521" y="2550342"/>
            <a:ext cx="1723476" cy="2234305"/>
          </a:xfrm>
          <a:prstGeom prst="rect">
            <a:avLst/>
          </a:prstGeom>
        </p:spPr>
      </p:pic>
      <p:sp>
        <p:nvSpPr>
          <p:cNvPr id="47" name="화살표: 오른쪽 46">
            <a:extLst>
              <a:ext uri="{FF2B5EF4-FFF2-40B4-BE49-F238E27FC236}">
                <a16:creationId xmlns:a16="http://schemas.microsoft.com/office/drawing/2014/main" id="{37ACC192-7E91-4F7C-B08E-076E1AF5C796}"/>
              </a:ext>
            </a:extLst>
          </p:cNvPr>
          <p:cNvSpPr/>
          <p:nvPr/>
        </p:nvSpPr>
        <p:spPr>
          <a:xfrm>
            <a:off x="973777" y="2113808"/>
            <a:ext cx="10533413" cy="3325091"/>
          </a:xfrm>
          <a:prstGeom prst="rightArrow">
            <a:avLst>
              <a:gd name="adj1" fmla="val 88209"/>
              <a:gd name="adj2" fmla="val 14776"/>
            </a:avLst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0054DD5-89C3-4DCF-9DBF-3F28EEF2D38B}"/>
              </a:ext>
            </a:extLst>
          </p:cNvPr>
          <p:cNvCxnSpPr>
            <a:cxnSpLocks/>
          </p:cNvCxnSpPr>
          <p:nvPr/>
        </p:nvCxnSpPr>
        <p:spPr>
          <a:xfrm>
            <a:off x="3244933" y="2256312"/>
            <a:ext cx="0" cy="350322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0" name="이등변 삼각형 49">
            <a:extLst>
              <a:ext uri="{FF2B5EF4-FFF2-40B4-BE49-F238E27FC236}">
                <a16:creationId xmlns:a16="http://schemas.microsoft.com/office/drawing/2014/main" id="{7686F3BE-7C26-4559-A337-6037F6A19438}"/>
              </a:ext>
            </a:extLst>
          </p:cNvPr>
          <p:cNvSpPr/>
          <p:nvPr/>
        </p:nvSpPr>
        <p:spPr>
          <a:xfrm rot="10800000">
            <a:off x="3031178" y="1911928"/>
            <a:ext cx="427509" cy="36854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6EC1DF-CDE4-45DC-BEA9-DDEA43FA0137}"/>
              </a:ext>
            </a:extLst>
          </p:cNvPr>
          <p:cNvSpPr txBox="1"/>
          <p:nvPr/>
        </p:nvSpPr>
        <p:spPr>
          <a:xfrm>
            <a:off x="2689331" y="144299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Q2 2025</a:t>
            </a:r>
            <a:endParaRPr lang="ko-KR" altLang="en-US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D245FC5-2907-4AA6-B578-E865E8556170}"/>
              </a:ext>
            </a:extLst>
          </p:cNvPr>
          <p:cNvSpPr txBox="1"/>
          <p:nvPr/>
        </p:nvSpPr>
        <p:spPr>
          <a:xfrm>
            <a:off x="9476071" y="5789221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EN 81-20/50 </a:t>
            </a:r>
            <a:r>
              <a:rPr lang="ko-KR" altLang="en-US" b="1" dirty="0"/>
              <a:t>폐지</a:t>
            </a:r>
          </a:p>
        </p:txBody>
      </p: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1954DB23-294E-4ED5-8498-674DEA9BA776}"/>
              </a:ext>
            </a:extLst>
          </p:cNvPr>
          <p:cNvCxnSpPr>
            <a:cxnSpLocks/>
          </p:cNvCxnSpPr>
          <p:nvPr/>
        </p:nvCxnSpPr>
        <p:spPr>
          <a:xfrm>
            <a:off x="5421151" y="2256312"/>
            <a:ext cx="0" cy="350322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이등변 삼각형 55">
            <a:extLst>
              <a:ext uri="{FF2B5EF4-FFF2-40B4-BE49-F238E27FC236}">
                <a16:creationId xmlns:a16="http://schemas.microsoft.com/office/drawing/2014/main" id="{4088F747-D37D-445F-91DA-41091C449940}"/>
              </a:ext>
            </a:extLst>
          </p:cNvPr>
          <p:cNvSpPr/>
          <p:nvPr/>
        </p:nvSpPr>
        <p:spPr>
          <a:xfrm rot="10800000">
            <a:off x="5207396" y="1911928"/>
            <a:ext cx="427509" cy="36854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944827-56DE-443B-A08C-ADBCEC6CB3D9}"/>
              </a:ext>
            </a:extLst>
          </p:cNvPr>
          <p:cNvSpPr txBox="1"/>
          <p:nvPr/>
        </p:nvSpPr>
        <p:spPr>
          <a:xfrm>
            <a:off x="4865549" y="144299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Q4 2025</a:t>
            </a:r>
            <a:endParaRPr lang="ko-KR" alt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DDC5CBB-9526-4DC0-B424-645B0C9BB6FB}"/>
              </a:ext>
            </a:extLst>
          </p:cNvPr>
          <p:cNvSpPr txBox="1"/>
          <p:nvPr/>
        </p:nvSpPr>
        <p:spPr>
          <a:xfrm>
            <a:off x="3511342" y="3176188"/>
            <a:ext cx="1643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IDT</a:t>
            </a:r>
          </a:p>
          <a:p>
            <a:pPr algn="ctr"/>
            <a:endParaRPr lang="en-US" altLang="ko-KR" b="1" dirty="0"/>
          </a:p>
          <a:p>
            <a:pPr algn="ctr"/>
            <a:r>
              <a:rPr lang="en-US" altLang="ko-KR" b="1" dirty="0"/>
              <a:t>ISO 8100-1/2</a:t>
            </a:r>
          </a:p>
          <a:p>
            <a:pPr algn="ctr"/>
            <a:r>
              <a:rPr lang="en-US" altLang="ko-KR" b="1" dirty="0"/>
              <a:t>ISO 8103-1</a:t>
            </a:r>
            <a:endParaRPr lang="ko-KR" altLang="en-US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56FAB0-2D78-463D-B7EB-46A42A1E6B55}"/>
              </a:ext>
            </a:extLst>
          </p:cNvPr>
          <p:cNvSpPr txBox="1"/>
          <p:nvPr/>
        </p:nvSpPr>
        <p:spPr>
          <a:xfrm>
            <a:off x="3432794" y="5385573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/>
              <a:t>국가기술표준원</a:t>
            </a:r>
            <a:endParaRPr lang="ko-KR" altLang="en-US" dirty="0"/>
          </a:p>
        </p:txBody>
      </p: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A6EEFD48-87BD-4EE4-871B-FB0A77D65DDA}"/>
              </a:ext>
            </a:extLst>
          </p:cNvPr>
          <p:cNvCxnSpPr>
            <a:cxnSpLocks/>
          </p:cNvCxnSpPr>
          <p:nvPr/>
        </p:nvCxnSpPr>
        <p:spPr>
          <a:xfrm>
            <a:off x="8543871" y="2256312"/>
            <a:ext cx="0" cy="3503220"/>
          </a:xfrm>
          <a:prstGeom prst="line">
            <a:avLst/>
          </a:prstGeom>
          <a:ln w="762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1" name="이등변 삼각형 60">
            <a:extLst>
              <a:ext uri="{FF2B5EF4-FFF2-40B4-BE49-F238E27FC236}">
                <a16:creationId xmlns:a16="http://schemas.microsoft.com/office/drawing/2014/main" id="{AF0F4794-A970-45DC-BFCA-94877A8C77D7}"/>
              </a:ext>
            </a:extLst>
          </p:cNvPr>
          <p:cNvSpPr/>
          <p:nvPr/>
        </p:nvSpPr>
        <p:spPr>
          <a:xfrm rot="10800000">
            <a:off x="8330116" y="1911928"/>
            <a:ext cx="427509" cy="368542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7FB7D5-15E8-4CC3-8AF7-7E19608ED0C8}"/>
              </a:ext>
            </a:extLst>
          </p:cNvPr>
          <p:cNvSpPr txBox="1"/>
          <p:nvPr/>
        </p:nvSpPr>
        <p:spPr>
          <a:xfrm>
            <a:off x="8185440" y="14429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/>
              <a:t>2026</a:t>
            </a:r>
            <a:endParaRPr lang="ko-KR" altLang="en-US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79D318-764C-480F-A899-AE5ACA920A34}"/>
              </a:ext>
            </a:extLst>
          </p:cNvPr>
          <p:cNvSpPr txBox="1"/>
          <p:nvPr/>
        </p:nvSpPr>
        <p:spPr>
          <a:xfrm>
            <a:off x="5516090" y="3723626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승강기 </a:t>
            </a:r>
            <a:r>
              <a:rPr lang="ko-KR" altLang="en-US" b="1"/>
              <a:t>안전기준 개정 추진</a:t>
            </a:r>
            <a:endParaRPr lang="ko-KR" altLang="en-US" b="1" dirty="0"/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23EE97E4-8F0C-4E09-82BC-0CBAB0224401}"/>
              </a:ext>
            </a:extLst>
          </p:cNvPr>
          <p:cNvSpPr/>
          <p:nvPr/>
        </p:nvSpPr>
        <p:spPr>
          <a:xfrm>
            <a:off x="9500911" y="372362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시행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E4C436-37E0-4C15-8EEE-BD3EC071AF8B}"/>
              </a:ext>
            </a:extLst>
          </p:cNvPr>
          <p:cNvSpPr txBox="1"/>
          <p:nvPr/>
        </p:nvSpPr>
        <p:spPr>
          <a:xfrm>
            <a:off x="9465644" y="2549385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2027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7779221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C0C9B8E-2A5C-E5DE-DECC-F2E19A1C1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D8CB60-137E-1682-62A3-D836557E4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국내 적용 방안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7A7DA8C-8204-4901-BDC0-78261511A9DD}"/>
              </a:ext>
            </a:extLst>
          </p:cNvPr>
          <p:cNvGrpSpPr/>
          <p:nvPr/>
        </p:nvGrpSpPr>
        <p:grpSpPr>
          <a:xfrm>
            <a:off x="1990233" y="1215098"/>
            <a:ext cx="5161725" cy="369332"/>
            <a:chOff x="759540" y="1203762"/>
            <a:chExt cx="5161725" cy="369332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08222311-5C16-4899-9CA8-741ED11E0EEF}"/>
                </a:ext>
              </a:extLst>
            </p:cNvPr>
            <p:cNvSpPr/>
            <p:nvPr/>
          </p:nvSpPr>
          <p:spPr>
            <a:xfrm>
              <a:off x="999725" y="1203762"/>
              <a:ext cx="4921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ISO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8100-1/2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에서 규정하고 있는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KS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표준 재정비</a:t>
              </a:r>
              <a:endParaRPr lang="en-US" altLang="ko-KR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3A6E2AA-30C0-4813-A7E9-985A370A5164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3742351F-57D8-41E0-9D19-F9F0C2F3C57E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5" name="Group 4">
                <a:extLst>
                  <a:ext uri="{FF2B5EF4-FFF2-40B4-BE49-F238E27FC236}">
                    <a16:creationId xmlns:a16="http://schemas.microsoft.com/office/drawing/2014/main" id="{D93EDE02-4F33-4E9B-B4AF-97B663AFB09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26" name="Freeform 5">
                  <a:extLst>
                    <a:ext uri="{FF2B5EF4-FFF2-40B4-BE49-F238E27FC236}">
                      <a16:creationId xmlns:a16="http://schemas.microsoft.com/office/drawing/2014/main" id="{F18464AE-EA14-49AC-A8E6-527B6FA10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7" name="Freeform 6">
                  <a:extLst>
                    <a:ext uri="{FF2B5EF4-FFF2-40B4-BE49-F238E27FC236}">
                      <a16:creationId xmlns:a16="http://schemas.microsoft.com/office/drawing/2014/main" id="{964D83CA-358E-45E5-8631-40C9291EF7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0AA2502-F681-4F1C-A717-7101823A9B7A}"/>
              </a:ext>
            </a:extLst>
          </p:cNvPr>
          <p:cNvGrpSpPr/>
          <p:nvPr/>
        </p:nvGrpSpPr>
        <p:grpSpPr>
          <a:xfrm>
            <a:off x="1990233" y="2472694"/>
            <a:ext cx="6625266" cy="369332"/>
            <a:chOff x="759540" y="1203762"/>
            <a:chExt cx="6625266" cy="369332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4437BDF8-3D91-4719-839F-13C76DC62710}"/>
                </a:ext>
              </a:extLst>
            </p:cNvPr>
            <p:cNvSpPr/>
            <p:nvPr/>
          </p:nvSpPr>
          <p:spPr>
            <a:xfrm>
              <a:off x="999725" y="1203762"/>
              <a:ext cx="63850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국내 승강기 안전기준 도입을 위한 안전기준 개정 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TF </a:t>
              </a:r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운영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(2026)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E735EE41-4E4B-43C5-B536-6065961D3787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D24B541B-6297-4F3A-A3E8-B0333024B0C4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2" name="Group 4">
                <a:extLst>
                  <a:ext uri="{FF2B5EF4-FFF2-40B4-BE49-F238E27FC236}">
                    <a16:creationId xmlns:a16="http://schemas.microsoft.com/office/drawing/2014/main" id="{C9D4D463-267B-4983-A11C-611F4CE8223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33" name="Freeform 5">
                  <a:extLst>
                    <a:ext uri="{FF2B5EF4-FFF2-40B4-BE49-F238E27FC236}">
                      <a16:creationId xmlns:a16="http://schemas.microsoft.com/office/drawing/2014/main" id="{8EF5AD46-85A6-480E-9E73-F8AABBFCAA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34" name="Freeform 6">
                  <a:extLst>
                    <a:ext uri="{FF2B5EF4-FFF2-40B4-BE49-F238E27FC236}">
                      <a16:creationId xmlns:a16="http://schemas.microsoft.com/office/drawing/2014/main" id="{6B434BAC-F4AC-4B4F-9629-4543326ADAE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39052B5-1E59-44C8-BDFE-B5EEAF994172}"/>
              </a:ext>
            </a:extLst>
          </p:cNvPr>
          <p:cNvGrpSpPr/>
          <p:nvPr/>
        </p:nvGrpSpPr>
        <p:grpSpPr>
          <a:xfrm>
            <a:off x="1990233" y="4318119"/>
            <a:ext cx="3938633" cy="369332"/>
            <a:chOff x="759540" y="1203762"/>
            <a:chExt cx="3938633" cy="369332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E077B04B-957D-4D77-8198-4890FC00C6B4}"/>
                </a:ext>
              </a:extLst>
            </p:cNvPr>
            <p:cNvSpPr/>
            <p:nvPr/>
          </p:nvSpPr>
          <p:spPr>
            <a:xfrm>
              <a:off x="999725" y="1203762"/>
              <a:ext cx="36984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행정안전부 고시 개정 및 시행</a:t>
              </a:r>
              <a:r>
                <a:rPr lang="en-US" altLang="ko-KR" b="1" spc="-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</a:rPr>
                <a:t>(2027)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9DB5F139-C92D-4D58-832D-A3051B70B645}"/>
                </a:ext>
              </a:extLst>
            </p:cNvPr>
            <p:cNvGrpSpPr/>
            <p:nvPr/>
          </p:nvGrpSpPr>
          <p:grpSpPr>
            <a:xfrm>
              <a:off x="759540" y="1269634"/>
              <a:ext cx="264155" cy="264532"/>
              <a:chOff x="3974668" y="3423350"/>
              <a:chExt cx="693354" cy="694342"/>
            </a:xfrm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06A68901-D764-48A2-A612-7C6DC920198B}"/>
                  </a:ext>
                </a:extLst>
              </p:cNvPr>
              <p:cNvSpPr/>
              <p:nvPr/>
            </p:nvSpPr>
            <p:spPr>
              <a:xfrm>
                <a:off x="4025256" y="3474432"/>
                <a:ext cx="592179" cy="592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9" name="Group 4">
                <a:extLst>
                  <a:ext uri="{FF2B5EF4-FFF2-40B4-BE49-F238E27FC236}">
                    <a16:creationId xmlns:a16="http://schemas.microsoft.com/office/drawing/2014/main" id="{87E3C2AD-A05A-416D-B364-F6B19A5B758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74668" y="3423350"/>
                <a:ext cx="693354" cy="694342"/>
                <a:chOff x="2935" y="1765"/>
                <a:chExt cx="702" cy="703"/>
              </a:xfrm>
              <a:solidFill>
                <a:srgbClr val="00B0F0"/>
              </a:solidFill>
            </p:grpSpPr>
            <p:sp>
              <p:nvSpPr>
                <p:cNvPr id="40" name="Freeform 5">
                  <a:extLst>
                    <a:ext uri="{FF2B5EF4-FFF2-40B4-BE49-F238E27FC236}">
                      <a16:creationId xmlns:a16="http://schemas.microsoft.com/office/drawing/2014/main" id="{743995EA-16D4-47DC-A241-21BB0435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4" y="1976"/>
                  <a:ext cx="188" cy="281"/>
                </a:xfrm>
                <a:custGeom>
                  <a:avLst/>
                  <a:gdLst>
                    <a:gd name="T0" fmla="*/ 0 w 188"/>
                    <a:gd name="T1" fmla="*/ 281 h 281"/>
                    <a:gd name="T2" fmla="*/ 188 w 188"/>
                    <a:gd name="T3" fmla="*/ 140 h 281"/>
                    <a:gd name="T4" fmla="*/ 0 w 188"/>
                    <a:gd name="T5" fmla="*/ 0 h 281"/>
                    <a:gd name="T6" fmla="*/ 0 w 188"/>
                    <a:gd name="T7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8" h="281">
                      <a:moveTo>
                        <a:pt x="0" y="281"/>
                      </a:moveTo>
                      <a:lnTo>
                        <a:pt x="188" y="140"/>
                      </a:lnTo>
                      <a:lnTo>
                        <a:pt x="0" y="0"/>
                      </a:lnTo>
                      <a:lnTo>
                        <a:pt x="0" y="281"/>
                      </a:ln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id="{6120B7EC-A57B-40AB-B1C1-8A184A5D0D9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35" y="1765"/>
                  <a:ext cx="702" cy="703"/>
                </a:xfrm>
                <a:custGeom>
                  <a:avLst/>
                  <a:gdLst>
                    <a:gd name="T0" fmla="*/ 147 w 294"/>
                    <a:gd name="T1" fmla="*/ 0 h 294"/>
                    <a:gd name="T2" fmla="*/ 0 w 294"/>
                    <a:gd name="T3" fmla="*/ 147 h 294"/>
                    <a:gd name="T4" fmla="*/ 147 w 294"/>
                    <a:gd name="T5" fmla="*/ 294 h 294"/>
                    <a:gd name="T6" fmla="*/ 294 w 294"/>
                    <a:gd name="T7" fmla="*/ 147 h 294"/>
                    <a:gd name="T8" fmla="*/ 147 w 294"/>
                    <a:gd name="T9" fmla="*/ 0 h 294"/>
                    <a:gd name="T10" fmla="*/ 220 w 294"/>
                    <a:gd name="T11" fmla="*/ 220 h 294"/>
                    <a:gd name="T12" fmla="*/ 147 w 294"/>
                    <a:gd name="T13" fmla="*/ 250 h 294"/>
                    <a:gd name="T14" fmla="*/ 74 w 294"/>
                    <a:gd name="T15" fmla="*/ 220 h 294"/>
                    <a:gd name="T16" fmla="*/ 44 w 294"/>
                    <a:gd name="T17" fmla="*/ 147 h 294"/>
                    <a:gd name="T18" fmla="*/ 74 w 294"/>
                    <a:gd name="T19" fmla="*/ 74 h 294"/>
                    <a:gd name="T20" fmla="*/ 147 w 294"/>
                    <a:gd name="T21" fmla="*/ 44 h 294"/>
                    <a:gd name="T22" fmla="*/ 220 w 294"/>
                    <a:gd name="T23" fmla="*/ 74 h 294"/>
                    <a:gd name="T24" fmla="*/ 250 w 294"/>
                    <a:gd name="T25" fmla="*/ 147 h 294"/>
                    <a:gd name="T26" fmla="*/ 220 w 294"/>
                    <a:gd name="T27" fmla="*/ 220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4" h="294">
                      <a:moveTo>
                        <a:pt x="147" y="0"/>
                      </a:moveTo>
                      <a:cubicBezTo>
                        <a:pt x="66" y="0"/>
                        <a:pt x="0" y="66"/>
                        <a:pt x="0" y="147"/>
                      </a:cubicBezTo>
                      <a:cubicBezTo>
                        <a:pt x="0" y="228"/>
                        <a:pt x="66" y="294"/>
                        <a:pt x="147" y="294"/>
                      </a:cubicBezTo>
                      <a:cubicBezTo>
                        <a:pt x="228" y="294"/>
                        <a:pt x="294" y="228"/>
                        <a:pt x="294" y="147"/>
                      </a:cubicBezTo>
                      <a:cubicBezTo>
                        <a:pt x="294" y="66"/>
                        <a:pt x="228" y="0"/>
                        <a:pt x="147" y="0"/>
                      </a:cubicBezTo>
                      <a:close/>
                      <a:moveTo>
                        <a:pt x="220" y="220"/>
                      </a:moveTo>
                      <a:cubicBezTo>
                        <a:pt x="201" y="238"/>
                        <a:pt x="176" y="250"/>
                        <a:pt x="147" y="250"/>
                      </a:cubicBezTo>
                      <a:cubicBezTo>
                        <a:pt x="119" y="250"/>
                        <a:pt x="93" y="238"/>
                        <a:pt x="74" y="220"/>
                      </a:cubicBezTo>
                      <a:cubicBezTo>
                        <a:pt x="56" y="201"/>
                        <a:pt x="44" y="176"/>
                        <a:pt x="44" y="147"/>
                      </a:cubicBezTo>
                      <a:cubicBezTo>
                        <a:pt x="44" y="119"/>
                        <a:pt x="56" y="93"/>
                        <a:pt x="74" y="74"/>
                      </a:cubicBezTo>
                      <a:cubicBezTo>
                        <a:pt x="93" y="56"/>
                        <a:pt x="119" y="44"/>
                        <a:pt x="147" y="44"/>
                      </a:cubicBezTo>
                      <a:cubicBezTo>
                        <a:pt x="176" y="44"/>
                        <a:pt x="201" y="56"/>
                        <a:pt x="220" y="74"/>
                      </a:cubicBezTo>
                      <a:cubicBezTo>
                        <a:pt x="239" y="93"/>
                        <a:pt x="250" y="119"/>
                        <a:pt x="250" y="147"/>
                      </a:cubicBezTo>
                      <a:cubicBezTo>
                        <a:pt x="250" y="176"/>
                        <a:pt x="239" y="201"/>
                        <a:pt x="220" y="220"/>
                      </a:cubicBezTo>
                      <a:close/>
                    </a:path>
                  </a:pathLst>
                </a:custGeom>
                <a:solidFill>
                  <a:srgbClr val="004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86" tIns="46643" rIns="93286" bIns="46643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189011E-913A-44C4-B30D-3FB57A86A787}"/>
              </a:ext>
            </a:extLst>
          </p:cNvPr>
          <p:cNvSpPr txBox="1"/>
          <p:nvPr/>
        </p:nvSpPr>
        <p:spPr>
          <a:xfrm>
            <a:off x="2254388" y="1775950"/>
            <a:ext cx="411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- </a:t>
            </a:r>
            <a:r>
              <a:rPr lang="ko-KR" altLang="en-US" dirty="0"/>
              <a:t>완충기 등 부품 관련 </a:t>
            </a:r>
            <a:r>
              <a:rPr lang="en-US" altLang="ko-KR" dirty="0"/>
              <a:t>KS </a:t>
            </a:r>
            <a:r>
              <a:rPr lang="ko-KR" altLang="en-US" dirty="0"/>
              <a:t>표준 재정비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074988-5E8E-4B5C-BDFC-154B8083D3A2}"/>
              </a:ext>
            </a:extLst>
          </p:cNvPr>
          <p:cNvSpPr txBox="1"/>
          <p:nvPr/>
        </p:nvSpPr>
        <p:spPr>
          <a:xfrm>
            <a:off x="2254388" y="3058675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dirty="0"/>
              <a:t>ISO </a:t>
            </a:r>
            <a:r>
              <a:rPr lang="ko-KR" altLang="en-US" dirty="0"/>
              <a:t>문서의 부합화</a:t>
            </a:r>
            <a:r>
              <a:rPr lang="en-US" altLang="ko-KR" dirty="0"/>
              <a:t>(</a:t>
            </a:r>
            <a:r>
              <a:rPr lang="ko-KR" altLang="en-US" dirty="0"/>
              <a:t>번역</a:t>
            </a:r>
            <a:r>
              <a:rPr lang="en-US" altLang="ko-KR" dirty="0"/>
              <a:t>) </a:t>
            </a:r>
            <a:r>
              <a:rPr lang="ko-KR" altLang="en-US" dirty="0"/>
              <a:t>후 운영</a:t>
            </a:r>
            <a:endParaRPr lang="en-US" altLang="ko-KR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33C3DC5-0FB4-4379-847E-B4FAA008E58B}"/>
              </a:ext>
            </a:extLst>
          </p:cNvPr>
          <p:cNvSpPr/>
          <p:nvPr/>
        </p:nvSpPr>
        <p:spPr>
          <a:xfrm>
            <a:off x="2254388" y="3533522"/>
            <a:ext cx="5543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dirty="0"/>
              <a:t>저작권 이슈 해결을 위해 </a:t>
            </a:r>
            <a:r>
              <a:rPr lang="en-US" altLang="ko-KR" dirty="0"/>
              <a:t>KS</a:t>
            </a:r>
            <a:r>
              <a:rPr lang="ko-KR" altLang="en-US" dirty="0"/>
              <a:t> 표준 우선 제정 필요</a:t>
            </a:r>
          </a:p>
        </p:txBody>
      </p:sp>
    </p:spTree>
    <p:extLst>
      <p:ext uri="{BB962C8B-B14F-4D97-AF65-F5344CB8AC3E}">
        <p14:creationId xmlns:p14="http://schemas.microsoft.com/office/powerpoint/2010/main" val="3765495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 hidden="1"/>
          <p:cNvSpPr/>
          <p:nvPr/>
        </p:nvSpPr>
        <p:spPr>
          <a:xfrm>
            <a:off x="3932587" y="2238473"/>
            <a:ext cx="4326827" cy="1006429"/>
          </a:xfrm>
          <a:prstGeom prst="rect">
            <a:avLst/>
          </a:prstGeom>
          <a:noFill/>
        </p:spPr>
        <p:txBody>
          <a:bodyPr wrap="none" rtlCol="0" anchor="ctr">
            <a:spAutoFit/>
            <a:scene3d>
              <a:camera prst="orthographicFront"/>
              <a:lightRig rig="threePt" dir="t"/>
            </a:scene3d>
            <a:sp3d contourW="38100">
              <a:contourClr>
                <a:schemeClr val="bg1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ko-KR" altLang="en-US" sz="6600" spc="-140">
                <a:blipFill>
                  <a:blip r:embed="rId2"/>
                  <a:stretch>
                    <a:fillRect/>
                  </a:stretch>
                </a:blipFill>
                <a:latin typeface="Rix모던고딕 EB" panose="02020603020101020101" pitchFamily="18" charset="-127"/>
                <a:ea typeface="Rix모던고딕 EB" panose="02020603020101020101" pitchFamily="18" charset="-127"/>
              </a:rPr>
              <a:t>감사합니다</a:t>
            </a:r>
            <a:endParaRPr lang="en-US" altLang="ko-KR" sz="6600" spc="-140">
              <a:blipFill>
                <a:blip r:embed="rId2"/>
                <a:stretch>
                  <a:fillRect/>
                </a:stretch>
              </a:blipFill>
              <a:latin typeface="Rix모던고딕 EB" panose="02020603020101020101" pitchFamily="18" charset="-127"/>
              <a:ea typeface="Rix모던고딕 EB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61"/>
          <a:stretch/>
        </p:blipFill>
        <p:spPr>
          <a:xfrm>
            <a:off x="4387139" y="3983701"/>
            <a:ext cx="3417721" cy="6867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3391" y="2087847"/>
            <a:ext cx="6645216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7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728191" y="300868"/>
            <a:ext cx="386644" cy="461665"/>
          </a:xfrm>
        </p:spPr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>
          <a:xfrm>
            <a:off x="1207521" y="290563"/>
            <a:ext cx="8058739" cy="523220"/>
          </a:xfrm>
        </p:spPr>
        <p:txBody>
          <a:bodyPr/>
          <a:lstStyle/>
          <a:p>
            <a:r>
              <a:rPr lang="ko-KR" altLang="en-US" dirty="0"/>
              <a:t>세계 승강기 산업 동향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03504-D141-B131-6A23-10ECF9262F9F}"/>
              </a:ext>
            </a:extLst>
          </p:cNvPr>
          <p:cNvSpPr txBox="1"/>
          <p:nvPr/>
        </p:nvSpPr>
        <p:spPr>
          <a:xfrm>
            <a:off x="1207521" y="1585931"/>
            <a:ext cx="103709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중국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(2023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년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)</a:t>
            </a:r>
          </a:p>
          <a:p>
            <a:endParaRPr lang="en-US" altLang="ko-KR" sz="2400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- 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총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 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운행대수 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10,629,800(2022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년 대비 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10.2% 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증가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)</a:t>
            </a:r>
          </a:p>
          <a:p>
            <a:endParaRPr lang="en-US" altLang="ko-KR" sz="2400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</a:endParaRPr>
          </a:p>
          <a:p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- 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엘리베이터 사고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: 14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건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(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사망 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13</a:t>
            </a:r>
            <a:r>
              <a:rPr lang="ko-KR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명</a:t>
            </a:r>
            <a:r>
              <a:rPr lang="en-US" altLang="ko-KR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)</a:t>
            </a:r>
            <a:endParaRPr lang="ko-KR" altLang="en-US" sz="2400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C061E-DA10-52C4-167A-0CABBAF1B254}"/>
              </a:ext>
            </a:extLst>
          </p:cNvPr>
          <p:cNvSpPr txBox="1"/>
          <p:nvPr/>
        </p:nvSpPr>
        <p:spPr>
          <a:xfrm>
            <a:off x="1207521" y="4141958"/>
            <a:ext cx="9325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* </a:t>
            </a:r>
            <a:r>
              <a:rPr lang="ko-KR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중국 엘리베이터 협회 발표</a:t>
            </a:r>
            <a:r>
              <a:rPr lang="en-US" altLang="ko-KR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, 2024. 10. 17. PALEA SEMINAR)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5912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8FFDD34-1BD7-289F-CD9D-C3D9126C5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67AABC-214D-4DA6-512A-8AADE0723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아시아 승강기 산업 성장</a:t>
            </a:r>
            <a:r>
              <a:rPr lang="en-US" altLang="ko-KR" dirty="0"/>
              <a:t> </a:t>
            </a:r>
            <a:r>
              <a:rPr lang="ko-KR" altLang="en-US" dirty="0"/>
              <a:t>관련 주요 통계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7EBBD-81EF-C471-A04D-5F644FD7F5BC}"/>
              </a:ext>
            </a:extLst>
          </p:cNvPr>
          <p:cNvSpPr txBox="1"/>
          <p:nvPr/>
        </p:nvSpPr>
        <p:spPr>
          <a:xfrm>
            <a:off x="3013363" y="1506695"/>
            <a:ext cx="67125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2024</a:t>
            </a:r>
            <a:r>
              <a:rPr lang="ko-KR" altLang="en-US" dirty="0"/>
              <a:t>년 아시아 인구</a:t>
            </a:r>
            <a:r>
              <a:rPr lang="en-US" altLang="ko-KR" dirty="0"/>
              <a:t>: 33</a:t>
            </a:r>
            <a:r>
              <a:rPr lang="ko-KR" altLang="en-US" dirty="0"/>
              <a:t>억</a:t>
            </a:r>
            <a:r>
              <a:rPr lang="en-US" altLang="ko-KR" dirty="0"/>
              <a:t>8800</a:t>
            </a:r>
            <a:r>
              <a:rPr lang="ko-KR" altLang="en-US" dirty="0"/>
              <a:t>만명</a:t>
            </a:r>
            <a:endParaRPr lang="en-US" altLang="ko-KR" dirty="0"/>
          </a:p>
          <a:p>
            <a:r>
              <a:rPr lang="en-US" altLang="ko-KR" dirty="0"/>
              <a:t>40</a:t>
            </a:r>
            <a:r>
              <a:rPr lang="ko-KR" altLang="en-US" dirty="0"/>
              <a:t>세 미만</a:t>
            </a:r>
            <a:r>
              <a:rPr lang="en-US" altLang="ko-KR" dirty="0"/>
              <a:t>: 61%</a:t>
            </a:r>
          </a:p>
          <a:p>
            <a:r>
              <a:rPr lang="ko-KR" altLang="en-US" dirty="0"/>
              <a:t>중간 연령</a:t>
            </a:r>
            <a:r>
              <a:rPr lang="en-US" altLang="ko-KR" dirty="0"/>
              <a:t>: 31.9</a:t>
            </a:r>
            <a:r>
              <a:rPr lang="ko-KR" altLang="en-US" dirty="0"/>
              <a:t>세</a:t>
            </a:r>
            <a:r>
              <a:rPr lang="en-US" altLang="ko-KR" dirty="0"/>
              <a:t> (202</a:t>
            </a:r>
            <a:r>
              <a:rPr lang="ko-KR" altLang="en-US" dirty="0"/>
              <a:t>년 기준</a:t>
            </a:r>
            <a:r>
              <a:rPr lang="en-US" altLang="ko-KR" dirty="0"/>
              <a:t>: 24.9</a:t>
            </a:r>
            <a:r>
              <a:rPr lang="ko-KR" altLang="en-US" dirty="0"/>
              <a:t>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903BB-30D2-1369-6868-D571990CABC9}"/>
              </a:ext>
            </a:extLst>
          </p:cNvPr>
          <p:cNvSpPr txBox="1"/>
          <p:nvPr/>
        </p:nvSpPr>
        <p:spPr>
          <a:xfrm>
            <a:off x="1809000" y="3335153"/>
            <a:ext cx="41524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현재 연간 설치대수는 약</a:t>
            </a:r>
            <a:r>
              <a:rPr lang="en-US" altLang="ko-KR" dirty="0"/>
              <a:t>398</a:t>
            </a:r>
            <a:r>
              <a:rPr lang="ko-KR" altLang="en-US" dirty="0"/>
              <a:t>만대이며</a:t>
            </a:r>
            <a:r>
              <a:rPr lang="en-US" altLang="ko-KR" dirty="0"/>
              <a:t>,</a:t>
            </a:r>
          </a:p>
          <a:p>
            <a:r>
              <a:rPr lang="en-US" altLang="ko-KR" dirty="0"/>
              <a:t>2030</a:t>
            </a:r>
            <a:r>
              <a:rPr lang="ko-KR" altLang="en-US" dirty="0"/>
              <a:t>년까지 연평균 성장률은</a:t>
            </a:r>
            <a:br>
              <a:rPr lang="en-US" altLang="ko-KR" dirty="0"/>
            </a:br>
            <a:r>
              <a:rPr lang="en-US" altLang="ko-KR" dirty="0"/>
              <a:t>6.5%</a:t>
            </a:r>
            <a:r>
              <a:rPr lang="ko-KR" altLang="en-US" dirty="0"/>
              <a:t>로 예상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A8B7A-23F8-AE16-973F-05ECE5F9D8E2}"/>
              </a:ext>
            </a:extLst>
          </p:cNvPr>
          <p:cNvSpPr txBox="1"/>
          <p:nvPr/>
        </p:nvSpPr>
        <p:spPr>
          <a:xfrm>
            <a:off x="7566560" y="5356888"/>
            <a:ext cx="3228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2030</a:t>
            </a:r>
            <a:r>
              <a:rPr lang="ko-KR" altLang="en-US" dirty="0"/>
              <a:t>년 예상 도시화율</a:t>
            </a:r>
            <a:r>
              <a:rPr lang="en-US" altLang="ko-KR" dirty="0"/>
              <a:t>: 60%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224DCD-1EF9-880E-D0EE-EE989E9E34E3}"/>
              </a:ext>
            </a:extLst>
          </p:cNvPr>
          <p:cNvSpPr txBox="1"/>
          <p:nvPr/>
        </p:nvSpPr>
        <p:spPr>
          <a:xfrm>
            <a:off x="2873824" y="5364007"/>
            <a:ext cx="4096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도시화율</a:t>
            </a:r>
            <a:r>
              <a:rPr lang="en-US" altLang="ko-KR" dirty="0"/>
              <a:t>: 53% (2000</a:t>
            </a:r>
            <a:r>
              <a:rPr lang="ko-KR" altLang="en-US" dirty="0"/>
              <a:t>년 기준</a:t>
            </a:r>
            <a:r>
              <a:rPr lang="en-US" altLang="ko-KR" dirty="0"/>
              <a:t>: 37.5%)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2FD49FC-D667-C49C-976E-350C52E9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000" y="1506695"/>
            <a:ext cx="943107" cy="8954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3126B47-260F-5297-CB3C-D435826B0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182" y="3221572"/>
            <a:ext cx="3362794" cy="8383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70A4B2-88F3-EF78-2FE1-5F4A7E1E1277}"/>
              </a:ext>
            </a:extLst>
          </p:cNvPr>
          <p:cNvSpPr txBox="1"/>
          <p:nvPr/>
        </p:nvSpPr>
        <p:spPr>
          <a:xfrm>
            <a:off x="7566560" y="4258483"/>
            <a:ext cx="285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2030</a:t>
            </a:r>
            <a:r>
              <a:rPr lang="ko-KR" altLang="en-US" dirty="0"/>
              <a:t>년 예상 승강기 대수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A50CF9F-A864-95D8-01E9-7F8BB388F0F7}"/>
              </a:ext>
            </a:extLst>
          </p:cNvPr>
          <p:cNvCxnSpPr>
            <a:cxnSpLocks/>
          </p:cNvCxnSpPr>
          <p:nvPr/>
        </p:nvCxnSpPr>
        <p:spPr>
          <a:xfrm>
            <a:off x="1624761" y="2886135"/>
            <a:ext cx="9348039" cy="0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5F02F86E-F5CF-7900-D156-CBCEFEB8044A}"/>
              </a:ext>
            </a:extLst>
          </p:cNvPr>
          <p:cNvCxnSpPr>
            <a:cxnSpLocks/>
          </p:cNvCxnSpPr>
          <p:nvPr/>
        </p:nvCxnSpPr>
        <p:spPr>
          <a:xfrm>
            <a:off x="1624761" y="4736706"/>
            <a:ext cx="9348039" cy="0"/>
          </a:xfrm>
          <a:prstGeom prst="line">
            <a:avLst/>
          </a:prstGeom>
          <a:ln w="5715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3A43953F-DE2C-7D44-5ECF-00CF2DEC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207" y="5189080"/>
            <a:ext cx="800212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52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B5590-AE83-E55A-349E-1E4C63E5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8030E58-4037-73C3-6DDF-069E3D06C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3074A0B-C89C-70A1-F807-76ED3F6707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아시아 승강기 산업 성장</a:t>
            </a:r>
            <a:r>
              <a:rPr lang="en-US" altLang="ko-KR" dirty="0"/>
              <a:t> </a:t>
            </a:r>
            <a:r>
              <a:rPr lang="ko-KR" altLang="en-US" dirty="0"/>
              <a:t>관련 주요 통계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48CADF0-6A5E-550B-B7F2-CFF2C170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20" y="1429122"/>
            <a:ext cx="9132674" cy="46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98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4494</Words>
  <Application>Microsoft Office PowerPoint</Application>
  <PresentationFormat>와이드스크린</PresentationFormat>
  <Paragraphs>746</Paragraphs>
  <Slides>67</Slides>
  <Notes>36</Notes>
  <HiddenSlides>0</HiddenSlides>
  <MMClips>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67</vt:i4>
      </vt:variant>
    </vt:vector>
  </HeadingPairs>
  <TitlesOfParts>
    <vt:vector size="80" baseType="lpstr">
      <vt:lpstr>HY견명조</vt:lpstr>
      <vt:lpstr>HY신명조</vt:lpstr>
      <vt:lpstr>HY헤드라인M</vt:lpstr>
      <vt:lpstr>NanumBarunGothic</vt:lpstr>
      <vt:lpstr>Rix모던고딕 EB</vt:lpstr>
      <vt:lpstr>맑은 고딕</vt:lpstr>
      <vt:lpstr>함초롬바탕</vt:lpstr>
      <vt:lpstr>Arial</vt:lpstr>
      <vt:lpstr>Georgia</vt:lpstr>
      <vt:lpstr>Roboto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274</cp:revision>
  <cp:lastPrinted>2022-10-30T04:04:10Z</cp:lastPrinted>
  <dcterms:created xsi:type="dcterms:W3CDTF">2020-05-26T12:06:48Z</dcterms:created>
  <dcterms:modified xsi:type="dcterms:W3CDTF">2025-10-15T05:19:07Z</dcterms:modified>
</cp:coreProperties>
</file>