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647" r:id="rId4"/>
    <p:sldId id="658" r:id="rId5"/>
    <p:sldId id="648" r:id="rId6"/>
    <p:sldId id="659" r:id="rId7"/>
    <p:sldId id="660" r:id="rId8"/>
    <p:sldId id="661" r:id="rId9"/>
    <p:sldId id="663" r:id="rId10"/>
    <p:sldId id="662" r:id="rId11"/>
    <p:sldId id="664" r:id="rId12"/>
    <p:sldId id="665" r:id="rId13"/>
    <p:sldId id="287" r:id="rId14"/>
    <p:sldId id="666" r:id="rId15"/>
    <p:sldId id="671" r:id="rId16"/>
    <p:sldId id="667" r:id="rId17"/>
    <p:sldId id="668" r:id="rId18"/>
    <p:sldId id="669" r:id="rId19"/>
    <p:sldId id="672" r:id="rId20"/>
    <p:sldId id="670" r:id="rId2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32" userDrawn="1">
          <p15:clr>
            <a:srgbClr val="A4A3A4"/>
          </p15:clr>
        </p15:guide>
        <p15:guide id="2" pos="112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AE7"/>
    <a:srgbClr val="FF3399"/>
    <a:srgbClr val="002060"/>
    <a:srgbClr val="25AEEB"/>
    <a:srgbClr val="0584CB"/>
    <a:srgbClr val="3399FF"/>
    <a:srgbClr val="33A4DD"/>
    <a:srgbClr val="0074B4"/>
    <a:srgbClr val="2E9ED6"/>
    <a:srgbClr val="008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3" autoAdjust="0"/>
    <p:restoredTop sz="94656" autoAdjust="0"/>
  </p:normalViewPr>
  <p:slideViewPr>
    <p:cSldViewPr>
      <p:cViewPr varScale="1">
        <p:scale>
          <a:sx n="68" d="100"/>
          <a:sy n="68" d="100"/>
        </p:scale>
        <p:origin x="48" y="48"/>
      </p:cViewPr>
      <p:guideLst>
        <p:guide orient="horz" pos="5832"/>
        <p:guide pos="112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318EC-FA99-4744-B81F-F436B46BCC80}" type="datetimeFigureOut">
              <a:rPr lang="ko-KR" altLang="en-US" smtClean="0"/>
              <a:t>2025-06-16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EEA00-2F1E-44BB-974E-03477AD558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12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5384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599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318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539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722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053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222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444444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승강기산업진흥법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2024.7.31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시행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/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목적</a:t>
            </a:r>
            <a:r>
              <a:rPr lang="en-US" altLang="ko-KR" b="0" i="0">
                <a:solidFill>
                  <a:srgbClr val="444444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:</a:t>
            </a:r>
            <a:r>
              <a:rPr lang="ko-KR" altLang="en-US" b="0" i="0">
                <a:solidFill>
                  <a:srgbClr val="444444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승강기산업의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기반을 조성하고 승강기사업자의 경쟁력을 강화하여 국민경제의 발전에 이바지함을 목적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09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323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03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79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84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95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379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920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803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F7B75C9C-5C1E-B73C-893A-93EB7996B5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5" y="0"/>
            <a:ext cx="17059275" cy="10287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F6C374D6-6FF0-46B4-8A9E-13B3A5550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D0C0-5561-4C98-808A-433DC7FFAFE3}" type="datetimeFigureOut">
              <a:rPr lang="ko-KR" altLang="en-US" smtClean="0"/>
              <a:t>2025-06-16</a:t>
            </a:fld>
            <a:endParaRPr lang="ko-KR" altLang="en-US" dirty="0"/>
          </a:p>
        </p:txBody>
      </p:sp>
      <p:sp>
        <p:nvSpPr>
          <p:cNvPr id="9" name="바닥글 개체 틀 4">
            <a:extLst>
              <a:ext uri="{FF2B5EF4-FFF2-40B4-BE49-F238E27FC236}">
                <a16:creationId xmlns:a16="http://schemas.microsoft.com/office/drawing/2014/main" id="{E3D05EFA-F8A6-458C-AC16-64EAC6E3F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1" name="슬라이드 번호 개체 틀 5">
            <a:extLst>
              <a:ext uri="{FF2B5EF4-FFF2-40B4-BE49-F238E27FC236}">
                <a16:creationId xmlns:a16="http://schemas.microsoft.com/office/drawing/2014/main" id="{CE5D421B-EE57-42ED-825F-DBDF313BC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4E43-31B2-45CF-BDA5-AA5C5336A78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5536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F7B75C9C-5C1E-B73C-893A-93EB7996B5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5" y="0"/>
            <a:ext cx="17059275" cy="10287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F6C374D6-6FF0-46B4-8A9E-13B3A5550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D0C0-5561-4C98-808A-433DC7FFAFE3}" type="datetimeFigureOut">
              <a:rPr lang="ko-KR" altLang="en-US" smtClean="0"/>
              <a:t>2025-06-16</a:t>
            </a:fld>
            <a:endParaRPr lang="ko-KR" altLang="en-US" dirty="0"/>
          </a:p>
        </p:txBody>
      </p:sp>
      <p:sp>
        <p:nvSpPr>
          <p:cNvPr id="9" name="바닥글 개체 틀 4">
            <a:extLst>
              <a:ext uri="{FF2B5EF4-FFF2-40B4-BE49-F238E27FC236}">
                <a16:creationId xmlns:a16="http://schemas.microsoft.com/office/drawing/2014/main" id="{E3D05EFA-F8A6-458C-AC16-64EAC6E3F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1" name="슬라이드 번호 개체 틀 5">
            <a:extLst>
              <a:ext uri="{FF2B5EF4-FFF2-40B4-BE49-F238E27FC236}">
                <a16:creationId xmlns:a16="http://schemas.microsoft.com/office/drawing/2014/main" id="{CE5D421B-EE57-42ED-825F-DBDF313BC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4E43-31B2-45CF-BDA5-AA5C5336A78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4176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4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08665" y="1271420"/>
            <a:ext cx="14718335" cy="11263480"/>
            <a:chOff x="10214227" y="1233502"/>
            <a:chExt cx="14718335" cy="112634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4227" y="1233502"/>
              <a:ext cx="14718335" cy="112634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7063" y="4676722"/>
            <a:ext cx="11509682" cy="14311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700" kern="0" spc="-200" dirty="0">
                <a:solidFill>
                  <a:srgbClr val="FFF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itchFamily="34" charset="0"/>
              </a:rPr>
              <a:t>안전인증실 주요사업 안내</a:t>
            </a:r>
            <a:endParaRPr lang="en-US" altLang="ko-KR" sz="2400" kern="0" spc="0" dirty="0">
              <a:solidFill>
                <a:srgbClr val="FFFF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7063" y="2787538"/>
            <a:ext cx="11079295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200" kern="0" spc="-300" dirty="0">
                <a:solidFill>
                  <a:srgbClr val="01B8E8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Light" pitchFamily="34" charset="0"/>
              </a:rPr>
              <a:t>승강기안전기술원</a:t>
            </a:r>
            <a:endParaRPr lang="en-US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7063" y="8928132"/>
            <a:ext cx="1685077" cy="400110"/>
            <a:chOff x="1217544" y="8928132"/>
            <a:chExt cx="1685077" cy="400110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354566" y="8942086"/>
              <a:ext cx="1411025" cy="373394"/>
              <a:chOff x="1354566" y="8942086"/>
              <a:chExt cx="1411025" cy="373394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54566" y="8942086"/>
                <a:ext cx="1411025" cy="373394"/>
              </a:xfrm>
              <a:prstGeom prst="rect">
                <a:avLst/>
              </a:prstGeom>
            </p:spPr>
          </p:pic>
        </p:grpSp>
        <p:sp>
          <p:nvSpPr>
            <p:cNvPr id="14" name="Object 14"/>
            <p:cNvSpPr txBox="1"/>
            <p:nvPr/>
          </p:nvSpPr>
          <p:spPr>
            <a:xfrm>
              <a:off x="1217544" y="8928132"/>
              <a:ext cx="1685077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000" b="1" kern="0" spc="-100">
                  <a:solidFill>
                    <a:srgbClr val="00335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Pretendard" pitchFamily="34" charset="0"/>
                </a:rPr>
                <a:t>2025.06.17</a:t>
              </a:r>
              <a:endParaRPr 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554789" y="8928132"/>
            <a:ext cx="1311327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000" b="1" kern="0" dirty="0" err="1">
                <a:solidFill>
                  <a:srgbClr val="00C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Noto Sans CJK KR DemiLight" pitchFamily="34" charset="0"/>
              </a:rPr>
              <a:t>수출바우처</a:t>
            </a:r>
            <a:r>
              <a:rPr lang="ko-KR" altLang="en-US" sz="2000" b="1" kern="0" dirty="0">
                <a:solidFill>
                  <a:srgbClr val="00C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Noto Sans CJK KR DemiLight" pitchFamily="34" charset="0"/>
              </a:rPr>
              <a:t> </a:t>
            </a:r>
            <a:r>
              <a:rPr lang="en-US" altLang="ko-KR" sz="2000" b="1" kern="0" dirty="0">
                <a:solidFill>
                  <a:srgbClr val="00C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Noto Sans CJK KR DemiLight" pitchFamily="34" charset="0"/>
              </a:rPr>
              <a:t>/ </a:t>
            </a:r>
            <a:r>
              <a:rPr lang="ko-KR" altLang="en-US" sz="2000" b="1" kern="0" dirty="0" err="1">
                <a:solidFill>
                  <a:srgbClr val="00C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Noto Sans CJK KR DemiLight" pitchFamily="34" charset="0"/>
              </a:rPr>
              <a:t>매칭그랜트</a:t>
            </a:r>
            <a:r>
              <a:rPr lang="ko-KR" altLang="en-US" sz="2000" b="1" kern="0" dirty="0">
                <a:solidFill>
                  <a:srgbClr val="00C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Noto Sans CJK KR DemiLight" pitchFamily="34" charset="0"/>
              </a:rPr>
              <a:t> </a:t>
            </a:r>
            <a:r>
              <a:rPr lang="en-US" altLang="ko-KR" sz="2000" b="1" kern="0" dirty="0">
                <a:solidFill>
                  <a:srgbClr val="00C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Noto Sans CJK KR DemiLight" pitchFamily="34" charset="0"/>
              </a:rPr>
              <a:t>/</a:t>
            </a:r>
            <a:r>
              <a:rPr lang="ko-KR" altLang="en-US" sz="2000" b="1" kern="0" dirty="0">
                <a:solidFill>
                  <a:srgbClr val="00C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Noto Sans CJK KR DemiLight" pitchFamily="34" charset="0"/>
              </a:rPr>
              <a:t> 에너지효율등급</a:t>
            </a:r>
            <a:r>
              <a:rPr lang="en-US" altLang="ko-KR" sz="2000" b="1" kern="0" dirty="0">
                <a:solidFill>
                  <a:srgbClr val="00C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Noto Sans CJK KR DemiLight" pitchFamily="34" charset="0"/>
              </a:rPr>
              <a:t> </a:t>
            </a:r>
            <a:endParaRPr lang="en-US" sz="2400" b="1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190500"/>
            <a:ext cx="2729961" cy="604389"/>
          </a:xfrm>
          <a:prstGeom prst="rect">
            <a:avLst/>
          </a:prstGeom>
        </p:spPr>
      </p:pic>
      <p:sp>
        <p:nvSpPr>
          <p:cNvPr id="13" name="Object 16">
            <a:extLst>
              <a:ext uri="{FF2B5EF4-FFF2-40B4-BE49-F238E27FC236}">
                <a16:creationId xmlns:a16="http://schemas.microsoft.com/office/drawing/2014/main" id="{B72158C4-1141-4EE4-B854-BBFA9DD77711}"/>
              </a:ext>
            </a:extLst>
          </p:cNvPr>
          <p:cNvSpPr txBox="1"/>
          <p:nvPr/>
        </p:nvSpPr>
        <p:spPr>
          <a:xfrm>
            <a:off x="13828189" y="8858190"/>
            <a:ext cx="435027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000" b="1" kern="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안전인증실 인증사업관리팀 김은수 차장</a:t>
            </a:r>
            <a:endParaRPr lang="en-US" sz="2400" b="1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259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39" name="제목 3">
            <a:extLst>
              <a:ext uri="{FF2B5EF4-FFF2-40B4-BE49-F238E27FC236}">
                <a16:creationId xmlns:a16="http://schemas.microsoft.com/office/drawing/2014/main" id="{2B2169ED-8C00-4A26-8821-9CC06122F02B}"/>
              </a:ext>
            </a:extLst>
          </p:cNvPr>
          <p:cNvSpPr txBox="1">
            <a:spLocks/>
          </p:cNvSpPr>
          <p:nvPr/>
        </p:nvSpPr>
        <p:spPr>
          <a:xfrm flipH="1">
            <a:off x="5291207" y="754053"/>
            <a:ext cx="7740733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공단의 </a:t>
            </a:r>
            <a:r>
              <a:rPr lang="ko-KR" altLang="en-US" sz="5400" b="0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수출바우처</a:t>
            </a:r>
            <a:r>
              <a:rPr lang="ko-KR" altLang="en-US" sz="5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 구성</a:t>
            </a:r>
            <a:endParaRPr lang="en-US" altLang="ko-KR" sz="5400" b="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2419A9CD-6A89-4FD4-982D-215966F604C4}"/>
              </a:ext>
            </a:extLst>
          </p:cNvPr>
          <p:cNvCxnSpPr>
            <a:cxnSpLocks/>
          </p:cNvCxnSpPr>
          <p:nvPr/>
        </p:nvCxnSpPr>
        <p:spPr>
          <a:xfrm flipV="1">
            <a:off x="5753542" y="891275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A0979ABC-E922-40CE-BA1F-7B5573B14C68}"/>
              </a:ext>
            </a:extLst>
          </p:cNvPr>
          <p:cNvCxnSpPr>
            <a:cxnSpLocks/>
          </p:cNvCxnSpPr>
          <p:nvPr/>
        </p:nvCxnSpPr>
        <p:spPr>
          <a:xfrm flipV="1">
            <a:off x="12559385" y="891275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F353AF04-A373-4105-BB25-0AC5A3BBFC14}"/>
              </a:ext>
            </a:extLst>
          </p:cNvPr>
          <p:cNvGrpSpPr/>
          <p:nvPr/>
        </p:nvGrpSpPr>
        <p:grpSpPr>
          <a:xfrm>
            <a:off x="1920856" y="3494373"/>
            <a:ext cx="4638348" cy="5442549"/>
            <a:chOff x="1047737" y="3381677"/>
            <a:chExt cx="3937360" cy="2432927"/>
          </a:xfrm>
        </p:grpSpPr>
        <p:sp>
          <p:nvSpPr>
            <p:cNvPr id="139" name="제목 3">
              <a:extLst>
                <a:ext uri="{FF2B5EF4-FFF2-40B4-BE49-F238E27FC236}">
                  <a16:creationId xmlns:a16="http://schemas.microsoft.com/office/drawing/2014/main" id="{67BF5492-8AB7-4DEC-A676-31F7D96CF28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076033" y="3381677"/>
              <a:ext cx="2524858" cy="2201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ko-KR" altLang="en-US" sz="3200" dirty="0">
                  <a:solidFill>
                    <a:srgbClr val="FFFF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Calibri" panose="020F0502020204030204" pitchFamily="34" charset="0"/>
                </a:rPr>
                <a:t>역량강화교육</a:t>
              </a:r>
              <a:endParaRPr lang="en-US" altLang="ko-KR" sz="320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006F4A5-EEBF-4D14-800F-FF21570931DE}"/>
                </a:ext>
              </a:extLst>
            </p:cNvPr>
            <p:cNvSpPr txBox="1"/>
            <p:nvPr/>
          </p:nvSpPr>
          <p:spPr>
            <a:xfrm>
              <a:off x="1047737" y="3698102"/>
              <a:ext cx="3937360" cy="21165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3200" kern="0" spc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수출 역량강화를 위한 교육</a:t>
              </a:r>
              <a:r>
                <a:rPr lang="en-US" altLang="ko-KR" sz="3200" kern="0" spc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.</a:t>
              </a:r>
            </a:p>
            <a:p>
              <a:pPr algn="just" fontAlgn="base">
                <a:lnSpc>
                  <a:spcPct val="160000"/>
                </a:lnSpc>
              </a:pPr>
              <a:r>
                <a:rPr lang="en-US" altLang="ko-KR" sz="3200" kern="0" spc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(</a:t>
              </a:r>
              <a:r>
                <a:rPr lang="en-US" altLang="ko-KR" sz="3200" kern="0" dirty="0"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KC</a:t>
              </a:r>
              <a:r>
                <a:rPr lang="ko-KR" altLang="en-US" sz="3200" kern="0" dirty="0"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인증</a:t>
              </a:r>
              <a:r>
                <a:rPr lang="en-US" altLang="ko-KR" sz="3200" kern="0" dirty="0"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,</a:t>
              </a:r>
              <a:r>
                <a:rPr lang="en-US" altLang="ko-KR" sz="3200" kern="0" spc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EN81-20/50, ISO 8100-1)</a:t>
              </a:r>
            </a:p>
            <a:p>
              <a:pPr algn="just" fontAlgn="base">
                <a:lnSpc>
                  <a:spcPct val="160000"/>
                </a:lnSpc>
              </a:pPr>
              <a:r>
                <a:rPr lang="ko-KR" altLang="en-US" sz="3200" kern="0" spc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해외시장 개척관련 교육 등 수출관련 역량강화 교육 전반에 걸친 유사 서비스</a:t>
              </a:r>
            </a:p>
          </p:txBody>
        </p:sp>
      </p:grp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1C980F3A-D508-4655-B531-49288018D072}"/>
              </a:ext>
            </a:extLst>
          </p:cNvPr>
          <p:cNvGrpSpPr/>
          <p:nvPr/>
        </p:nvGrpSpPr>
        <p:grpSpPr>
          <a:xfrm>
            <a:off x="7296015" y="3469189"/>
            <a:ext cx="4632979" cy="6255642"/>
            <a:chOff x="1740115" y="3382234"/>
            <a:chExt cx="1682204" cy="2796395"/>
          </a:xfrm>
        </p:grpSpPr>
        <p:sp>
          <p:nvSpPr>
            <p:cNvPr id="142" name="제목 3">
              <a:extLst>
                <a:ext uri="{FF2B5EF4-FFF2-40B4-BE49-F238E27FC236}">
                  <a16:creationId xmlns:a16="http://schemas.microsoft.com/office/drawing/2014/main" id="{242DECCC-B018-4594-9A57-B567BEBDE8E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740115" y="3382234"/>
              <a:ext cx="1572510" cy="2201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ko-KR" altLang="en-US" sz="3200" dirty="0">
                  <a:solidFill>
                    <a:srgbClr val="FFFF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Calibri" panose="020F0502020204030204" pitchFamily="34" charset="0"/>
                </a:rPr>
                <a:t>전시회</a:t>
              </a:r>
              <a:r>
                <a:rPr lang="en-US" altLang="ko-KR" sz="3200" dirty="0">
                  <a:solidFill>
                    <a:srgbClr val="FFFF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Calibri" panose="020F0502020204030204" pitchFamily="34" charset="0"/>
                </a:rPr>
                <a:t>/</a:t>
              </a:r>
              <a:r>
                <a:rPr lang="ko-KR" altLang="en-US" sz="3200" dirty="0">
                  <a:solidFill>
                    <a:srgbClr val="FFFF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Calibri" panose="020F0502020204030204" pitchFamily="34" charset="0"/>
                </a:rPr>
                <a:t>행사</a:t>
              </a:r>
              <a:r>
                <a:rPr lang="en-US" altLang="ko-KR" sz="3200" dirty="0">
                  <a:solidFill>
                    <a:srgbClr val="FFFF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Calibri" panose="020F0502020204030204" pitchFamily="34" charset="0"/>
                </a:rPr>
                <a:t>/</a:t>
              </a:r>
              <a:r>
                <a:rPr lang="ko-KR" altLang="en-US" sz="3200" dirty="0">
                  <a:solidFill>
                    <a:srgbClr val="FFFF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Calibri" panose="020F0502020204030204" pitchFamily="34" charset="0"/>
                </a:rPr>
                <a:t>해외영업</a:t>
              </a:r>
              <a:endParaRPr lang="en-US" altLang="ko-KR" sz="320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41B33E4-0125-46A0-8AE1-765A14D83DDB}"/>
                </a:ext>
              </a:extLst>
            </p:cNvPr>
            <p:cNvSpPr txBox="1"/>
            <p:nvPr/>
          </p:nvSpPr>
          <p:spPr>
            <a:xfrm>
              <a:off x="1758940" y="3709917"/>
              <a:ext cx="1663379" cy="24687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국내개최 국제전시회 참가</a:t>
              </a:r>
              <a:r>
                <a:rPr lang="en-US" altLang="ko-KR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, </a:t>
              </a:r>
              <a:r>
                <a:rPr lang="ko-KR" altLang="en-US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현지 바이어 매칭 </a:t>
              </a:r>
              <a:r>
                <a:rPr lang="ko-KR" altLang="en-US" sz="3200" b="0" i="0" dirty="0" err="1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상담회</a:t>
              </a:r>
              <a:r>
                <a:rPr lang="en-US" altLang="ko-KR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/</a:t>
              </a:r>
              <a:r>
                <a:rPr lang="ko-KR" altLang="en-US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세미나</a:t>
              </a:r>
              <a:r>
                <a:rPr lang="en-US" altLang="ko-KR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/</a:t>
              </a:r>
              <a:r>
                <a:rPr lang="ko-KR" altLang="en-US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제품시연회</a:t>
              </a:r>
              <a:r>
                <a:rPr lang="en-US" altLang="ko-KR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, </a:t>
              </a:r>
              <a:r>
                <a:rPr lang="ko-KR" altLang="en-US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해외바이어 국내초청 미팅</a:t>
              </a:r>
              <a:r>
                <a:rPr lang="en-US" altLang="ko-KR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/</a:t>
              </a:r>
              <a:r>
                <a:rPr lang="ko-KR" altLang="en-US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설명회</a:t>
              </a:r>
              <a:r>
                <a:rPr lang="en-US" altLang="ko-KR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/</a:t>
              </a:r>
              <a:r>
                <a:rPr lang="ko-KR" altLang="en-US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세미나</a:t>
              </a:r>
              <a:r>
                <a:rPr lang="en-US" altLang="ko-KR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, </a:t>
              </a:r>
              <a:r>
                <a:rPr lang="ko-KR" altLang="en-US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해외전시회 사전</a:t>
              </a:r>
              <a:r>
                <a:rPr lang="en-US" altLang="ko-KR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3200" b="0" i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사후 지원</a:t>
              </a:r>
              <a:r>
                <a:rPr lang="ko-KR" altLang="en-US" sz="3200" kern="0" spc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분야 전반에 걸친 유사 서비스</a:t>
              </a:r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A8481EC5-DA26-4075-89D6-C974E79BB028}"/>
              </a:ext>
            </a:extLst>
          </p:cNvPr>
          <p:cNvGrpSpPr/>
          <p:nvPr/>
        </p:nvGrpSpPr>
        <p:grpSpPr>
          <a:xfrm>
            <a:off x="13011033" y="3503930"/>
            <a:ext cx="4649457" cy="6212594"/>
            <a:chOff x="2460911" y="3412434"/>
            <a:chExt cx="1688187" cy="2777152"/>
          </a:xfrm>
        </p:grpSpPr>
        <p:sp>
          <p:nvSpPr>
            <p:cNvPr id="145" name="제목 3">
              <a:extLst>
                <a:ext uri="{FF2B5EF4-FFF2-40B4-BE49-F238E27FC236}">
                  <a16:creationId xmlns:a16="http://schemas.microsoft.com/office/drawing/2014/main" id="{40E9A09C-14C8-4A30-B3D7-A9061E86A43D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483369" y="3412434"/>
              <a:ext cx="955690" cy="2201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ko-KR" altLang="en-US" sz="3200" dirty="0"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Calibri" panose="020F0502020204030204" pitchFamily="34" charset="0"/>
                </a:rPr>
                <a:t>해외규격인증</a:t>
              </a:r>
              <a:endParaRPr lang="en-US" altLang="ko-KR" sz="32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535B042-14E6-4902-B8D9-81A5518500A1}"/>
                </a:ext>
              </a:extLst>
            </p:cNvPr>
            <p:cNvSpPr txBox="1"/>
            <p:nvPr/>
          </p:nvSpPr>
          <p:spPr>
            <a:xfrm>
              <a:off x="2460911" y="3720874"/>
              <a:ext cx="1688187" cy="24687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3200" kern="0" spc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해외규격인증 취득을 위한 시험</a:t>
              </a:r>
              <a:r>
                <a:rPr lang="en-US" altLang="ko-KR" sz="3200" kern="0" spc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3200" kern="0" spc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심사</a:t>
              </a:r>
              <a:r>
                <a:rPr lang="en-US" altLang="ko-KR" sz="3200" kern="0" spc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3200" kern="0" spc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인증 및 인증대행컨설팅 등 해당 분야 전문 서비스 지원</a:t>
              </a:r>
              <a:r>
                <a:rPr lang="en-US" altLang="ko-KR" sz="3200" kern="0" spc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.</a:t>
              </a:r>
            </a:p>
            <a:p>
              <a:pPr algn="just" fontAlgn="base">
                <a:lnSpc>
                  <a:spcPct val="160000"/>
                </a:lnSpc>
              </a:pPr>
              <a:r>
                <a:rPr lang="ko-KR" altLang="en-US" sz="3200" kern="0" spc="0" dirty="0">
                  <a:solidFill>
                    <a:schemeClr val="bg1"/>
                  </a:solidFill>
                  <a:effectLst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해외규격인증 분야 전반에 걸친 유사 서비스</a:t>
              </a:r>
            </a:p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endParaRPr lang="ko-KR" altLang="en-US" sz="3200" kern="0" spc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E16B048B-6C5D-4DF1-871F-C6E97A3465F6}"/>
              </a:ext>
            </a:extLst>
          </p:cNvPr>
          <p:cNvGrpSpPr/>
          <p:nvPr/>
        </p:nvGrpSpPr>
        <p:grpSpPr>
          <a:xfrm>
            <a:off x="10982692" y="3482837"/>
            <a:ext cx="946303" cy="763890"/>
            <a:chOff x="1690688" y="2355850"/>
            <a:chExt cx="882650" cy="947737"/>
          </a:xfrm>
          <a:solidFill>
            <a:schemeClr val="bg1"/>
          </a:solidFill>
        </p:grpSpPr>
        <p:sp>
          <p:nvSpPr>
            <p:cNvPr id="148" name="Freeform 281">
              <a:extLst>
                <a:ext uri="{FF2B5EF4-FFF2-40B4-BE49-F238E27FC236}">
                  <a16:creationId xmlns:a16="http://schemas.microsoft.com/office/drawing/2014/main" id="{105B25F3-C531-4125-B618-ECFF23B32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963" y="2476500"/>
              <a:ext cx="800100" cy="584200"/>
            </a:xfrm>
            <a:custGeom>
              <a:avLst/>
              <a:gdLst>
                <a:gd name="T0" fmla="*/ 736 w 750"/>
                <a:gd name="T1" fmla="*/ 548 h 548"/>
                <a:gd name="T2" fmla="*/ 14 w 750"/>
                <a:gd name="T3" fmla="*/ 548 h 548"/>
                <a:gd name="T4" fmla="*/ 0 w 750"/>
                <a:gd name="T5" fmla="*/ 534 h 548"/>
                <a:gd name="T6" fmla="*/ 0 w 750"/>
                <a:gd name="T7" fmla="*/ 14 h 548"/>
                <a:gd name="T8" fmla="*/ 14 w 750"/>
                <a:gd name="T9" fmla="*/ 0 h 548"/>
                <a:gd name="T10" fmla="*/ 28 w 750"/>
                <a:gd name="T11" fmla="*/ 14 h 548"/>
                <a:gd name="T12" fmla="*/ 28 w 750"/>
                <a:gd name="T13" fmla="*/ 520 h 548"/>
                <a:gd name="T14" fmla="*/ 722 w 750"/>
                <a:gd name="T15" fmla="*/ 520 h 548"/>
                <a:gd name="T16" fmla="*/ 722 w 750"/>
                <a:gd name="T17" fmla="*/ 17 h 548"/>
                <a:gd name="T18" fmla="*/ 736 w 750"/>
                <a:gd name="T19" fmla="*/ 3 h 548"/>
                <a:gd name="T20" fmla="*/ 750 w 750"/>
                <a:gd name="T21" fmla="*/ 17 h 548"/>
                <a:gd name="T22" fmla="*/ 750 w 750"/>
                <a:gd name="T23" fmla="*/ 534 h 548"/>
                <a:gd name="T24" fmla="*/ 736 w 750"/>
                <a:gd name="T25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0" h="548">
                  <a:moveTo>
                    <a:pt x="736" y="548"/>
                  </a:moveTo>
                  <a:cubicBezTo>
                    <a:pt x="14" y="548"/>
                    <a:pt x="14" y="548"/>
                    <a:pt x="14" y="548"/>
                  </a:cubicBezTo>
                  <a:cubicBezTo>
                    <a:pt x="6" y="548"/>
                    <a:pt x="0" y="542"/>
                    <a:pt x="0" y="53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520"/>
                    <a:pt x="28" y="520"/>
                    <a:pt x="28" y="520"/>
                  </a:cubicBezTo>
                  <a:cubicBezTo>
                    <a:pt x="722" y="520"/>
                    <a:pt x="722" y="520"/>
                    <a:pt x="722" y="520"/>
                  </a:cubicBezTo>
                  <a:cubicBezTo>
                    <a:pt x="722" y="17"/>
                    <a:pt x="722" y="17"/>
                    <a:pt x="722" y="17"/>
                  </a:cubicBezTo>
                  <a:cubicBezTo>
                    <a:pt x="722" y="9"/>
                    <a:pt x="729" y="3"/>
                    <a:pt x="736" y="3"/>
                  </a:cubicBezTo>
                  <a:cubicBezTo>
                    <a:pt x="744" y="3"/>
                    <a:pt x="750" y="9"/>
                    <a:pt x="750" y="17"/>
                  </a:cubicBezTo>
                  <a:cubicBezTo>
                    <a:pt x="750" y="534"/>
                    <a:pt x="750" y="534"/>
                    <a:pt x="750" y="534"/>
                  </a:cubicBezTo>
                  <a:cubicBezTo>
                    <a:pt x="750" y="542"/>
                    <a:pt x="744" y="548"/>
                    <a:pt x="736" y="5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49" name="Freeform 285">
              <a:extLst>
                <a:ext uri="{FF2B5EF4-FFF2-40B4-BE49-F238E27FC236}">
                  <a16:creationId xmlns:a16="http://schemas.microsoft.com/office/drawing/2014/main" id="{CE0A9E09-E16C-4E08-9935-6FAA91D75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0688" y="2355850"/>
              <a:ext cx="882650" cy="115887"/>
            </a:xfrm>
            <a:custGeom>
              <a:avLst/>
              <a:gdLst>
                <a:gd name="T0" fmla="*/ 814 w 828"/>
                <a:gd name="T1" fmla="*/ 108 h 108"/>
                <a:gd name="T2" fmla="*/ 14 w 828"/>
                <a:gd name="T3" fmla="*/ 108 h 108"/>
                <a:gd name="T4" fmla="*/ 0 w 828"/>
                <a:gd name="T5" fmla="*/ 94 h 108"/>
                <a:gd name="T6" fmla="*/ 0 w 828"/>
                <a:gd name="T7" fmla="*/ 14 h 108"/>
                <a:gd name="T8" fmla="*/ 14 w 828"/>
                <a:gd name="T9" fmla="*/ 0 h 108"/>
                <a:gd name="T10" fmla="*/ 814 w 828"/>
                <a:gd name="T11" fmla="*/ 0 h 108"/>
                <a:gd name="T12" fmla="*/ 828 w 828"/>
                <a:gd name="T13" fmla="*/ 14 h 108"/>
                <a:gd name="T14" fmla="*/ 828 w 828"/>
                <a:gd name="T15" fmla="*/ 94 h 108"/>
                <a:gd name="T16" fmla="*/ 814 w 828"/>
                <a:gd name="T17" fmla="*/ 108 h 108"/>
                <a:gd name="T18" fmla="*/ 28 w 828"/>
                <a:gd name="T19" fmla="*/ 80 h 108"/>
                <a:gd name="T20" fmla="*/ 800 w 828"/>
                <a:gd name="T21" fmla="*/ 80 h 108"/>
                <a:gd name="T22" fmla="*/ 800 w 828"/>
                <a:gd name="T23" fmla="*/ 28 h 108"/>
                <a:gd name="T24" fmla="*/ 28 w 828"/>
                <a:gd name="T25" fmla="*/ 28 h 108"/>
                <a:gd name="T26" fmla="*/ 28 w 828"/>
                <a:gd name="T27" fmla="*/ 8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8" h="108">
                  <a:moveTo>
                    <a:pt x="814" y="108"/>
                  </a:moveTo>
                  <a:cubicBezTo>
                    <a:pt x="14" y="108"/>
                    <a:pt x="14" y="108"/>
                    <a:pt x="14" y="108"/>
                  </a:cubicBezTo>
                  <a:cubicBezTo>
                    <a:pt x="7" y="108"/>
                    <a:pt x="0" y="102"/>
                    <a:pt x="0" y="9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814" y="0"/>
                    <a:pt x="814" y="0"/>
                    <a:pt x="814" y="0"/>
                  </a:cubicBezTo>
                  <a:cubicBezTo>
                    <a:pt x="822" y="0"/>
                    <a:pt x="828" y="7"/>
                    <a:pt x="828" y="14"/>
                  </a:cubicBezTo>
                  <a:cubicBezTo>
                    <a:pt x="828" y="94"/>
                    <a:pt x="828" y="94"/>
                    <a:pt x="828" y="94"/>
                  </a:cubicBezTo>
                  <a:cubicBezTo>
                    <a:pt x="828" y="102"/>
                    <a:pt x="822" y="108"/>
                    <a:pt x="814" y="108"/>
                  </a:cubicBezTo>
                  <a:close/>
                  <a:moveTo>
                    <a:pt x="28" y="80"/>
                  </a:moveTo>
                  <a:cubicBezTo>
                    <a:pt x="800" y="80"/>
                    <a:pt x="800" y="80"/>
                    <a:pt x="800" y="80"/>
                  </a:cubicBezTo>
                  <a:cubicBezTo>
                    <a:pt x="800" y="28"/>
                    <a:pt x="800" y="28"/>
                    <a:pt x="80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50" name="Freeform 286">
              <a:extLst>
                <a:ext uri="{FF2B5EF4-FFF2-40B4-BE49-F238E27FC236}">
                  <a16:creationId xmlns:a16="http://schemas.microsoft.com/office/drawing/2014/main" id="{BB4908B2-55B9-4677-9258-8F268F29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913" y="3073400"/>
              <a:ext cx="330200" cy="63500"/>
            </a:xfrm>
            <a:custGeom>
              <a:avLst/>
              <a:gdLst>
                <a:gd name="T0" fmla="*/ 296 w 310"/>
                <a:gd name="T1" fmla="*/ 60 h 60"/>
                <a:gd name="T2" fmla="*/ 14 w 310"/>
                <a:gd name="T3" fmla="*/ 60 h 60"/>
                <a:gd name="T4" fmla="*/ 0 w 310"/>
                <a:gd name="T5" fmla="*/ 46 h 60"/>
                <a:gd name="T6" fmla="*/ 0 w 310"/>
                <a:gd name="T7" fmla="*/ 14 h 60"/>
                <a:gd name="T8" fmla="*/ 14 w 310"/>
                <a:gd name="T9" fmla="*/ 0 h 60"/>
                <a:gd name="T10" fmla="*/ 28 w 310"/>
                <a:gd name="T11" fmla="*/ 14 h 60"/>
                <a:gd name="T12" fmla="*/ 28 w 310"/>
                <a:gd name="T13" fmla="*/ 32 h 60"/>
                <a:gd name="T14" fmla="*/ 282 w 310"/>
                <a:gd name="T15" fmla="*/ 32 h 60"/>
                <a:gd name="T16" fmla="*/ 282 w 310"/>
                <a:gd name="T17" fmla="*/ 14 h 60"/>
                <a:gd name="T18" fmla="*/ 296 w 310"/>
                <a:gd name="T19" fmla="*/ 0 h 60"/>
                <a:gd name="T20" fmla="*/ 310 w 310"/>
                <a:gd name="T21" fmla="*/ 14 h 60"/>
                <a:gd name="T22" fmla="*/ 310 w 310"/>
                <a:gd name="T23" fmla="*/ 46 h 60"/>
                <a:gd name="T24" fmla="*/ 296 w 310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" h="60">
                  <a:moveTo>
                    <a:pt x="296" y="60"/>
                  </a:move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2" y="32"/>
                    <a:pt x="282" y="32"/>
                    <a:pt x="282" y="3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6"/>
                    <a:pt x="289" y="0"/>
                    <a:pt x="296" y="0"/>
                  </a:cubicBezTo>
                  <a:cubicBezTo>
                    <a:pt x="304" y="0"/>
                    <a:pt x="310" y="6"/>
                    <a:pt x="310" y="14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10" y="54"/>
                    <a:pt x="304" y="60"/>
                    <a:pt x="29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51" name="Freeform 287">
              <a:extLst>
                <a:ext uri="{FF2B5EF4-FFF2-40B4-BE49-F238E27FC236}">
                  <a16:creationId xmlns:a16="http://schemas.microsoft.com/office/drawing/2014/main" id="{CCCB2F99-CDD3-401B-8D52-B5C3701BA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3124200"/>
              <a:ext cx="30162" cy="179387"/>
            </a:xfrm>
            <a:custGeom>
              <a:avLst/>
              <a:gdLst>
                <a:gd name="T0" fmla="*/ 14 w 28"/>
                <a:gd name="T1" fmla="*/ 168 h 168"/>
                <a:gd name="T2" fmla="*/ 0 w 28"/>
                <a:gd name="T3" fmla="*/ 154 h 168"/>
                <a:gd name="T4" fmla="*/ 0 w 28"/>
                <a:gd name="T5" fmla="*/ 14 h 168"/>
                <a:gd name="T6" fmla="*/ 14 w 28"/>
                <a:gd name="T7" fmla="*/ 0 h 168"/>
                <a:gd name="T8" fmla="*/ 28 w 28"/>
                <a:gd name="T9" fmla="*/ 14 h 168"/>
                <a:gd name="T10" fmla="*/ 28 w 28"/>
                <a:gd name="T11" fmla="*/ 154 h 168"/>
                <a:gd name="T12" fmla="*/ 14 w 28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8">
                  <a:moveTo>
                    <a:pt x="14" y="168"/>
                  </a:moveTo>
                  <a:cubicBezTo>
                    <a:pt x="7" y="168"/>
                    <a:pt x="0" y="162"/>
                    <a:pt x="0" y="15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62"/>
                    <a:pt x="22" y="168"/>
                    <a:pt x="1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52" name="Freeform 288">
              <a:extLst>
                <a:ext uri="{FF2B5EF4-FFF2-40B4-BE49-F238E27FC236}">
                  <a16:creationId xmlns:a16="http://schemas.microsoft.com/office/drawing/2014/main" id="{CEA94748-4E2D-4A9E-9F81-44B710633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175" y="3111500"/>
              <a:ext cx="60325" cy="192087"/>
            </a:xfrm>
            <a:custGeom>
              <a:avLst/>
              <a:gdLst>
                <a:gd name="T0" fmla="*/ 15 w 57"/>
                <a:gd name="T1" fmla="*/ 180 h 180"/>
                <a:gd name="T2" fmla="*/ 13 w 57"/>
                <a:gd name="T3" fmla="*/ 180 h 180"/>
                <a:gd name="T4" fmla="*/ 1 w 57"/>
                <a:gd name="T5" fmla="*/ 164 h 180"/>
                <a:gd name="T6" fmla="*/ 28 w 57"/>
                <a:gd name="T7" fmla="*/ 12 h 180"/>
                <a:gd name="T8" fmla="*/ 45 w 57"/>
                <a:gd name="T9" fmla="*/ 1 h 180"/>
                <a:gd name="T10" fmla="*/ 56 w 57"/>
                <a:gd name="T11" fmla="*/ 17 h 180"/>
                <a:gd name="T12" fmla="*/ 29 w 57"/>
                <a:gd name="T13" fmla="*/ 169 h 180"/>
                <a:gd name="T14" fmla="*/ 15 w 57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80">
                  <a:moveTo>
                    <a:pt x="15" y="180"/>
                  </a:moveTo>
                  <a:cubicBezTo>
                    <a:pt x="14" y="180"/>
                    <a:pt x="14" y="180"/>
                    <a:pt x="13" y="180"/>
                  </a:cubicBezTo>
                  <a:cubicBezTo>
                    <a:pt x="5" y="179"/>
                    <a:pt x="0" y="172"/>
                    <a:pt x="1" y="16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0" y="5"/>
                    <a:pt x="37" y="0"/>
                    <a:pt x="45" y="1"/>
                  </a:cubicBezTo>
                  <a:cubicBezTo>
                    <a:pt x="52" y="2"/>
                    <a:pt x="57" y="10"/>
                    <a:pt x="56" y="17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76"/>
                    <a:pt x="22" y="180"/>
                    <a:pt x="15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53" name="Freeform 289">
              <a:extLst>
                <a:ext uri="{FF2B5EF4-FFF2-40B4-BE49-F238E27FC236}">
                  <a16:creationId xmlns:a16="http://schemas.microsoft.com/office/drawing/2014/main" id="{61E43454-5E52-4170-8F77-E887B4E6B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113" y="3111500"/>
              <a:ext cx="61912" cy="192087"/>
            </a:xfrm>
            <a:custGeom>
              <a:avLst/>
              <a:gdLst>
                <a:gd name="T0" fmla="*/ 43 w 58"/>
                <a:gd name="T1" fmla="*/ 180 h 180"/>
                <a:gd name="T2" fmla="*/ 29 w 58"/>
                <a:gd name="T3" fmla="*/ 169 h 180"/>
                <a:gd name="T4" fmla="*/ 2 w 58"/>
                <a:gd name="T5" fmla="*/ 17 h 180"/>
                <a:gd name="T6" fmla="*/ 13 w 58"/>
                <a:gd name="T7" fmla="*/ 1 h 180"/>
                <a:gd name="T8" fmla="*/ 29 w 58"/>
                <a:gd name="T9" fmla="*/ 12 h 180"/>
                <a:gd name="T10" fmla="*/ 56 w 58"/>
                <a:gd name="T11" fmla="*/ 164 h 180"/>
                <a:gd name="T12" fmla="*/ 45 w 58"/>
                <a:gd name="T13" fmla="*/ 180 h 180"/>
                <a:gd name="T14" fmla="*/ 43 w 58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80">
                  <a:moveTo>
                    <a:pt x="43" y="180"/>
                  </a:moveTo>
                  <a:cubicBezTo>
                    <a:pt x="36" y="180"/>
                    <a:pt x="30" y="176"/>
                    <a:pt x="29" y="16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0"/>
                    <a:pt x="6" y="2"/>
                    <a:pt x="13" y="1"/>
                  </a:cubicBezTo>
                  <a:cubicBezTo>
                    <a:pt x="21" y="0"/>
                    <a:pt x="28" y="5"/>
                    <a:pt x="29" y="12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8" y="172"/>
                    <a:pt x="53" y="179"/>
                    <a:pt x="45" y="180"/>
                  </a:cubicBezTo>
                  <a:cubicBezTo>
                    <a:pt x="44" y="180"/>
                    <a:pt x="43" y="180"/>
                    <a:pt x="43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54" name="Freeform 290">
              <a:extLst>
                <a:ext uri="{FF2B5EF4-FFF2-40B4-BE49-F238E27FC236}">
                  <a16:creationId xmlns:a16="http://schemas.microsoft.com/office/drawing/2014/main" id="{0D3FA5DA-FB66-4062-A8C4-D27782CF7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3109913"/>
              <a:ext cx="160337" cy="147637"/>
            </a:xfrm>
            <a:custGeom>
              <a:avLst/>
              <a:gdLst>
                <a:gd name="T0" fmla="*/ 16 w 151"/>
                <a:gd name="T1" fmla="*/ 137 h 137"/>
                <a:gd name="T2" fmla="*/ 6 w 151"/>
                <a:gd name="T3" fmla="*/ 133 h 137"/>
                <a:gd name="T4" fmla="*/ 7 w 151"/>
                <a:gd name="T5" fmla="*/ 113 h 137"/>
                <a:gd name="T6" fmla="*/ 126 w 151"/>
                <a:gd name="T7" fmla="*/ 5 h 137"/>
                <a:gd name="T8" fmla="*/ 146 w 151"/>
                <a:gd name="T9" fmla="*/ 6 h 137"/>
                <a:gd name="T10" fmla="*/ 145 w 151"/>
                <a:gd name="T11" fmla="*/ 26 h 137"/>
                <a:gd name="T12" fmla="*/ 25 w 151"/>
                <a:gd name="T13" fmla="*/ 134 h 137"/>
                <a:gd name="T14" fmla="*/ 16 w 151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37">
                  <a:moveTo>
                    <a:pt x="16" y="137"/>
                  </a:moveTo>
                  <a:cubicBezTo>
                    <a:pt x="12" y="137"/>
                    <a:pt x="8" y="136"/>
                    <a:pt x="6" y="133"/>
                  </a:cubicBezTo>
                  <a:cubicBezTo>
                    <a:pt x="0" y="127"/>
                    <a:pt x="1" y="118"/>
                    <a:pt x="7" y="113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32" y="0"/>
                    <a:pt x="141" y="1"/>
                    <a:pt x="146" y="6"/>
                  </a:cubicBezTo>
                  <a:cubicBezTo>
                    <a:pt x="151" y="12"/>
                    <a:pt x="151" y="21"/>
                    <a:pt x="145" y="26"/>
                  </a:cubicBezTo>
                  <a:cubicBezTo>
                    <a:pt x="25" y="134"/>
                    <a:pt x="25" y="134"/>
                    <a:pt x="25" y="134"/>
                  </a:cubicBezTo>
                  <a:cubicBezTo>
                    <a:pt x="23" y="136"/>
                    <a:pt x="19" y="137"/>
                    <a:pt x="16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55" name="Freeform 291">
              <a:extLst>
                <a:ext uri="{FF2B5EF4-FFF2-40B4-BE49-F238E27FC236}">
                  <a16:creationId xmlns:a16="http://schemas.microsoft.com/office/drawing/2014/main" id="{968A8C45-441C-4840-8611-F34EDA620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0" y="3109913"/>
              <a:ext cx="160337" cy="147637"/>
            </a:xfrm>
            <a:custGeom>
              <a:avLst/>
              <a:gdLst>
                <a:gd name="T0" fmla="*/ 135 w 150"/>
                <a:gd name="T1" fmla="*/ 137 h 137"/>
                <a:gd name="T2" fmla="*/ 125 w 150"/>
                <a:gd name="T3" fmla="*/ 134 h 137"/>
                <a:gd name="T4" fmla="*/ 6 w 150"/>
                <a:gd name="T5" fmla="*/ 26 h 137"/>
                <a:gd name="T6" fmla="*/ 5 w 150"/>
                <a:gd name="T7" fmla="*/ 6 h 137"/>
                <a:gd name="T8" fmla="*/ 25 w 150"/>
                <a:gd name="T9" fmla="*/ 5 h 137"/>
                <a:gd name="T10" fmla="*/ 144 w 150"/>
                <a:gd name="T11" fmla="*/ 113 h 137"/>
                <a:gd name="T12" fmla="*/ 145 w 150"/>
                <a:gd name="T13" fmla="*/ 133 h 137"/>
                <a:gd name="T14" fmla="*/ 135 w 150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37">
                  <a:moveTo>
                    <a:pt x="135" y="137"/>
                  </a:moveTo>
                  <a:cubicBezTo>
                    <a:pt x="131" y="137"/>
                    <a:pt x="128" y="136"/>
                    <a:pt x="125" y="13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1"/>
                    <a:pt x="0" y="12"/>
                    <a:pt x="5" y="6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50" y="118"/>
                    <a:pt x="150" y="127"/>
                    <a:pt x="145" y="133"/>
                  </a:cubicBezTo>
                  <a:cubicBezTo>
                    <a:pt x="142" y="136"/>
                    <a:pt x="139" y="137"/>
                    <a:pt x="13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56" name="Freeform 292">
              <a:extLst>
                <a:ext uri="{FF2B5EF4-FFF2-40B4-BE49-F238E27FC236}">
                  <a16:creationId xmlns:a16="http://schemas.microsoft.com/office/drawing/2014/main" id="{3EFA9E33-6E01-4B7B-B76F-72F0FE2CC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2563813"/>
              <a:ext cx="536575" cy="396875"/>
            </a:xfrm>
            <a:custGeom>
              <a:avLst/>
              <a:gdLst>
                <a:gd name="T0" fmla="*/ 503 w 503"/>
                <a:gd name="T1" fmla="*/ 29 h 371"/>
                <a:gd name="T2" fmla="*/ 474 w 503"/>
                <a:gd name="T3" fmla="*/ 0 h 371"/>
                <a:gd name="T4" fmla="*/ 444 w 503"/>
                <a:gd name="T5" fmla="*/ 29 h 371"/>
                <a:gd name="T6" fmla="*/ 456 w 503"/>
                <a:gd name="T7" fmla="*/ 52 h 371"/>
                <a:gd name="T8" fmla="*/ 389 w 503"/>
                <a:gd name="T9" fmla="*/ 254 h 371"/>
                <a:gd name="T10" fmla="*/ 373 w 503"/>
                <a:gd name="T11" fmla="*/ 259 h 371"/>
                <a:gd name="T12" fmla="*/ 286 w 503"/>
                <a:gd name="T13" fmla="*/ 194 h 371"/>
                <a:gd name="T14" fmla="*/ 287 w 503"/>
                <a:gd name="T15" fmla="*/ 185 h 371"/>
                <a:gd name="T16" fmla="*/ 258 w 503"/>
                <a:gd name="T17" fmla="*/ 156 h 371"/>
                <a:gd name="T18" fmla="*/ 228 w 503"/>
                <a:gd name="T19" fmla="*/ 185 h 371"/>
                <a:gd name="T20" fmla="*/ 235 w 503"/>
                <a:gd name="T21" fmla="*/ 204 h 371"/>
                <a:gd name="T22" fmla="*/ 167 w 503"/>
                <a:gd name="T23" fmla="*/ 313 h 371"/>
                <a:gd name="T24" fmla="*/ 161 w 503"/>
                <a:gd name="T25" fmla="*/ 312 h 371"/>
                <a:gd name="T26" fmla="*/ 143 w 503"/>
                <a:gd name="T27" fmla="*/ 319 h 371"/>
                <a:gd name="T28" fmla="*/ 58 w 503"/>
                <a:gd name="T29" fmla="*/ 269 h 371"/>
                <a:gd name="T30" fmla="*/ 59 w 503"/>
                <a:gd name="T31" fmla="*/ 263 h 371"/>
                <a:gd name="T32" fmla="*/ 29 w 503"/>
                <a:gd name="T33" fmla="*/ 234 h 371"/>
                <a:gd name="T34" fmla="*/ 0 w 503"/>
                <a:gd name="T35" fmla="*/ 263 h 371"/>
                <a:gd name="T36" fmla="*/ 29 w 503"/>
                <a:gd name="T37" fmla="*/ 293 h 371"/>
                <a:gd name="T38" fmla="*/ 48 w 503"/>
                <a:gd name="T39" fmla="*/ 286 h 371"/>
                <a:gd name="T40" fmla="*/ 133 w 503"/>
                <a:gd name="T41" fmla="*/ 336 h 371"/>
                <a:gd name="T42" fmla="*/ 132 w 503"/>
                <a:gd name="T43" fmla="*/ 341 h 371"/>
                <a:gd name="T44" fmla="*/ 161 w 503"/>
                <a:gd name="T45" fmla="*/ 371 h 371"/>
                <a:gd name="T46" fmla="*/ 191 w 503"/>
                <a:gd name="T47" fmla="*/ 341 h 371"/>
                <a:gd name="T48" fmla="*/ 184 w 503"/>
                <a:gd name="T49" fmla="*/ 323 h 371"/>
                <a:gd name="T50" fmla="*/ 252 w 503"/>
                <a:gd name="T51" fmla="*/ 214 h 371"/>
                <a:gd name="T52" fmla="*/ 258 w 503"/>
                <a:gd name="T53" fmla="*/ 215 h 371"/>
                <a:gd name="T54" fmla="*/ 274 w 503"/>
                <a:gd name="T55" fmla="*/ 210 h 371"/>
                <a:gd name="T56" fmla="*/ 362 w 503"/>
                <a:gd name="T57" fmla="*/ 275 h 371"/>
                <a:gd name="T58" fmla="*/ 360 w 503"/>
                <a:gd name="T59" fmla="*/ 283 h 371"/>
                <a:gd name="T60" fmla="*/ 390 w 503"/>
                <a:gd name="T61" fmla="*/ 312 h 371"/>
                <a:gd name="T62" fmla="*/ 419 w 503"/>
                <a:gd name="T63" fmla="*/ 283 h 371"/>
                <a:gd name="T64" fmla="*/ 408 w 503"/>
                <a:gd name="T65" fmla="*/ 260 h 371"/>
                <a:gd name="T66" fmla="*/ 475 w 503"/>
                <a:gd name="T67" fmla="*/ 58 h 371"/>
                <a:gd name="T68" fmla="*/ 503 w 503"/>
                <a:gd name="T69" fmla="*/ 2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3" h="371">
                  <a:moveTo>
                    <a:pt x="503" y="29"/>
                  </a:moveTo>
                  <a:cubicBezTo>
                    <a:pt x="503" y="13"/>
                    <a:pt x="490" y="0"/>
                    <a:pt x="474" y="0"/>
                  </a:cubicBezTo>
                  <a:cubicBezTo>
                    <a:pt x="457" y="0"/>
                    <a:pt x="444" y="13"/>
                    <a:pt x="444" y="29"/>
                  </a:cubicBezTo>
                  <a:cubicBezTo>
                    <a:pt x="444" y="38"/>
                    <a:pt x="449" y="47"/>
                    <a:pt x="456" y="52"/>
                  </a:cubicBezTo>
                  <a:cubicBezTo>
                    <a:pt x="389" y="254"/>
                    <a:pt x="389" y="254"/>
                    <a:pt x="389" y="254"/>
                  </a:cubicBezTo>
                  <a:cubicBezTo>
                    <a:pt x="383" y="254"/>
                    <a:pt x="378" y="256"/>
                    <a:pt x="373" y="259"/>
                  </a:cubicBezTo>
                  <a:cubicBezTo>
                    <a:pt x="286" y="194"/>
                    <a:pt x="286" y="194"/>
                    <a:pt x="286" y="194"/>
                  </a:cubicBezTo>
                  <a:cubicBezTo>
                    <a:pt x="286" y="191"/>
                    <a:pt x="287" y="188"/>
                    <a:pt x="287" y="185"/>
                  </a:cubicBezTo>
                  <a:cubicBezTo>
                    <a:pt x="287" y="169"/>
                    <a:pt x="274" y="156"/>
                    <a:pt x="258" y="156"/>
                  </a:cubicBezTo>
                  <a:cubicBezTo>
                    <a:pt x="241" y="156"/>
                    <a:pt x="228" y="169"/>
                    <a:pt x="228" y="185"/>
                  </a:cubicBezTo>
                  <a:cubicBezTo>
                    <a:pt x="228" y="192"/>
                    <a:pt x="231" y="199"/>
                    <a:pt x="235" y="204"/>
                  </a:cubicBezTo>
                  <a:cubicBezTo>
                    <a:pt x="167" y="313"/>
                    <a:pt x="167" y="313"/>
                    <a:pt x="167" y="313"/>
                  </a:cubicBezTo>
                  <a:cubicBezTo>
                    <a:pt x="165" y="312"/>
                    <a:pt x="163" y="312"/>
                    <a:pt x="161" y="312"/>
                  </a:cubicBezTo>
                  <a:cubicBezTo>
                    <a:pt x="154" y="312"/>
                    <a:pt x="148" y="315"/>
                    <a:pt x="143" y="319"/>
                  </a:cubicBezTo>
                  <a:cubicBezTo>
                    <a:pt x="58" y="269"/>
                    <a:pt x="58" y="269"/>
                    <a:pt x="58" y="269"/>
                  </a:cubicBezTo>
                  <a:cubicBezTo>
                    <a:pt x="59" y="267"/>
                    <a:pt x="59" y="265"/>
                    <a:pt x="59" y="263"/>
                  </a:cubicBezTo>
                  <a:cubicBezTo>
                    <a:pt x="59" y="247"/>
                    <a:pt x="46" y="234"/>
                    <a:pt x="29" y="234"/>
                  </a:cubicBezTo>
                  <a:cubicBezTo>
                    <a:pt x="13" y="234"/>
                    <a:pt x="0" y="247"/>
                    <a:pt x="0" y="263"/>
                  </a:cubicBezTo>
                  <a:cubicBezTo>
                    <a:pt x="0" y="280"/>
                    <a:pt x="13" y="293"/>
                    <a:pt x="29" y="293"/>
                  </a:cubicBezTo>
                  <a:cubicBezTo>
                    <a:pt x="37" y="293"/>
                    <a:pt x="43" y="290"/>
                    <a:pt x="48" y="286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132" y="338"/>
                    <a:pt x="132" y="340"/>
                    <a:pt x="132" y="341"/>
                  </a:cubicBezTo>
                  <a:cubicBezTo>
                    <a:pt x="132" y="358"/>
                    <a:pt x="145" y="371"/>
                    <a:pt x="161" y="371"/>
                  </a:cubicBezTo>
                  <a:cubicBezTo>
                    <a:pt x="178" y="371"/>
                    <a:pt x="191" y="358"/>
                    <a:pt x="191" y="341"/>
                  </a:cubicBezTo>
                  <a:cubicBezTo>
                    <a:pt x="191" y="335"/>
                    <a:pt x="188" y="328"/>
                    <a:pt x="184" y="323"/>
                  </a:cubicBezTo>
                  <a:cubicBezTo>
                    <a:pt x="252" y="214"/>
                    <a:pt x="252" y="214"/>
                    <a:pt x="252" y="214"/>
                  </a:cubicBezTo>
                  <a:cubicBezTo>
                    <a:pt x="254" y="215"/>
                    <a:pt x="256" y="215"/>
                    <a:pt x="258" y="215"/>
                  </a:cubicBezTo>
                  <a:cubicBezTo>
                    <a:pt x="264" y="215"/>
                    <a:pt x="269" y="213"/>
                    <a:pt x="274" y="210"/>
                  </a:cubicBezTo>
                  <a:cubicBezTo>
                    <a:pt x="362" y="275"/>
                    <a:pt x="362" y="275"/>
                    <a:pt x="362" y="275"/>
                  </a:cubicBezTo>
                  <a:cubicBezTo>
                    <a:pt x="361" y="277"/>
                    <a:pt x="360" y="280"/>
                    <a:pt x="360" y="283"/>
                  </a:cubicBezTo>
                  <a:cubicBezTo>
                    <a:pt x="360" y="299"/>
                    <a:pt x="373" y="312"/>
                    <a:pt x="390" y="312"/>
                  </a:cubicBezTo>
                  <a:cubicBezTo>
                    <a:pt x="406" y="312"/>
                    <a:pt x="419" y="299"/>
                    <a:pt x="419" y="283"/>
                  </a:cubicBezTo>
                  <a:cubicBezTo>
                    <a:pt x="419" y="274"/>
                    <a:pt x="415" y="265"/>
                    <a:pt x="408" y="260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90" y="58"/>
                    <a:pt x="503" y="45"/>
                    <a:pt x="503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57" name="Freeform 293">
              <a:extLst>
                <a:ext uri="{FF2B5EF4-FFF2-40B4-BE49-F238E27FC236}">
                  <a16:creationId xmlns:a16="http://schemas.microsoft.com/office/drawing/2014/main" id="{F417BDB5-5ED6-44DD-8E95-E1917BA6D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5" y="2525713"/>
              <a:ext cx="260350" cy="28575"/>
            </a:xfrm>
            <a:custGeom>
              <a:avLst/>
              <a:gdLst>
                <a:gd name="T0" fmla="*/ 14 w 243"/>
                <a:gd name="T1" fmla="*/ 28 h 28"/>
                <a:gd name="T2" fmla="*/ 229 w 243"/>
                <a:gd name="T3" fmla="*/ 28 h 28"/>
                <a:gd name="T4" fmla="*/ 243 w 243"/>
                <a:gd name="T5" fmla="*/ 14 h 28"/>
                <a:gd name="T6" fmla="*/ 229 w 243"/>
                <a:gd name="T7" fmla="*/ 0 h 28"/>
                <a:gd name="T8" fmla="*/ 14 w 243"/>
                <a:gd name="T9" fmla="*/ 0 h 28"/>
                <a:gd name="T10" fmla="*/ 0 w 243"/>
                <a:gd name="T11" fmla="*/ 14 h 28"/>
                <a:gd name="T12" fmla="*/ 14 w 24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14" y="28"/>
                  </a:moveTo>
                  <a:cubicBezTo>
                    <a:pt x="229" y="28"/>
                    <a:pt x="229" y="28"/>
                    <a:pt x="229" y="28"/>
                  </a:cubicBezTo>
                  <a:cubicBezTo>
                    <a:pt x="236" y="28"/>
                    <a:pt x="243" y="22"/>
                    <a:pt x="243" y="14"/>
                  </a:cubicBezTo>
                  <a:cubicBezTo>
                    <a:pt x="243" y="7"/>
                    <a:pt x="236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8"/>
                    <a:pt x="1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58" name="Freeform 294">
              <a:extLst>
                <a:ext uri="{FF2B5EF4-FFF2-40B4-BE49-F238E27FC236}">
                  <a16:creationId xmlns:a16="http://schemas.microsoft.com/office/drawing/2014/main" id="{63B67386-E20C-49C9-B344-2B68277D5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5" y="2590800"/>
              <a:ext cx="207962" cy="30162"/>
            </a:xfrm>
            <a:custGeom>
              <a:avLst/>
              <a:gdLst>
                <a:gd name="T0" fmla="*/ 194 w 194"/>
                <a:gd name="T1" fmla="*/ 14 h 28"/>
                <a:gd name="T2" fmla="*/ 180 w 194"/>
                <a:gd name="T3" fmla="*/ 0 h 28"/>
                <a:gd name="T4" fmla="*/ 14 w 194"/>
                <a:gd name="T5" fmla="*/ 0 h 28"/>
                <a:gd name="T6" fmla="*/ 0 w 194"/>
                <a:gd name="T7" fmla="*/ 14 h 28"/>
                <a:gd name="T8" fmla="*/ 14 w 194"/>
                <a:gd name="T9" fmla="*/ 28 h 28"/>
                <a:gd name="T10" fmla="*/ 180 w 194"/>
                <a:gd name="T11" fmla="*/ 28 h 28"/>
                <a:gd name="T12" fmla="*/ 194 w 194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28">
                  <a:moveTo>
                    <a:pt x="194" y="14"/>
                  </a:moveTo>
                  <a:cubicBezTo>
                    <a:pt x="194" y="7"/>
                    <a:pt x="188" y="0"/>
                    <a:pt x="18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8"/>
                    <a:pt x="14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8" y="28"/>
                    <a:pt x="194" y="22"/>
                    <a:pt x="194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1D024138-7290-4D29-8C49-60ACEE07211C}"/>
              </a:ext>
            </a:extLst>
          </p:cNvPr>
          <p:cNvGrpSpPr/>
          <p:nvPr/>
        </p:nvGrpSpPr>
        <p:grpSpPr>
          <a:xfrm>
            <a:off x="4506308" y="3339103"/>
            <a:ext cx="875210" cy="802983"/>
            <a:chOff x="1793875" y="3757613"/>
            <a:chExt cx="698500" cy="958850"/>
          </a:xfrm>
          <a:solidFill>
            <a:schemeClr val="bg1"/>
          </a:solidFill>
        </p:grpSpPr>
        <p:sp>
          <p:nvSpPr>
            <p:cNvPr id="160" name="Freeform 283">
              <a:extLst>
                <a:ext uri="{FF2B5EF4-FFF2-40B4-BE49-F238E27FC236}">
                  <a16:creationId xmlns:a16="http://schemas.microsoft.com/office/drawing/2014/main" id="{77DCB07D-FC4F-4A9B-9AAC-00BBCD7FB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125" y="3786188"/>
              <a:ext cx="80962" cy="312737"/>
            </a:xfrm>
            <a:custGeom>
              <a:avLst/>
              <a:gdLst>
                <a:gd name="T0" fmla="*/ 14 w 76"/>
                <a:gd name="T1" fmla="*/ 294 h 294"/>
                <a:gd name="T2" fmla="*/ 0 w 76"/>
                <a:gd name="T3" fmla="*/ 280 h 294"/>
                <a:gd name="T4" fmla="*/ 0 w 76"/>
                <a:gd name="T5" fmla="*/ 216 h 294"/>
                <a:gd name="T6" fmla="*/ 20 w 76"/>
                <a:gd name="T7" fmla="*/ 181 h 294"/>
                <a:gd name="T8" fmla="*/ 38 w 76"/>
                <a:gd name="T9" fmla="*/ 171 h 294"/>
                <a:gd name="T10" fmla="*/ 4 w 76"/>
                <a:gd name="T11" fmla="*/ 89 h 294"/>
                <a:gd name="T12" fmla="*/ 40 w 76"/>
                <a:gd name="T13" fmla="*/ 5 h 294"/>
                <a:gd name="T14" fmla="*/ 60 w 76"/>
                <a:gd name="T15" fmla="*/ 6 h 294"/>
                <a:gd name="T16" fmla="*/ 59 w 76"/>
                <a:gd name="T17" fmla="*/ 25 h 294"/>
                <a:gd name="T18" fmla="*/ 32 w 76"/>
                <a:gd name="T19" fmla="*/ 89 h 294"/>
                <a:gd name="T20" fmla="*/ 70 w 76"/>
                <a:gd name="T21" fmla="*/ 161 h 294"/>
                <a:gd name="T22" fmla="*/ 76 w 76"/>
                <a:gd name="T23" fmla="*/ 173 h 294"/>
                <a:gd name="T24" fmla="*/ 69 w 76"/>
                <a:gd name="T25" fmla="*/ 185 h 294"/>
                <a:gd name="T26" fmla="*/ 34 w 76"/>
                <a:gd name="T27" fmla="*/ 205 h 294"/>
                <a:gd name="T28" fmla="*/ 28 w 76"/>
                <a:gd name="T29" fmla="*/ 216 h 294"/>
                <a:gd name="T30" fmla="*/ 28 w 76"/>
                <a:gd name="T31" fmla="*/ 280 h 294"/>
                <a:gd name="T32" fmla="*/ 14 w 76"/>
                <a:gd name="T3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94">
                  <a:moveTo>
                    <a:pt x="14" y="294"/>
                  </a:moveTo>
                  <a:cubicBezTo>
                    <a:pt x="6" y="294"/>
                    <a:pt x="0" y="287"/>
                    <a:pt x="0" y="28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02"/>
                    <a:pt x="8" y="188"/>
                    <a:pt x="20" y="181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16" y="149"/>
                    <a:pt x="4" y="120"/>
                    <a:pt x="4" y="89"/>
                  </a:cubicBezTo>
                  <a:cubicBezTo>
                    <a:pt x="4" y="57"/>
                    <a:pt x="17" y="27"/>
                    <a:pt x="40" y="5"/>
                  </a:cubicBezTo>
                  <a:cubicBezTo>
                    <a:pt x="46" y="0"/>
                    <a:pt x="54" y="0"/>
                    <a:pt x="60" y="6"/>
                  </a:cubicBezTo>
                  <a:cubicBezTo>
                    <a:pt x="65" y="11"/>
                    <a:pt x="65" y="20"/>
                    <a:pt x="59" y="25"/>
                  </a:cubicBezTo>
                  <a:cubicBezTo>
                    <a:pt x="41" y="42"/>
                    <a:pt x="32" y="65"/>
                    <a:pt x="32" y="89"/>
                  </a:cubicBezTo>
                  <a:cubicBezTo>
                    <a:pt x="32" y="118"/>
                    <a:pt x="46" y="145"/>
                    <a:pt x="70" y="161"/>
                  </a:cubicBezTo>
                  <a:cubicBezTo>
                    <a:pt x="74" y="164"/>
                    <a:pt x="76" y="169"/>
                    <a:pt x="76" y="173"/>
                  </a:cubicBezTo>
                  <a:cubicBezTo>
                    <a:pt x="76" y="178"/>
                    <a:pt x="73" y="183"/>
                    <a:pt x="69" y="18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0" y="208"/>
                    <a:pt x="28" y="212"/>
                    <a:pt x="28" y="216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87"/>
                    <a:pt x="22" y="294"/>
                    <a:pt x="14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61" name="Freeform 284">
              <a:extLst>
                <a:ext uri="{FF2B5EF4-FFF2-40B4-BE49-F238E27FC236}">
                  <a16:creationId xmlns:a16="http://schemas.microsoft.com/office/drawing/2014/main" id="{02759FE3-1FB8-4FF8-BA85-79B35063F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3757613"/>
              <a:ext cx="182562" cy="344487"/>
            </a:xfrm>
            <a:custGeom>
              <a:avLst/>
              <a:gdLst>
                <a:gd name="T0" fmla="*/ 157 w 171"/>
                <a:gd name="T1" fmla="*/ 322 h 322"/>
                <a:gd name="T2" fmla="*/ 143 w 171"/>
                <a:gd name="T3" fmla="*/ 308 h 322"/>
                <a:gd name="T4" fmla="*/ 143 w 171"/>
                <a:gd name="T5" fmla="*/ 242 h 322"/>
                <a:gd name="T6" fmla="*/ 137 w 171"/>
                <a:gd name="T7" fmla="*/ 231 h 322"/>
                <a:gd name="T8" fmla="*/ 102 w 171"/>
                <a:gd name="T9" fmla="*/ 211 h 322"/>
                <a:gd name="T10" fmla="*/ 95 w 171"/>
                <a:gd name="T11" fmla="*/ 199 h 322"/>
                <a:gd name="T12" fmla="*/ 101 w 171"/>
                <a:gd name="T13" fmla="*/ 187 h 322"/>
                <a:gd name="T14" fmla="*/ 140 w 171"/>
                <a:gd name="T15" fmla="*/ 115 h 322"/>
                <a:gd name="T16" fmla="*/ 53 w 171"/>
                <a:gd name="T17" fmla="*/ 28 h 322"/>
                <a:gd name="T18" fmla="*/ 21 w 171"/>
                <a:gd name="T19" fmla="*/ 34 h 322"/>
                <a:gd name="T20" fmla="*/ 3 w 171"/>
                <a:gd name="T21" fmla="*/ 26 h 322"/>
                <a:gd name="T22" fmla="*/ 11 w 171"/>
                <a:gd name="T23" fmla="*/ 8 h 322"/>
                <a:gd name="T24" fmla="*/ 53 w 171"/>
                <a:gd name="T25" fmla="*/ 0 h 322"/>
                <a:gd name="T26" fmla="*/ 168 w 171"/>
                <a:gd name="T27" fmla="*/ 115 h 322"/>
                <a:gd name="T28" fmla="*/ 134 w 171"/>
                <a:gd name="T29" fmla="*/ 197 h 322"/>
                <a:gd name="T30" fmla="*/ 151 w 171"/>
                <a:gd name="T31" fmla="*/ 207 h 322"/>
                <a:gd name="T32" fmla="*/ 171 w 171"/>
                <a:gd name="T33" fmla="*/ 242 h 322"/>
                <a:gd name="T34" fmla="*/ 171 w 171"/>
                <a:gd name="T35" fmla="*/ 308 h 322"/>
                <a:gd name="T36" fmla="*/ 157 w 171"/>
                <a:gd name="T37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322">
                  <a:moveTo>
                    <a:pt x="157" y="322"/>
                  </a:moveTo>
                  <a:cubicBezTo>
                    <a:pt x="150" y="322"/>
                    <a:pt x="143" y="315"/>
                    <a:pt x="143" y="308"/>
                  </a:cubicBezTo>
                  <a:cubicBezTo>
                    <a:pt x="143" y="242"/>
                    <a:pt x="143" y="242"/>
                    <a:pt x="143" y="242"/>
                  </a:cubicBezTo>
                  <a:cubicBezTo>
                    <a:pt x="143" y="238"/>
                    <a:pt x="141" y="234"/>
                    <a:pt x="137" y="231"/>
                  </a:cubicBezTo>
                  <a:cubicBezTo>
                    <a:pt x="102" y="211"/>
                    <a:pt x="102" y="211"/>
                    <a:pt x="102" y="211"/>
                  </a:cubicBezTo>
                  <a:cubicBezTo>
                    <a:pt x="98" y="209"/>
                    <a:pt x="95" y="204"/>
                    <a:pt x="95" y="199"/>
                  </a:cubicBezTo>
                  <a:cubicBezTo>
                    <a:pt x="95" y="195"/>
                    <a:pt x="97" y="190"/>
                    <a:pt x="101" y="187"/>
                  </a:cubicBezTo>
                  <a:cubicBezTo>
                    <a:pt x="125" y="171"/>
                    <a:pt x="140" y="144"/>
                    <a:pt x="140" y="115"/>
                  </a:cubicBezTo>
                  <a:cubicBezTo>
                    <a:pt x="140" y="67"/>
                    <a:pt x="101" y="28"/>
                    <a:pt x="53" y="28"/>
                  </a:cubicBezTo>
                  <a:cubicBezTo>
                    <a:pt x="42" y="28"/>
                    <a:pt x="31" y="30"/>
                    <a:pt x="21" y="34"/>
                  </a:cubicBezTo>
                  <a:cubicBezTo>
                    <a:pt x="14" y="37"/>
                    <a:pt x="6" y="33"/>
                    <a:pt x="3" y="26"/>
                  </a:cubicBezTo>
                  <a:cubicBezTo>
                    <a:pt x="0" y="19"/>
                    <a:pt x="4" y="10"/>
                    <a:pt x="11" y="8"/>
                  </a:cubicBezTo>
                  <a:cubicBezTo>
                    <a:pt x="24" y="2"/>
                    <a:pt x="38" y="0"/>
                    <a:pt x="53" y="0"/>
                  </a:cubicBezTo>
                  <a:cubicBezTo>
                    <a:pt x="116" y="0"/>
                    <a:pt x="168" y="51"/>
                    <a:pt x="168" y="115"/>
                  </a:cubicBezTo>
                  <a:cubicBezTo>
                    <a:pt x="168" y="146"/>
                    <a:pt x="155" y="175"/>
                    <a:pt x="134" y="197"/>
                  </a:cubicBezTo>
                  <a:cubicBezTo>
                    <a:pt x="151" y="207"/>
                    <a:pt x="151" y="207"/>
                    <a:pt x="151" y="207"/>
                  </a:cubicBezTo>
                  <a:cubicBezTo>
                    <a:pt x="164" y="214"/>
                    <a:pt x="171" y="228"/>
                    <a:pt x="171" y="242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15"/>
                    <a:pt x="165" y="322"/>
                    <a:pt x="157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62" name="Freeform 297">
              <a:extLst>
                <a:ext uri="{FF2B5EF4-FFF2-40B4-BE49-F238E27FC236}">
                  <a16:creationId xmlns:a16="http://schemas.microsoft.com/office/drawing/2014/main" id="{E432835C-65FB-4BC9-8CE4-D1969BB5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113" y="4117975"/>
              <a:ext cx="458787" cy="168275"/>
            </a:xfrm>
            <a:custGeom>
              <a:avLst/>
              <a:gdLst>
                <a:gd name="T0" fmla="*/ 49 w 430"/>
                <a:gd name="T1" fmla="*/ 158 h 158"/>
                <a:gd name="T2" fmla="*/ 35 w 430"/>
                <a:gd name="T3" fmla="*/ 144 h 158"/>
                <a:gd name="T4" fmla="*/ 35 w 430"/>
                <a:gd name="T5" fmla="*/ 113 h 158"/>
                <a:gd name="T6" fmla="*/ 6 w 430"/>
                <a:gd name="T7" fmla="*/ 93 h 158"/>
                <a:gd name="T8" fmla="*/ 0 w 430"/>
                <a:gd name="T9" fmla="*/ 81 h 158"/>
                <a:gd name="T10" fmla="*/ 0 w 430"/>
                <a:gd name="T11" fmla="*/ 14 h 158"/>
                <a:gd name="T12" fmla="*/ 14 w 430"/>
                <a:gd name="T13" fmla="*/ 0 h 158"/>
                <a:gd name="T14" fmla="*/ 416 w 430"/>
                <a:gd name="T15" fmla="*/ 0 h 158"/>
                <a:gd name="T16" fmla="*/ 430 w 430"/>
                <a:gd name="T17" fmla="*/ 14 h 158"/>
                <a:gd name="T18" fmla="*/ 430 w 430"/>
                <a:gd name="T19" fmla="*/ 81 h 158"/>
                <a:gd name="T20" fmla="*/ 424 w 430"/>
                <a:gd name="T21" fmla="*/ 93 h 158"/>
                <a:gd name="T22" fmla="*/ 395 w 430"/>
                <a:gd name="T23" fmla="*/ 113 h 158"/>
                <a:gd name="T24" fmla="*/ 395 w 430"/>
                <a:gd name="T25" fmla="*/ 135 h 158"/>
                <a:gd name="T26" fmla="*/ 381 w 430"/>
                <a:gd name="T27" fmla="*/ 149 h 158"/>
                <a:gd name="T28" fmla="*/ 367 w 430"/>
                <a:gd name="T29" fmla="*/ 135 h 158"/>
                <a:gd name="T30" fmla="*/ 367 w 430"/>
                <a:gd name="T31" fmla="*/ 106 h 158"/>
                <a:gd name="T32" fmla="*/ 372 w 430"/>
                <a:gd name="T33" fmla="*/ 95 h 158"/>
                <a:gd name="T34" fmla="*/ 402 w 430"/>
                <a:gd name="T35" fmla="*/ 74 h 158"/>
                <a:gd name="T36" fmla="*/ 402 w 430"/>
                <a:gd name="T37" fmla="*/ 28 h 158"/>
                <a:gd name="T38" fmla="*/ 28 w 430"/>
                <a:gd name="T39" fmla="*/ 28 h 158"/>
                <a:gd name="T40" fmla="*/ 28 w 430"/>
                <a:gd name="T41" fmla="*/ 74 h 158"/>
                <a:gd name="T42" fmla="*/ 57 w 430"/>
                <a:gd name="T43" fmla="*/ 95 h 158"/>
                <a:gd name="T44" fmla="*/ 63 w 430"/>
                <a:gd name="T45" fmla="*/ 106 h 158"/>
                <a:gd name="T46" fmla="*/ 63 w 430"/>
                <a:gd name="T47" fmla="*/ 144 h 158"/>
                <a:gd name="T48" fmla="*/ 49 w 430"/>
                <a:gd name="T4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0" h="158">
                  <a:moveTo>
                    <a:pt x="49" y="158"/>
                  </a:moveTo>
                  <a:cubicBezTo>
                    <a:pt x="41" y="158"/>
                    <a:pt x="35" y="151"/>
                    <a:pt x="35" y="144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" y="90"/>
                    <a:pt x="0" y="86"/>
                    <a:pt x="0" y="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24" y="0"/>
                    <a:pt x="430" y="6"/>
                    <a:pt x="430" y="14"/>
                  </a:cubicBezTo>
                  <a:cubicBezTo>
                    <a:pt x="430" y="81"/>
                    <a:pt x="430" y="81"/>
                    <a:pt x="430" y="81"/>
                  </a:cubicBezTo>
                  <a:cubicBezTo>
                    <a:pt x="430" y="86"/>
                    <a:pt x="428" y="90"/>
                    <a:pt x="424" y="93"/>
                  </a:cubicBezTo>
                  <a:cubicBezTo>
                    <a:pt x="395" y="113"/>
                    <a:pt x="395" y="113"/>
                    <a:pt x="395" y="113"/>
                  </a:cubicBezTo>
                  <a:cubicBezTo>
                    <a:pt x="395" y="135"/>
                    <a:pt x="395" y="135"/>
                    <a:pt x="395" y="135"/>
                  </a:cubicBezTo>
                  <a:cubicBezTo>
                    <a:pt x="395" y="143"/>
                    <a:pt x="388" y="149"/>
                    <a:pt x="381" y="149"/>
                  </a:cubicBezTo>
                  <a:cubicBezTo>
                    <a:pt x="373" y="149"/>
                    <a:pt x="367" y="143"/>
                    <a:pt x="367" y="135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102"/>
                    <a:pt x="369" y="97"/>
                    <a:pt x="372" y="95"/>
                  </a:cubicBezTo>
                  <a:cubicBezTo>
                    <a:pt x="402" y="74"/>
                    <a:pt x="402" y="74"/>
                    <a:pt x="402" y="74"/>
                  </a:cubicBezTo>
                  <a:cubicBezTo>
                    <a:pt x="402" y="28"/>
                    <a:pt x="402" y="28"/>
                    <a:pt x="402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61" y="97"/>
                    <a:pt x="63" y="102"/>
                    <a:pt x="63" y="106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51"/>
                    <a:pt x="57" y="158"/>
                    <a:pt x="49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63" name="Freeform 326">
              <a:extLst>
                <a:ext uri="{FF2B5EF4-FFF2-40B4-BE49-F238E27FC236}">
                  <a16:creationId xmlns:a16="http://schemas.microsoft.com/office/drawing/2014/main" id="{D3450052-567A-4E34-A482-D01BCD1A6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3875" y="4291013"/>
              <a:ext cx="698500" cy="425450"/>
            </a:xfrm>
            <a:custGeom>
              <a:avLst/>
              <a:gdLst>
                <a:gd name="T0" fmla="*/ 459 w 656"/>
                <a:gd name="T1" fmla="*/ 399 h 399"/>
                <a:gd name="T2" fmla="*/ 406 w 656"/>
                <a:gd name="T3" fmla="*/ 399 h 399"/>
                <a:gd name="T4" fmla="*/ 223 w 656"/>
                <a:gd name="T5" fmla="*/ 389 h 399"/>
                <a:gd name="T6" fmla="*/ 40 w 656"/>
                <a:gd name="T7" fmla="*/ 399 h 399"/>
                <a:gd name="T8" fmla="*/ 0 w 656"/>
                <a:gd name="T9" fmla="*/ 242 h 399"/>
                <a:gd name="T10" fmla="*/ 37 w 656"/>
                <a:gd name="T11" fmla="*/ 197 h 399"/>
                <a:gd name="T12" fmla="*/ 40 w 656"/>
                <a:gd name="T13" fmla="*/ 31 h 399"/>
                <a:gd name="T14" fmla="*/ 59 w 656"/>
                <a:gd name="T15" fmla="*/ 51 h 399"/>
                <a:gd name="T16" fmla="*/ 70 w 656"/>
                <a:gd name="T17" fmla="*/ 188 h 399"/>
                <a:gd name="T18" fmla="*/ 69 w 656"/>
                <a:gd name="T19" fmla="*/ 211 h 399"/>
                <a:gd name="T20" fmla="*/ 28 w 656"/>
                <a:gd name="T21" fmla="*/ 242 h 399"/>
                <a:gd name="T22" fmla="*/ 40 w 656"/>
                <a:gd name="T23" fmla="*/ 371 h 399"/>
                <a:gd name="T24" fmla="*/ 209 w 656"/>
                <a:gd name="T25" fmla="*/ 359 h 399"/>
                <a:gd name="T26" fmla="*/ 237 w 656"/>
                <a:gd name="T27" fmla="*/ 359 h 399"/>
                <a:gd name="T28" fmla="*/ 406 w 656"/>
                <a:gd name="T29" fmla="*/ 371 h 399"/>
                <a:gd name="T30" fmla="*/ 432 w 656"/>
                <a:gd name="T31" fmla="*/ 345 h 399"/>
                <a:gd name="T32" fmla="*/ 459 w 656"/>
                <a:gd name="T33" fmla="*/ 371 h 399"/>
                <a:gd name="T34" fmla="*/ 628 w 656"/>
                <a:gd name="T35" fmla="*/ 359 h 399"/>
                <a:gd name="T36" fmla="*/ 622 w 656"/>
                <a:gd name="T37" fmla="*/ 232 h 399"/>
                <a:gd name="T38" fmla="*/ 579 w 656"/>
                <a:gd name="T39" fmla="*/ 200 h 399"/>
                <a:gd name="T40" fmla="*/ 624 w 656"/>
                <a:gd name="T41" fmla="*/ 115 h 399"/>
                <a:gd name="T42" fmla="*/ 450 w 656"/>
                <a:gd name="T43" fmla="*/ 115 h 399"/>
                <a:gd name="T44" fmla="*/ 495 w 656"/>
                <a:gd name="T45" fmla="*/ 200 h 399"/>
                <a:gd name="T46" fmla="*/ 453 w 656"/>
                <a:gd name="T47" fmla="*/ 232 h 399"/>
                <a:gd name="T48" fmla="*/ 432 w 656"/>
                <a:gd name="T49" fmla="*/ 256 h 399"/>
                <a:gd name="T50" fmla="*/ 412 w 656"/>
                <a:gd name="T51" fmla="*/ 232 h 399"/>
                <a:gd name="T52" fmla="*/ 370 w 656"/>
                <a:gd name="T53" fmla="*/ 200 h 399"/>
                <a:gd name="T54" fmla="*/ 415 w 656"/>
                <a:gd name="T55" fmla="*/ 115 h 399"/>
                <a:gd name="T56" fmla="*/ 241 w 656"/>
                <a:gd name="T57" fmla="*/ 115 h 399"/>
                <a:gd name="T58" fmla="*/ 285 w 656"/>
                <a:gd name="T59" fmla="*/ 200 h 399"/>
                <a:gd name="T60" fmla="*/ 243 w 656"/>
                <a:gd name="T61" fmla="*/ 232 h 399"/>
                <a:gd name="T62" fmla="*/ 223 w 656"/>
                <a:gd name="T63" fmla="*/ 256 h 399"/>
                <a:gd name="T64" fmla="*/ 203 w 656"/>
                <a:gd name="T65" fmla="*/ 232 h 399"/>
                <a:gd name="T66" fmla="*/ 161 w 656"/>
                <a:gd name="T67" fmla="*/ 200 h 399"/>
                <a:gd name="T68" fmla="*/ 205 w 656"/>
                <a:gd name="T69" fmla="*/ 115 h 399"/>
                <a:gd name="T70" fmla="*/ 86 w 656"/>
                <a:gd name="T71" fmla="*/ 34 h 399"/>
                <a:gd name="T72" fmla="*/ 76 w 656"/>
                <a:gd name="T73" fmla="*/ 8 h 399"/>
                <a:gd name="T74" fmla="*/ 223 w 656"/>
                <a:gd name="T75" fmla="*/ 68 h 399"/>
                <a:gd name="T76" fmla="*/ 432 w 656"/>
                <a:gd name="T77" fmla="*/ 68 h 399"/>
                <a:gd name="T78" fmla="*/ 652 w 656"/>
                <a:gd name="T79" fmla="*/ 115 h 399"/>
                <a:gd name="T80" fmla="*/ 636 w 656"/>
                <a:gd name="T81" fmla="*/ 208 h 399"/>
                <a:gd name="T82" fmla="*/ 656 w 656"/>
                <a:gd name="T83" fmla="*/ 359 h 399"/>
                <a:gd name="T84" fmla="*/ 409 w 656"/>
                <a:gd name="T85" fmla="*/ 197 h 399"/>
                <a:gd name="T86" fmla="*/ 432 w 656"/>
                <a:gd name="T87" fmla="*/ 212 h 399"/>
                <a:gd name="T88" fmla="*/ 456 w 656"/>
                <a:gd name="T89" fmla="*/ 197 h 399"/>
                <a:gd name="T90" fmla="*/ 409 w 656"/>
                <a:gd name="T91" fmla="*/ 197 h 399"/>
                <a:gd name="T92" fmla="*/ 217 w 656"/>
                <a:gd name="T93" fmla="*/ 208 h 399"/>
                <a:gd name="T94" fmla="*/ 229 w 656"/>
                <a:gd name="T95" fmla="*/ 208 h 399"/>
                <a:gd name="T96" fmla="*/ 223 w 656"/>
                <a:gd name="T97" fmla="*/ 16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6" h="399">
                  <a:moveTo>
                    <a:pt x="615" y="399"/>
                  </a:moveTo>
                  <a:cubicBezTo>
                    <a:pt x="459" y="399"/>
                    <a:pt x="459" y="399"/>
                    <a:pt x="459" y="399"/>
                  </a:cubicBezTo>
                  <a:cubicBezTo>
                    <a:pt x="449" y="399"/>
                    <a:pt x="439" y="395"/>
                    <a:pt x="432" y="389"/>
                  </a:cubicBezTo>
                  <a:cubicBezTo>
                    <a:pt x="425" y="395"/>
                    <a:pt x="416" y="399"/>
                    <a:pt x="406" y="399"/>
                  </a:cubicBezTo>
                  <a:cubicBezTo>
                    <a:pt x="249" y="399"/>
                    <a:pt x="249" y="399"/>
                    <a:pt x="249" y="399"/>
                  </a:cubicBezTo>
                  <a:cubicBezTo>
                    <a:pt x="239" y="399"/>
                    <a:pt x="230" y="395"/>
                    <a:pt x="223" y="389"/>
                  </a:cubicBezTo>
                  <a:cubicBezTo>
                    <a:pt x="216" y="395"/>
                    <a:pt x="207" y="399"/>
                    <a:pt x="197" y="399"/>
                  </a:cubicBezTo>
                  <a:cubicBezTo>
                    <a:pt x="40" y="399"/>
                    <a:pt x="40" y="399"/>
                    <a:pt x="40" y="399"/>
                  </a:cubicBezTo>
                  <a:cubicBezTo>
                    <a:pt x="18" y="399"/>
                    <a:pt x="0" y="381"/>
                    <a:pt x="0" y="359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28"/>
                    <a:pt x="7" y="215"/>
                    <a:pt x="20" y="208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16" y="176"/>
                    <a:pt x="3" y="147"/>
                    <a:pt x="3" y="115"/>
                  </a:cubicBezTo>
                  <a:cubicBezTo>
                    <a:pt x="3" y="83"/>
                    <a:pt x="17" y="53"/>
                    <a:pt x="40" y="31"/>
                  </a:cubicBezTo>
                  <a:cubicBezTo>
                    <a:pt x="46" y="26"/>
                    <a:pt x="55" y="26"/>
                    <a:pt x="60" y="32"/>
                  </a:cubicBezTo>
                  <a:cubicBezTo>
                    <a:pt x="65" y="37"/>
                    <a:pt x="65" y="46"/>
                    <a:pt x="59" y="51"/>
                  </a:cubicBezTo>
                  <a:cubicBezTo>
                    <a:pt x="41" y="68"/>
                    <a:pt x="31" y="91"/>
                    <a:pt x="31" y="115"/>
                  </a:cubicBezTo>
                  <a:cubicBezTo>
                    <a:pt x="31" y="144"/>
                    <a:pt x="46" y="172"/>
                    <a:pt x="70" y="188"/>
                  </a:cubicBezTo>
                  <a:cubicBezTo>
                    <a:pt x="74" y="190"/>
                    <a:pt x="76" y="195"/>
                    <a:pt x="76" y="200"/>
                  </a:cubicBezTo>
                  <a:cubicBezTo>
                    <a:pt x="76" y="205"/>
                    <a:pt x="73" y="209"/>
                    <a:pt x="69" y="211"/>
                  </a:cubicBezTo>
                  <a:cubicBezTo>
                    <a:pt x="34" y="232"/>
                    <a:pt x="34" y="232"/>
                    <a:pt x="34" y="232"/>
                  </a:cubicBezTo>
                  <a:cubicBezTo>
                    <a:pt x="30" y="234"/>
                    <a:pt x="28" y="238"/>
                    <a:pt x="28" y="242"/>
                  </a:cubicBezTo>
                  <a:cubicBezTo>
                    <a:pt x="28" y="359"/>
                    <a:pt x="28" y="359"/>
                    <a:pt x="28" y="359"/>
                  </a:cubicBezTo>
                  <a:cubicBezTo>
                    <a:pt x="28" y="365"/>
                    <a:pt x="33" y="371"/>
                    <a:pt x="40" y="371"/>
                  </a:cubicBezTo>
                  <a:cubicBezTo>
                    <a:pt x="197" y="371"/>
                    <a:pt x="197" y="371"/>
                    <a:pt x="197" y="371"/>
                  </a:cubicBezTo>
                  <a:cubicBezTo>
                    <a:pt x="203" y="371"/>
                    <a:pt x="209" y="365"/>
                    <a:pt x="209" y="359"/>
                  </a:cubicBezTo>
                  <a:cubicBezTo>
                    <a:pt x="209" y="351"/>
                    <a:pt x="215" y="345"/>
                    <a:pt x="223" y="345"/>
                  </a:cubicBezTo>
                  <a:cubicBezTo>
                    <a:pt x="231" y="345"/>
                    <a:pt x="237" y="351"/>
                    <a:pt x="237" y="359"/>
                  </a:cubicBezTo>
                  <a:cubicBezTo>
                    <a:pt x="237" y="365"/>
                    <a:pt x="242" y="371"/>
                    <a:pt x="249" y="371"/>
                  </a:cubicBezTo>
                  <a:cubicBezTo>
                    <a:pt x="406" y="371"/>
                    <a:pt x="406" y="371"/>
                    <a:pt x="406" y="371"/>
                  </a:cubicBezTo>
                  <a:cubicBezTo>
                    <a:pt x="413" y="371"/>
                    <a:pt x="418" y="365"/>
                    <a:pt x="418" y="359"/>
                  </a:cubicBezTo>
                  <a:cubicBezTo>
                    <a:pt x="418" y="351"/>
                    <a:pt x="425" y="345"/>
                    <a:pt x="432" y="345"/>
                  </a:cubicBezTo>
                  <a:cubicBezTo>
                    <a:pt x="440" y="345"/>
                    <a:pt x="446" y="351"/>
                    <a:pt x="446" y="359"/>
                  </a:cubicBezTo>
                  <a:cubicBezTo>
                    <a:pt x="446" y="365"/>
                    <a:pt x="452" y="371"/>
                    <a:pt x="459" y="371"/>
                  </a:cubicBezTo>
                  <a:cubicBezTo>
                    <a:pt x="615" y="371"/>
                    <a:pt x="615" y="371"/>
                    <a:pt x="615" y="371"/>
                  </a:cubicBezTo>
                  <a:cubicBezTo>
                    <a:pt x="622" y="371"/>
                    <a:pt x="628" y="365"/>
                    <a:pt x="628" y="359"/>
                  </a:cubicBezTo>
                  <a:cubicBezTo>
                    <a:pt x="628" y="242"/>
                    <a:pt x="628" y="242"/>
                    <a:pt x="628" y="242"/>
                  </a:cubicBezTo>
                  <a:cubicBezTo>
                    <a:pt x="628" y="238"/>
                    <a:pt x="625" y="234"/>
                    <a:pt x="622" y="232"/>
                  </a:cubicBezTo>
                  <a:cubicBezTo>
                    <a:pt x="586" y="211"/>
                    <a:pt x="586" y="211"/>
                    <a:pt x="586" y="211"/>
                  </a:cubicBezTo>
                  <a:cubicBezTo>
                    <a:pt x="582" y="209"/>
                    <a:pt x="580" y="205"/>
                    <a:pt x="579" y="200"/>
                  </a:cubicBezTo>
                  <a:cubicBezTo>
                    <a:pt x="579" y="195"/>
                    <a:pt x="582" y="190"/>
                    <a:pt x="586" y="188"/>
                  </a:cubicBezTo>
                  <a:cubicBezTo>
                    <a:pt x="610" y="172"/>
                    <a:pt x="624" y="144"/>
                    <a:pt x="624" y="115"/>
                  </a:cubicBezTo>
                  <a:cubicBezTo>
                    <a:pt x="624" y="67"/>
                    <a:pt x="585" y="28"/>
                    <a:pt x="537" y="28"/>
                  </a:cubicBezTo>
                  <a:cubicBezTo>
                    <a:pt x="489" y="28"/>
                    <a:pt x="450" y="67"/>
                    <a:pt x="450" y="115"/>
                  </a:cubicBezTo>
                  <a:cubicBezTo>
                    <a:pt x="450" y="144"/>
                    <a:pt x="464" y="172"/>
                    <a:pt x="488" y="188"/>
                  </a:cubicBezTo>
                  <a:cubicBezTo>
                    <a:pt x="492" y="190"/>
                    <a:pt x="495" y="195"/>
                    <a:pt x="495" y="200"/>
                  </a:cubicBezTo>
                  <a:cubicBezTo>
                    <a:pt x="494" y="205"/>
                    <a:pt x="492" y="209"/>
                    <a:pt x="488" y="211"/>
                  </a:cubicBezTo>
                  <a:cubicBezTo>
                    <a:pt x="453" y="232"/>
                    <a:pt x="453" y="232"/>
                    <a:pt x="453" y="232"/>
                  </a:cubicBezTo>
                  <a:cubicBezTo>
                    <a:pt x="449" y="234"/>
                    <a:pt x="446" y="238"/>
                    <a:pt x="446" y="242"/>
                  </a:cubicBezTo>
                  <a:cubicBezTo>
                    <a:pt x="446" y="250"/>
                    <a:pt x="440" y="256"/>
                    <a:pt x="432" y="256"/>
                  </a:cubicBezTo>
                  <a:cubicBezTo>
                    <a:pt x="425" y="256"/>
                    <a:pt x="418" y="250"/>
                    <a:pt x="418" y="242"/>
                  </a:cubicBezTo>
                  <a:cubicBezTo>
                    <a:pt x="418" y="238"/>
                    <a:pt x="416" y="234"/>
                    <a:pt x="412" y="232"/>
                  </a:cubicBezTo>
                  <a:cubicBezTo>
                    <a:pt x="377" y="211"/>
                    <a:pt x="377" y="211"/>
                    <a:pt x="377" y="211"/>
                  </a:cubicBezTo>
                  <a:cubicBezTo>
                    <a:pt x="373" y="209"/>
                    <a:pt x="370" y="205"/>
                    <a:pt x="370" y="200"/>
                  </a:cubicBezTo>
                  <a:cubicBezTo>
                    <a:pt x="370" y="195"/>
                    <a:pt x="372" y="190"/>
                    <a:pt x="376" y="188"/>
                  </a:cubicBezTo>
                  <a:cubicBezTo>
                    <a:pt x="400" y="172"/>
                    <a:pt x="415" y="144"/>
                    <a:pt x="415" y="115"/>
                  </a:cubicBezTo>
                  <a:cubicBezTo>
                    <a:pt x="415" y="67"/>
                    <a:pt x="376" y="28"/>
                    <a:pt x="328" y="28"/>
                  </a:cubicBezTo>
                  <a:cubicBezTo>
                    <a:pt x="280" y="28"/>
                    <a:pt x="241" y="67"/>
                    <a:pt x="241" y="115"/>
                  </a:cubicBezTo>
                  <a:cubicBezTo>
                    <a:pt x="241" y="144"/>
                    <a:pt x="255" y="172"/>
                    <a:pt x="279" y="188"/>
                  </a:cubicBezTo>
                  <a:cubicBezTo>
                    <a:pt x="283" y="190"/>
                    <a:pt x="285" y="195"/>
                    <a:pt x="285" y="200"/>
                  </a:cubicBezTo>
                  <a:cubicBezTo>
                    <a:pt x="285" y="205"/>
                    <a:pt x="282" y="209"/>
                    <a:pt x="278" y="211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39" y="234"/>
                    <a:pt x="237" y="238"/>
                    <a:pt x="237" y="242"/>
                  </a:cubicBezTo>
                  <a:cubicBezTo>
                    <a:pt x="237" y="250"/>
                    <a:pt x="231" y="256"/>
                    <a:pt x="223" y="256"/>
                  </a:cubicBezTo>
                  <a:cubicBezTo>
                    <a:pt x="215" y="256"/>
                    <a:pt x="209" y="250"/>
                    <a:pt x="209" y="242"/>
                  </a:cubicBezTo>
                  <a:cubicBezTo>
                    <a:pt x="209" y="238"/>
                    <a:pt x="207" y="234"/>
                    <a:pt x="203" y="232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3" y="209"/>
                    <a:pt x="161" y="205"/>
                    <a:pt x="161" y="200"/>
                  </a:cubicBezTo>
                  <a:cubicBezTo>
                    <a:pt x="161" y="195"/>
                    <a:pt x="163" y="190"/>
                    <a:pt x="167" y="188"/>
                  </a:cubicBezTo>
                  <a:cubicBezTo>
                    <a:pt x="191" y="172"/>
                    <a:pt x="205" y="144"/>
                    <a:pt x="205" y="115"/>
                  </a:cubicBezTo>
                  <a:cubicBezTo>
                    <a:pt x="205" y="67"/>
                    <a:pt x="166" y="28"/>
                    <a:pt x="118" y="28"/>
                  </a:cubicBezTo>
                  <a:cubicBezTo>
                    <a:pt x="107" y="28"/>
                    <a:pt x="96" y="30"/>
                    <a:pt x="86" y="34"/>
                  </a:cubicBezTo>
                  <a:cubicBezTo>
                    <a:pt x="79" y="37"/>
                    <a:pt x="71" y="34"/>
                    <a:pt x="68" y="26"/>
                  </a:cubicBezTo>
                  <a:cubicBezTo>
                    <a:pt x="65" y="19"/>
                    <a:pt x="69" y="11"/>
                    <a:pt x="76" y="8"/>
                  </a:cubicBezTo>
                  <a:cubicBezTo>
                    <a:pt x="90" y="3"/>
                    <a:pt x="104" y="0"/>
                    <a:pt x="118" y="0"/>
                  </a:cubicBezTo>
                  <a:cubicBezTo>
                    <a:pt x="165" y="0"/>
                    <a:pt x="205" y="28"/>
                    <a:pt x="223" y="68"/>
                  </a:cubicBezTo>
                  <a:cubicBezTo>
                    <a:pt x="241" y="28"/>
                    <a:pt x="281" y="0"/>
                    <a:pt x="328" y="0"/>
                  </a:cubicBezTo>
                  <a:cubicBezTo>
                    <a:pt x="374" y="0"/>
                    <a:pt x="414" y="28"/>
                    <a:pt x="432" y="68"/>
                  </a:cubicBezTo>
                  <a:cubicBezTo>
                    <a:pt x="451" y="28"/>
                    <a:pt x="491" y="0"/>
                    <a:pt x="537" y="0"/>
                  </a:cubicBezTo>
                  <a:cubicBezTo>
                    <a:pt x="601" y="0"/>
                    <a:pt x="652" y="52"/>
                    <a:pt x="652" y="115"/>
                  </a:cubicBezTo>
                  <a:cubicBezTo>
                    <a:pt x="652" y="147"/>
                    <a:pt x="640" y="176"/>
                    <a:pt x="618" y="197"/>
                  </a:cubicBezTo>
                  <a:cubicBezTo>
                    <a:pt x="636" y="208"/>
                    <a:pt x="636" y="208"/>
                    <a:pt x="636" y="208"/>
                  </a:cubicBezTo>
                  <a:cubicBezTo>
                    <a:pt x="648" y="215"/>
                    <a:pt x="656" y="228"/>
                    <a:pt x="656" y="242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56" y="381"/>
                    <a:pt x="638" y="399"/>
                    <a:pt x="615" y="399"/>
                  </a:cubicBezTo>
                  <a:close/>
                  <a:moveTo>
                    <a:pt x="409" y="197"/>
                  </a:moveTo>
                  <a:cubicBezTo>
                    <a:pt x="426" y="208"/>
                    <a:pt x="426" y="208"/>
                    <a:pt x="426" y="208"/>
                  </a:cubicBezTo>
                  <a:cubicBezTo>
                    <a:pt x="428" y="209"/>
                    <a:pt x="430" y="210"/>
                    <a:pt x="432" y="212"/>
                  </a:cubicBezTo>
                  <a:cubicBezTo>
                    <a:pt x="434" y="210"/>
                    <a:pt x="436" y="209"/>
                    <a:pt x="439" y="208"/>
                  </a:cubicBezTo>
                  <a:cubicBezTo>
                    <a:pt x="456" y="197"/>
                    <a:pt x="456" y="197"/>
                    <a:pt x="456" y="197"/>
                  </a:cubicBezTo>
                  <a:cubicBezTo>
                    <a:pt x="446" y="187"/>
                    <a:pt x="438" y="176"/>
                    <a:pt x="432" y="163"/>
                  </a:cubicBezTo>
                  <a:cubicBezTo>
                    <a:pt x="427" y="176"/>
                    <a:pt x="419" y="187"/>
                    <a:pt x="409" y="197"/>
                  </a:cubicBezTo>
                  <a:close/>
                  <a:moveTo>
                    <a:pt x="199" y="197"/>
                  </a:moveTo>
                  <a:cubicBezTo>
                    <a:pt x="217" y="208"/>
                    <a:pt x="217" y="208"/>
                    <a:pt x="217" y="208"/>
                  </a:cubicBezTo>
                  <a:cubicBezTo>
                    <a:pt x="219" y="209"/>
                    <a:pt x="221" y="210"/>
                    <a:pt x="223" y="212"/>
                  </a:cubicBezTo>
                  <a:cubicBezTo>
                    <a:pt x="225" y="210"/>
                    <a:pt x="227" y="209"/>
                    <a:pt x="229" y="208"/>
                  </a:cubicBezTo>
                  <a:cubicBezTo>
                    <a:pt x="247" y="197"/>
                    <a:pt x="247" y="197"/>
                    <a:pt x="247" y="197"/>
                  </a:cubicBezTo>
                  <a:cubicBezTo>
                    <a:pt x="237" y="187"/>
                    <a:pt x="229" y="176"/>
                    <a:pt x="223" y="163"/>
                  </a:cubicBezTo>
                  <a:cubicBezTo>
                    <a:pt x="217" y="176"/>
                    <a:pt x="209" y="187"/>
                    <a:pt x="199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cxnSp>
        <p:nvCxnSpPr>
          <p:cNvPr id="188" name="직선 연결선 187">
            <a:extLst>
              <a:ext uri="{FF2B5EF4-FFF2-40B4-BE49-F238E27FC236}">
                <a16:creationId xmlns:a16="http://schemas.microsoft.com/office/drawing/2014/main" id="{3A5845B4-B0CA-4879-A4B1-4AAC83813C82}"/>
              </a:ext>
            </a:extLst>
          </p:cNvPr>
          <p:cNvCxnSpPr>
            <a:cxnSpLocks/>
          </p:cNvCxnSpPr>
          <p:nvPr/>
        </p:nvCxnSpPr>
        <p:spPr>
          <a:xfrm>
            <a:off x="1982162" y="3342952"/>
            <a:ext cx="451113" cy="0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5093492-6BA7-484E-9955-2231CC4BE0B7}"/>
              </a:ext>
            </a:extLst>
          </p:cNvPr>
          <p:cNvCxnSpPr>
            <a:cxnSpLocks/>
          </p:cNvCxnSpPr>
          <p:nvPr/>
        </p:nvCxnSpPr>
        <p:spPr>
          <a:xfrm>
            <a:off x="7293905" y="3324892"/>
            <a:ext cx="451113" cy="0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직선 연결선 189">
            <a:extLst>
              <a:ext uri="{FF2B5EF4-FFF2-40B4-BE49-F238E27FC236}">
                <a16:creationId xmlns:a16="http://schemas.microsoft.com/office/drawing/2014/main" id="{FAFFEAF2-7B67-4159-AE47-A4F3681BF948}"/>
              </a:ext>
            </a:extLst>
          </p:cNvPr>
          <p:cNvCxnSpPr>
            <a:cxnSpLocks/>
          </p:cNvCxnSpPr>
          <p:nvPr/>
        </p:nvCxnSpPr>
        <p:spPr>
          <a:xfrm>
            <a:off x="13031940" y="3387294"/>
            <a:ext cx="451113" cy="0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그림 190">
            <a:extLst>
              <a:ext uri="{FF2B5EF4-FFF2-40B4-BE49-F238E27FC236}">
                <a16:creationId xmlns:a16="http://schemas.microsoft.com/office/drawing/2014/main" id="{75D129E6-6F4D-4A16-A045-DEECA41B02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334" y="3380131"/>
            <a:ext cx="827363" cy="82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259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45" name="제목 3">
            <a:extLst>
              <a:ext uri="{FF2B5EF4-FFF2-40B4-BE49-F238E27FC236}">
                <a16:creationId xmlns:a16="http://schemas.microsoft.com/office/drawing/2014/main" id="{2ABABD21-DE68-4D1C-80A8-A211E03BA5C2}"/>
              </a:ext>
            </a:extLst>
          </p:cNvPr>
          <p:cNvSpPr txBox="1">
            <a:spLocks/>
          </p:cNvSpPr>
          <p:nvPr/>
        </p:nvSpPr>
        <p:spPr>
          <a:xfrm flipH="1">
            <a:off x="2905167" y="3848100"/>
            <a:ext cx="5030664" cy="2185214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ko-KR" altLang="en-US" sz="54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역량강화교육 </a:t>
            </a:r>
            <a:r>
              <a:rPr lang="ko-KR" altLang="en-US" sz="88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프로그램</a:t>
            </a:r>
            <a:endParaRPr lang="en-US" altLang="ko-KR" sz="88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46" name="제목 3">
            <a:extLst>
              <a:ext uri="{FF2B5EF4-FFF2-40B4-BE49-F238E27FC236}">
                <a16:creationId xmlns:a16="http://schemas.microsoft.com/office/drawing/2014/main" id="{311BD840-B4E1-4B48-8E56-93EE87B197DF}"/>
              </a:ext>
            </a:extLst>
          </p:cNvPr>
          <p:cNvSpPr txBox="1">
            <a:spLocks/>
          </p:cNvSpPr>
          <p:nvPr/>
        </p:nvSpPr>
        <p:spPr>
          <a:xfrm flipH="1">
            <a:off x="11178225" y="807596"/>
            <a:ext cx="5095577" cy="615553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b="0" spc="600" dirty="0">
                <a:solidFill>
                  <a:schemeClr val="bg1"/>
                </a:solidFill>
                <a:cs typeface="Calibri" panose="020F0502020204030204" pitchFamily="34" charset="0"/>
              </a:rPr>
              <a:t>CURRICULUM</a:t>
            </a:r>
            <a:r>
              <a:rPr lang="da-DK" altLang="ko-KR" sz="3600" b="0" dirty="0">
                <a:solidFill>
                  <a:schemeClr val="bg1"/>
                </a:solidFill>
                <a:cs typeface="Calibri" panose="020F0502020204030204" pitchFamily="34" charset="0"/>
              </a:rPr>
              <a:t>  </a:t>
            </a:r>
            <a:r>
              <a:rPr lang="da-DK" altLang="ko-KR" sz="4000" b="0" dirty="0">
                <a:solidFill>
                  <a:srgbClr val="29BAE7"/>
                </a:solidFill>
                <a:cs typeface="Calibri" panose="020F0502020204030204" pitchFamily="34" charset="0"/>
              </a:rPr>
              <a:t>01</a:t>
            </a:r>
            <a:endParaRPr lang="en-US" altLang="ko-KR" sz="4000" b="0" dirty="0">
              <a:solidFill>
                <a:srgbClr val="29BAE7"/>
              </a:solidFill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CF436B-EB51-4339-8CD0-2E3A14C04179}"/>
              </a:ext>
            </a:extLst>
          </p:cNvPr>
          <p:cNvSpPr txBox="1"/>
          <p:nvPr/>
        </p:nvSpPr>
        <p:spPr>
          <a:xfrm>
            <a:off x="11004587" y="1200175"/>
            <a:ext cx="6470969" cy="23836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∘ </a:t>
            </a:r>
            <a:r>
              <a:rPr lang="ko-KR" altLang="en-US" sz="2400" kern="0" spc="-11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별표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22 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엘리베이터</a:t>
            </a:r>
            <a:endParaRPr lang="en-US" altLang="ko-KR" sz="2400" kern="0" spc="-110" dirty="0">
              <a:solidFill>
                <a:schemeClr val="bg1"/>
              </a:solidFill>
              <a:effectLst/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∘ 품질관리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공장심사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) 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메뉴얼</a:t>
            </a:r>
            <a:r>
              <a:rPr lang="ko-KR" altLang="en-US" sz="2400" kern="0" spc="-4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굴림체" panose="020B0609000101010101" pitchFamily="49" charset="-127"/>
              </a:rPr>
              <a:t> </a:t>
            </a:r>
            <a:endParaRPr lang="ko-KR" altLang="en-US" sz="24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∘ 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EN 81-20/50 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및 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ISO 8100 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기준 </a:t>
            </a:r>
            <a:endParaRPr lang="ko-KR" altLang="en-US" sz="24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∘ </a:t>
            </a:r>
            <a:r>
              <a:rPr lang="en-US" altLang="ko-KR" sz="2400" kern="0" spc="-11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KC</a:t>
            </a:r>
            <a:r>
              <a:rPr lang="ko-KR" altLang="en-US" sz="2400" kern="0" spc="-11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인증 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기술분야 설계도서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9" name="제목 3">
            <a:extLst>
              <a:ext uri="{FF2B5EF4-FFF2-40B4-BE49-F238E27FC236}">
                <a16:creationId xmlns:a16="http://schemas.microsoft.com/office/drawing/2014/main" id="{0DC66ECC-E1BD-4EA7-AA14-46DBB7C025FC}"/>
              </a:ext>
            </a:extLst>
          </p:cNvPr>
          <p:cNvSpPr txBox="1">
            <a:spLocks/>
          </p:cNvSpPr>
          <p:nvPr/>
        </p:nvSpPr>
        <p:spPr>
          <a:xfrm flipH="1">
            <a:off x="11178225" y="3936598"/>
            <a:ext cx="5521981" cy="615553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b="0" spc="600" dirty="0">
                <a:solidFill>
                  <a:schemeClr val="bg1"/>
                </a:solidFill>
                <a:cs typeface="Calibri" panose="020F0502020204030204" pitchFamily="34" charset="0"/>
              </a:rPr>
              <a:t>CURRICULUM</a:t>
            </a:r>
            <a:r>
              <a:rPr lang="da-DK" altLang="ko-KR" sz="3600" b="0" dirty="0">
                <a:solidFill>
                  <a:schemeClr val="bg1"/>
                </a:solidFill>
                <a:cs typeface="Calibri" panose="020F0502020204030204" pitchFamily="34" charset="0"/>
              </a:rPr>
              <a:t>   </a:t>
            </a:r>
            <a:r>
              <a:rPr lang="da-DK" altLang="ko-KR" sz="4000" b="0" dirty="0">
                <a:solidFill>
                  <a:srgbClr val="29BAE7"/>
                </a:solidFill>
                <a:cs typeface="Calibri" panose="020F0502020204030204" pitchFamily="34" charset="0"/>
              </a:rPr>
              <a:t>02</a:t>
            </a:r>
            <a:endParaRPr lang="en-US" altLang="ko-KR" sz="4000" b="0" dirty="0">
              <a:solidFill>
                <a:srgbClr val="29BAE7"/>
              </a:solidFill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A4A489-0CDF-4C0D-B803-5063DC2115BB}"/>
              </a:ext>
            </a:extLst>
          </p:cNvPr>
          <p:cNvSpPr txBox="1"/>
          <p:nvPr/>
        </p:nvSpPr>
        <p:spPr>
          <a:xfrm>
            <a:off x="10972294" y="4466652"/>
            <a:ext cx="6470969" cy="17804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∘ </a:t>
            </a:r>
            <a:r>
              <a:rPr lang="ko-KR" altLang="en-US" sz="2400" kern="0" spc="-11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별표</a:t>
            </a:r>
            <a:r>
              <a:rPr lang="en-US" altLang="ko-KR" sz="2400" kern="0" spc="-11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22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 안전성시험 실무</a:t>
            </a:r>
            <a:endParaRPr lang="en-US" altLang="ko-KR" sz="2400" kern="0" spc="-110" dirty="0">
              <a:solidFill>
                <a:schemeClr val="bg1"/>
              </a:solidFill>
              <a:effectLst/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∘ 시험</a:t>
            </a:r>
            <a:r>
              <a:rPr lang="ko-KR" altLang="en-US" sz="2400" kern="0" spc="-5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장비 활용방법</a:t>
            </a:r>
            <a:endParaRPr lang="en-US" altLang="ko-KR" sz="2400" kern="0" spc="-50" dirty="0">
              <a:solidFill>
                <a:schemeClr val="bg1"/>
              </a:solidFill>
              <a:effectLst/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∘ </a:t>
            </a:r>
            <a:r>
              <a:rPr lang="ko-KR" altLang="en-US" sz="2400" kern="0" spc="-4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측정데이터 분석 및 </a:t>
            </a:r>
            <a:r>
              <a:rPr lang="en-US" altLang="ko-KR" sz="2400" kern="0" spc="-4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EN</a:t>
            </a:r>
            <a:r>
              <a:rPr lang="ko-KR" altLang="en-US" sz="2400" kern="0" spc="-4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코드 적용</a:t>
            </a:r>
            <a:endParaRPr lang="ko-KR" altLang="en-US" sz="24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52" name="제목 3">
            <a:extLst>
              <a:ext uri="{FF2B5EF4-FFF2-40B4-BE49-F238E27FC236}">
                <a16:creationId xmlns:a16="http://schemas.microsoft.com/office/drawing/2014/main" id="{7D3ADE35-51B5-4AC6-94A5-DCD8AE2DD733}"/>
              </a:ext>
            </a:extLst>
          </p:cNvPr>
          <p:cNvSpPr txBox="1">
            <a:spLocks/>
          </p:cNvSpPr>
          <p:nvPr/>
        </p:nvSpPr>
        <p:spPr>
          <a:xfrm flipH="1">
            <a:off x="11205520" y="6464888"/>
            <a:ext cx="6567124" cy="615553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b="0" spc="600" dirty="0">
                <a:solidFill>
                  <a:schemeClr val="bg1"/>
                </a:solidFill>
                <a:cs typeface="Calibri" panose="020F0502020204030204" pitchFamily="34" charset="0"/>
              </a:rPr>
              <a:t>CURRICULUM </a:t>
            </a:r>
            <a:r>
              <a:rPr lang="da-DK" altLang="ko-KR" sz="4000" b="0" dirty="0">
                <a:solidFill>
                  <a:srgbClr val="29BAE7"/>
                </a:solidFill>
                <a:cs typeface="Calibri" panose="020F0502020204030204" pitchFamily="34" charset="0"/>
              </a:rPr>
              <a:t>03</a:t>
            </a:r>
            <a:endParaRPr lang="en-US" altLang="ko-KR" sz="4000" b="0" dirty="0">
              <a:solidFill>
                <a:srgbClr val="29BAE7"/>
              </a:solidFill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EB1172-8E20-44B5-9F86-2F98B5043A2C}"/>
              </a:ext>
            </a:extLst>
          </p:cNvPr>
          <p:cNvSpPr txBox="1"/>
          <p:nvPr/>
        </p:nvSpPr>
        <p:spPr>
          <a:xfrm>
            <a:off x="11065292" y="6950947"/>
            <a:ext cx="5689934" cy="2974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25780" indent="-525780" algn="just" fontAlgn="base">
              <a:lnSpc>
                <a:spcPct val="160000"/>
              </a:lnSpc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∘ </a:t>
            </a:r>
            <a:r>
              <a:rPr lang="ko-KR" altLang="en-US" sz="2400" b="1" kern="0" spc="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별표</a:t>
            </a:r>
            <a:r>
              <a:rPr lang="en-US" altLang="ko-KR" sz="2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</a:t>
            </a:r>
            <a:r>
              <a:rPr lang="en-US" altLang="ko-KR" sz="2400" b="1" kern="0" spc="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~</a:t>
            </a:r>
            <a:r>
              <a:rPr lang="ko-KR" altLang="en-US" sz="2400" b="1" kern="0" spc="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별표</a:t>
            </a:r>
            <a:r>
              <a:rPr lang="en-US" altLang="ko-KR" sz="2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21</a:t>
            </a:r>
            <a:r>
              <a:rPr lang="en-US" altLang="ko-KR" sz="2400" b="1" kern="0" spc="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2400" b="1" kern="0" spc="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중 선택</a:t>
            </a:r>
            <a:endParaRPr lang="en-US" altLang="ko-KR" sz="2400" b="1" kern="0" spc="0" dirty="0">
              <a:solidFill>
                <a:schemeClr val="bg1"/>
              </a:solidFill>
              <a:effectLst/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∘ 품질관리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공장심사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매뉴얼</a:t>
            </a:r>
            <a:endParaRPr lang="ko-KR" altLang="en-US" sz="24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∘ 안전성시험 실무 </a:t>
            </a:r>
            <a:endParaRPr lang="ko-KR" altLang="en-US" sz="24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∘ 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EN 81-20/50 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및 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ISO 8100 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기준</a:t>
            </a:r>
            <a:endParaRPr lang="en-US" altLang="ko-KR" sz="2400" kern="0" spc="-110" dirty="0">
              <a:solidFill>
                <a:schemeClr val="bg1"/>
              </a:solidFill>
              <a:effectLst/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525780" indent="-525780" algn="just" fontAlgn="base">
              <a:lnSpc>
                <a:spcPct val="160000"/>
              </a:lnSpc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∘ </a:t>
            </a:r>
            <a:r>
              <a:rPr lang="en-US" altLang="ko-KR" sz="2400" kern="0" spc="-11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KC</a:t>
            </a:r>
            <a:r>
              <a:rPr lang="ko-KR" altLang="en-US" sz="2400" kern="0" spc="-11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인증 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기술분야 설계도서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sz="24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0D07A4AE-5DC0-482D-BCC2-FAD26D68DA94}"/>
              </a:ext>
            </a:extLst>
          </p:cNvPr>
          <p:cNvCxnSpPr>
            <a:cxnSpLocks/>
          </p:cNvCxnSpPr>
          <p:nvPr/>
        </p:nvCxnSpPr>
        <p:spPr>
          <a:xfrm flipV="1">
            <a:off x="10972800" y="998087"/>
            <a:ext cx="5311" cy="298450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83915ABF-6B72-4390-9651-DB25A48F2C87}"/>
              </a:ext>
            </a:extLst>
          </p:cNvPr>
          <p:cNvCxnSpPr>
            <a:cxnSpLocks/>
          </p:cNvCxnSpPr>
          <p:nvPr/>
        </p:nvCxnSpPr>
        <p:spPr>
          <a:xfrm flipV="1">
            <a:off x="11000034" y="6678030"/>
            <a:ext cx="5311" cy="298450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01A32F52-5948-458C-BFE4-881B10948E99}"/>
              </a:ext>
            </a:extLst>
          </p:cNvPr>
          <p:cNvCxnSpPr>
            <a:cxnSpLocks/>
          </p:cNvCxnSpPr>
          <p:nvPr/>
        </p:nvCxnSpPr>
        <p:spPr>
          <a:xfrm flipV="1">
            <a:off x="10976785" y="4139958"/>
            <a:ext cx="5311" cy="298450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8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259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45" name="제목 3">
            <a:extLst>
              <a:ext uri="{FF2B5EF4-FFF2-40B4-BE49-F238E27FC236}">
                <a16:creationId xmlns:a16="http://schemas.microsoft.com/office/drawing/2014/main" id="{2ABABD21-DE68-4D1C-80A8-A211E03BA5C2}"/>
              </a:ext>
            </a:extLst>
          </p:cNvPr>
          <p:cNvSpPr txBox="1">
            <a:spLocks/>
          </p:cNvSpPr>
          <p:nvPr/>
        </p:nvSpPr>
        <p:spPr>
          <a:xfrm flipH="1">
            <a:off x="2905167" y="3909655"/>
            <a:ext cx="5030664" cy="2062103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ko-KR" altLang="en-US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전시회</a:t>
            </a:r>
            <a:r>
              <a:rPr lang="en-US" altLang="ko-KR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/</a:t>
            </a:r>
            <a:r>
              <a:rPr lang="ko-KR" altLang="en-US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행사</a:t>
            </a:r>
            <a:r>
              <a:rPr lang="en-US" altLang="ko-KR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/</a:t>
            </a:r>
            <a:r>
              <a:rPr lang="ko-KR" altLang="en-US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해외영업 </a:t>
            </a:r>
            <a:r>
              <a:rPr lang="ko-KR" altLang="en-US" sz="88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프로그램</a:t>
            </a:r>
            <a:endParaRPr lang="en-US" altLang="ko-KR" sz="88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46" name="제목 3">
            <a:extLst>
              <a:ext uri="{FF2B5EF4-FFF2-40B4-BE49-F238E27FC236}">
                <a16:creationId xmlns:a16="http://schemas.microsoft.com/office/drawing/2014/main" id="{311BD840-B4E1-4B48-8E56-93EE87B197DF}"/>
              </a:ext>
            </a:extLst>
          </p:cNvPr>
          <p:cNvSpPr txBox="1">
            <a:spLocks/>
          </p:cNvSpPr>
          <p:nvPr/>
        </p:nvSpPr>
        <p:spPr>
          <a:xfrm flipH="1">
            <a:off x="11140694" y="822326"/>
            <a:ext cx="5095577" cy="615553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b="0" spc="600" dirty="0">
                <a:solidFill>
                  <a:schemeClr val="bg1"/>
                </a:solidFill>
                <a:cs typeface="Calibri" panose="020F0502020204030204" pitchFamily="34" charset="0"/>
              </a:rPr>
              <a:t>CURRICULUM</a:t>
            </a:r>
            <a:r>
              <a:rPr lang="da-DK" altLang="ko-KR" sz="3600" b="0" dirty="0">
                <a:solidFill>
                  <a:schemeClr val="bg1"/>
                </a:solidFill>
                <a:cs typeface="Calibri" panose="020F0502020204030204" pitchFamily="34" charset="0"/>
              </a:rPr>
              <a:t>  </a:t>
            </a:r>
            <a:r>
              <a:rPr lang="da-DK" altLang="ko-KR" sz="4000" b="0" dirty="0">
                <a:solidFill>
                  <a:srgbClr val="29BAE7"/>
                </a:solidFill>
                <a:cs typeface="Calibri" panose="020F0502020204030204" pitchFamily="34" charset="0"/>
              </a:rPr>
              <a:t>01</a:t>
            </a:r>
            <a:endParaRPr lang="en-US" altLang="ko-KR" sz="4000" b="0" dirty="0">
              <a:solidFill>
                <a:srgbClr val="29BAE7"/>
              </a:solidFill>
              <a:cs typeface="Calibri" panose="020F0502020204030204" pitchFamily="34" charset="0"/>
            </a:endParaRPr>
          </a:p>
        </p:txBody>
      </p:sp>
      <p:sp>
        <p:nvSpPr>
          <p:cNvPr id="49" name="제목 3">
            <a:extLst>
              <a:ext uri="{FF2B5EF4-FFF2-40B4-BE49-F238E27FC236}">
                <a16:creationId xmlns:a16="http://schemas.microsoft.com/office/drawing/2014/main" id="{0DC66ECC-E1BD-4EA7-AA14-46DBB7C025FC}"/>
              </a:ext>
            </a:extLst>
          </p:cNvPr>
          <p:cNvSpPr txBox="1">
            <a:spLocks/>
          </p:cNvSpPr>
          <p:nvPr/>
        </p:nvSpPr>
        <p:spPr>
          <a:xfrm flipH="1">
            <a:off x="11174103" y="4145180"/>
            <a:ext cx="5521981" cy="615553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b="0" spc="600" dirty="0">
                <a:solidFill>
                  <a:schemeClr val="bg1"/>
                </a:solidFill>
                <a:cs typeface="Calibri" panose="020F0502020204030204" pitchFamily="34" charset="0"/>
              </a:rPr>
              <a:t>CURRICULUM</a:t>
            </a:r>
            <a:r>
              <a:rPr lang="da-DK" altLang="ko-KR" sz="3600" b="0" dirty="0">
                <a:solidFill>
                  <a:schemeClr val="bg1"/>
                </a:solidFill>
                <a:cs typeface="Calibri" panose="020F0502020204030204" pitchFamily="34" charset="0"/>
              </a:rPr>
              <a:t>   </a:t>
            </a:r>
            <a:r>
              <a:rPr lang="da-DK" altLang="ko-KR" sz="4000" b="0" dirty="0">
                <a:solidFill>
                  <a:srgbClr val="29BAE7"/>
                </a:solidFill>
                <a:cs typeface="Calibri" panose="020F0502020204030204" pitchFamily="34" charset="0"/>
              </a:rPr>
              <a:t>02</a:t>
            </a:r>
            <a:endParaRPr lang="en-US" altLang="ko-KR" sz="4000" b="0" dirty="0">
              <a:solidFill>
                <a:srgbClr val="29BAE7"/>
              </a:solidFill>
              <a:cs typeface="Calibri" panose="020F0502020204030204" pitchFamily="34" charset="0"/>
            </a:endParaRPr>
          </a:p>
        </p:txBody>
      </p:sp>
      <p:sp>
        <p:nvSpPr>
          <p:cNvPr id="52" name="제목 3">
            <a:extLst>
              <a:ext uri="{FF2B5EF4-FFF2-40B4-BE49-F238E27FC236}">
                <a16:creationId xmlns:a16="http://schemas.microsoft.com/office/drawing/2014/main" id="{7D3ADE35-51B5-4AC6-94A5-DCD8AE2DD733}"/>
              </a:ext>
            </a:extLst>
          </p:cNvPr>
          <p:cNvSpPr txBox="1">
            <a:spLocks/>
          </p:cNvSpPr>
          <p:nvPr/>
        </p:nvSpPr>
        <p:spPr>
          <a:xfrm flipH="1">
            <a:off x="11187751" y="7574905"/>
            <a:ext cx="6567124" cy="615553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b="0" spc="600" dirty="0">
                <a:solidFill>
                  <a:schemeClr val="bg1"/>
                </a:solidFill>
                <a:cs typeface="Calibri" panose="020F0502020204030204" pitchFamily="34" charset="0"/>
              </a:rPr>
              <a:t>CURRICULUM </a:t>
            </a:r>
            <a:r>
              <a:rPr lang="da-DK" altLang="ko-KR" sz="4000" b="0" dirty="0">
                <a:solidFill>
                  <a:srgbClr val="29BAE7"/>
                </a:solidFill>
                <a:cs typeface="Calibri" panose="020F0502020204030204" pitchFamily="34" charset="0"/>
              </a:rPr>
              <a:t>03</a:t>
            </a:r>
            <a:endParaRPr lang="en-US" altLang="ko-KR" sz="4000" b="0" dirty="0">
              <a:solidFill>
                <a:srgbClr val="29BAE7"/>
              </a:solidFill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55A717-8D45-469D-A82D-7F8C380AE2B9}"/>
              </a:ext>
            </a:extLst>
          </p:cNvPr>
          <p:cNvSpPr txBox="1"/>
          <p:nvPr/>
        </p:nvSpPr>
        <p:spPr>
          <a:xfrm>
            <a:off x="11093905" y="1406299"/>
            <a:ext cx="5334000" cy="2495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b="1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</a:t>
            </a:r>
            <a:r>
              <a:rPr lang="ko-KR" altLang="en-US" sz="2000" b="1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국내</a:t>
            </a:r>
            <a:r>
              <a:rPr lang="en-US" altLang="ko-KR" sz="2000" b="1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2000" b="1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국제승강기 </a:t>
            </a:r>
            <a:r>
              <a:rPr lang="en-US" altLang="ko-KR" sz="2000" b="1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Expo </a:t>
            </a:r>
            <a:r>
              <a:rPr lang="ko-KR" altLang="en-US" sz="2000" b="1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참가 지원</a:t>
            </a:r>
            <a:endParaRPr lang="en-US" altLang="ko-KR" sz="2000" b="1" kern="0" spc="-110" dirty="0">
              <a:solidFill>
                <a:srgbClr val="FFFF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부스 임차 및 설치 관련사항</a:t>
            </a:r>
            <a:endParaRPr lang="ko-KR" altLang="en-US" sz="2000" kern="0" spc="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홍보자료 및 통역지원</a:t>
            </a:r>
            <a:endParaRPr lang="ko-KR" altLang="en-US" sz="2000" kern="0" spc="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</a:t>
            </a:r>
            <a:r>
              <a:rPr lang="ko-KR" altLang="en-US" sz="2000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수출국 기술표준 통과지원 및 행정지원</a:t>
            </a:r>
            <a:endParaRPr lang="en-US" altLang="ko-KR" sz="2000" kern="0" spc="-110" dirty="0">
              <a:solidFill>
                <a:srgbClr val="FFFF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의뢰시험 및 영문인증서</a:t>
            </a:r>
            <a:r>
              <a:rPr lang="en-US" altLang="ko-KR" sz="20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ko-KR" altLang="en-US" sz="20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성적서 지원</a:t>
            </a:r>
            <a:endParaRPr lang="en-US" altLang="ko-KR" sz="2000" dirty="0">
              <a:solidFill>
                <a:srgbClr val="FFFF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F3133E-E826-4299-9A47-2EFF5EB7C4A2}"/>
              </a:ext>
            </a:extLst>
          </p:cNvPr>
          <p:cNvSpPr txBox="1"/>
          <p:nvPr/>
        </p:nvSpPr>
        <p:spPr>
          <a:xfrm>
            <a:off x="11025667" y="4666712"/>
            <a:ext cx="4991896" cy="24958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2000" b="1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해외</a:t>
            </a:r>
            <a:r>
              <a:rPr lang="en-US" altLang="ko-KR" sz="2000" b="1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2000" b="1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국제승강기 </a:t>
            </a:r>
            <a:r>
              <a:rPr lang="en-US" altLang="ko-KR" sz="2000" b="1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Expo </a:t>
            </a:r>
            <a:r>
              <a:rPr lang="ko-KR" altLang="en-US" sz="2000" b="1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참가 지원</a:t>
            </a:r>
            <a:endParaRPr lang="en-US" altLang="ko-KR" sz="2000" b="1" kern="0" spc="-110" dirty="0">
              <a:solidFill>
                <a:srgbClr val="FFFF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∘ 부스 임차 및 설치 관련사항</a:t>
            </a:r>
            <a:endParaRPr lang="ko-KR" altLang="en-US" sz="2000" kern="0" spc="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∘ 해외바이어 </a:t>
            </a:r>
            <a:r>
              <a:rPr lang="ko-KR" altLang="en-US" sz="2000" kern="0" spc="-110" dirty="0" err="1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비즈매칭</a:t>
            </a:r>
            <a:r>
              <a:rPr lang="ko-KR" altLang="en-US" sz="2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20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</a:t>
            </a:r>
            <a:r>
              <a:rPr lang="ko-KR" altLang="en-US" sz="2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통역지원</a:t>
            </a:r>
            <a:endParaRPr lang="ko-KR" altLang="en-US" sz="2000" kern="0" spc="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20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</a:t>
            </a:r>
            <a:r>
              <a:rPr lang="ko-KR" altLang="en-US" sz="2000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수출국 기술표준 통과지원 및 행정지원</a:t>
            </a:r>
            <a:endParaRPr lang="en-US" altLang="ko-KR" sz="2000" kern="0" spc="-110" dirty="0">
              <a:solidFill>
                <a:srgbClr val="FFFF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20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의뢰시험 및 영문인증서</a:t>
            </a:r>
            <a:r>
              <a:rPr lang="en-US" altLang="ko-KR" sz="20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ko-KR" altLang="en-US" sz="20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성적서 지원</a:t>
            </a:r>
            <a:endParaRPr lang="ko-KR" altLang="en-US" sz="2000" kern="0" spc="0" dirty="0">
              <a:solidFill>
                <a:srgbClr val="FFFF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2ABF21-0441-470E-955D-D82954D3C613}"/>
              </a:ext>
            </a:extLst>
          </p:cNvPr>
          <p:cNvSpPr txBox="1"/>
          <p:nvPr/>
        </p:nvSpPr>
        <p:spPr>
          <a:xfrm>
            <a:off x="11093905" y="8156238"/>
            <a:ext cx="4991895" cy="1510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25780" indent="-525780" algn="just" fontAlgn="base">
              <a:lnSpc>
                <a:spcPct val="160000"/>
              </a:lnSpc>
            </a:pPr>
            <a:r>
              <a:rPr lang="ko-KR" altLang="en-US" sz="20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</a:t>
            </a:r>
            <a:r>
              <a:rPr lang="ko-KR" altLang="en-US" sz="2000" b="1" kern="0" spc="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국내 외 승강기 </a:t>
            </a:r>
            <a:r>
              <a:rPr lang="en-US" altLang="ko-KR" sz="2000" b="1" kern="0" spc="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Expo </a:t>
            </a:r>
            <a:r>
              <a:rPr lang="ko-KR" altLang="en-US" sz="2000" b="1" kern="0" spc="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참가 신청</a:t>
            </a:r>
            <a:endParaRPr lang="en-US" altLang="ko-KR" sz="2000" b="1" kern="0" spc="0" dirty="0">
              <a:solidFill>
                <a:srgbClr val="FFFF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</a:t>
            </a:r>
            <a:r>
              <a:rPr lang="ko-KR" altLang="en-US" sz="2000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수출국 기술표준 통과지원 및 행정지원</a:t>
            </a:r>
            <a:endParaRPr lang="en-US" altLang="ko-KR" sz="2000" kern="0" spc="-110" dirty="0">
              <a:solidFill>
                <a:srgbClr val="FFFF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의뢰시험 및 영문인증서</a:t>
            </a:r>
            <a:r>
              <a:rPr lang="en-US" altLang="ko-KR" sz="20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ko-KR" altLang="en-US" sz="20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성적서 지원</a:t>
            </a:r>
            <a:endParaRPr lang="en-US" altLang="ko-KR" sz="2000" kern="0" spc="-110" dirty="0">
              <a:solidFill>
                <a:srgbClr val="FFFF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20F3B019-E49C-480E-8960-451796334577}"/>
              </a:ext>
            </a:extLst>
          </p:cNvPr>
          <p:cNvCxnSpPr>
            <a:cxnSpLocks/>
          </p:cNvCxnSpPr>
          <p:nvPr/>
        </p:nvCxnSpPr>
        <p:spPr>
          <a:xfrm flipV="1">
            <a:off x="11032211" y="1055799"/>
            <a:ext cx="5311" cy="298450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4A544FD2-82F7-43EC-B8EF-B4331863E8C3}"/>
              </a:ext>
            </a:extLst>
          </p:cNvPr>
          <p:cNvCxnSpPr>
            <a:cxnSpLocks/>
          </p:cNvCxnSpPr>
          <p:nvPr/>
        </p:nvCxnSpPr>
        <p:spPr>
          <a:xfrm flipV="1">
            <a:off x="11026900" y="4359362"/>
            <a:ext cx="5311" cy="298450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AEEF3F7A-B639-4922-B2D2-5D6A66E58C0E}"/>
              </a:ext>
            </a:extLst>
          </p:cNvPr>
          <p:cNvCxnSpPr>
            <a:cxnSpLocks/>
          </p:cNvCxnSpPr>
          <p:nvPr/>
        </p:nvCxnSpPr>
        <p:spPr>
          <a:xfrm flipV="1">
            <a:off x="11031879" y="7774401"/>
            <a:ext cx="5311" cy="298450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6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09600" y="647700"/>
            <a:ext cx="17068800" cy="899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001000" y="3370869"/>
            <a:ext cx="2209800" cy="2057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21311" y="3496990"/>
            <a:ext cx="184537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b="1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02</a:t>
            </a:r>
            <a:endParaRPr lang="ko-KR" altLang="en-US" sz="11500" b="1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8469" y="5522901"/>
            <a:ext cx="231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매칭그랜트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cxnSp>
        <p:nvCxnSpPr>
          <p:cNvPr id="15" name="직선 연결선 14"/>
          <p:cNvCxnSpPr>
            <a:cxnSpLocks/>
          </p:cNvCxnSpPr>
          <p:nvPr/>
        </p:nvCxnSpPr>
        <p:spPr>
          <a:xfrm>
            <a:off x="8008659" y="6154465"/>
            <a:ext cx="2172571" cy="67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7E6354-E162-4199-9619-929310B2A59E}"/>
              </a:ext>
            </a:extLst>
          </p:cNvPr>
          <p:cNvSpPr txBox="1"/>
          <p:nvPr/>
        </p:nvSpPr>
        <p:spPr>
          <a:xfrm>
            <a:off x="7585280" y="6201929"/>
            <a:ext cx="3117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담당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승강기인증팀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algn="dist"/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황영준대리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:055-940-9929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00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259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29" name="제목 3">
            <a:extLst>
              <a:ext uri="{FF2B5EF4-FFF2-40B4-BE49-F238E27FC236}">
                <a16:creationId xmlns:a16="http://schemas.microsoft.com/office/drawing/2014/main" id="{53798157-81CF-4858-9DC7-A0A7688F61D8}"/>
              </a:ext>
            </a:extLst>
          </p:cNvPr>
          <p:cNvSpPr txBox="1">
            <a:spLocks/>
          </p:cNvSpPr>
          <p:nvPr/>
        </p:nvSpPr>
        <p:spPr>
          <a:xfrm flipH="1">
            <a:off x="4928190" y="1003882"/>
            <a:ext cx="8780720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5400" b="0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매칭그랜트</a:t>
            </a:r>
            <a:r>
              <a:rPr lang="ko-KR" altLang="en-US" sz="5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en-US" altLang="ko-KR" sz="5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[Matching Grant]</a:t>
            </a:r>
            <a:endParaRPr lang="ko-KR" altLang="en-US" sz="5400" b="0" kern="0" spc="0" dirty="0">
              <a:solidFill>
                <a:schemeClr val="bg1"/>
              </a:solidFill>
              <a:effectLst/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09D24004-6BFC-4DEF-9A57-718E9772BCFF}"/>
              </a:ext>
            </a:extLst>
          </p:cNvPr>
          <p:cNvCxnSpPr>
            <a:cxnSpLocks/>
          </p:cNvCxnSpPr>
          <p:nvPr/>
        </p:nvCxnSpPr>
        <p:spPr>
          <a:xfrm flipV="1">
            <a:off x="4711995" y="1084521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C013F0F3-4B7C-4750-88E3-3A5493FC171E}"/>
              </a:ext>
            </a:extLst>
          </p:cNvPr>
          <p:cNvCxnSpPr>
            <a:cxnSpLocks/>
          </p:cNvCxnSpPr>
          <p:nvPr/>
        </p:nvCxnSpPr>
        <p:spPr>
          <a:xfrm flipV="1">
            <a:off x="13434238" y="1130596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E4CD7EAC-D566-4BC2-9D0B-EAD204E5888D}"/>
              </a:ext>
            </a:extLst>
          </p:cNvPr>
          <p:cNvCxnSpPr>
            <a:cxnSpLocks/>
          </p:cNvCxnSpPr>
          <p:nvPr/>
        </p:nvCxnSpPr>
        <p:spPr>
          <a:xfrm>
            <a:off x="1545252" y="3485100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제목 3">
            <a:extLst>
              <a:ext uri="{FF2B5EF4-FFF2-40B4-BE49-F238E27FC236}">
                <a16:creationId xmlns:a16="http://schemas.microsoft.com/office/drawing/2014/main" id="{B71A11FD-3A33-4C26-8CD0-66A8818F3FDA}"/>
              </a:ext>
            </a:extLst>
          </p:cNvPr>
          <p:cNvSpPr txBox="1">
            <a:spLocks/>
          </p:cNvSpPr>
          <p:nvPr/>
        </p:nvSpPr>
        <p:spPr>
          <a:xfrm flipH="1">
            <a:off x="2331149" y="4083246"/>
            <a:ext cx="15591135" cy="3319114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da-DK" altLang="ko-KR" sz="36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   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지원대상</a:t>
            </a:r>
            <a:endParaRPr lang="en-US" altLang="ko-KR" sz="36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3600" b="0" kern="0" spc="-3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‘25</a:t>
            </a:r>
            <a:r>
              <a:rPr lang="ko-KR" altLang="en-US" sz="3600" b="0" kern="0" spc="-3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승강기 모델인증 취득 예정인 </a:t>
            </a:r>
            <a:r>
              <a:rPr lang="ko-KR" altLang="en-US" sz="3600" b="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중소</a:t>
            </a:r>
            <a:r>
              <a:rPr lang="ko-KR" altLang="en-US" sz="3600" b="0" kern="0" spc="-3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기업</a:t>
            </a:r>
            <a:endParaRPr lang="en-US" altLang="ko-KR" sz="3600" b="0" kern="0" spc="-3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3600" b="0" kern="0" spc="-3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'25</a:t>
            </a:r>
            <a:r>
              <a:rPr lang="ko-KR" altLang="en-US" sz="3600" b="0" kern="0" spc="-3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년도 해외 수출 예정인</a:t>
            </a:r>
            <a:r>
              <a:rPr lang="ko-KR" altLang="en-US" sz="3600" b="0" kern="0" spc="-5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중소기업</a:t>
            </a:r>
            <a:endParaRPr lang="en-US" altLang="ko-KR" sz="3600" b="0" kern="0" spc="-5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3600" b="0" kern="0" spc="-3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'25</a:t>
            </a:r>
            <a:r>
              <a:rPr lang="ko-KR" altLang="en-US" sz="3600" b="0" kern="0" spc="-3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년도 친환경 고효율* 모델인증 취득 예정인 중소기업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40" name="제목 3">
            <a:extLst>
              <a:ext uri="{FF2B5EF4-FFF2-40B4-BE49-F238E27FC236}">
                <a16:creationId xmlns:a16="http://schemas.microsoft.com/office/drawing/2014/main" id="{47C3BCE1-B026-42D4-B6E4-4DA3EFD9F28C}"/>
              </a:ext>
            </a:extLst>
          </p:cNvPr>
          <p:cNvSpPr txBox="1">
            <a:spLocks/>
          </p:cNvSpPr>
          <p:nvPr/>
        </p:nvSpPr>
        <p:spPr>
          <a:xfrm flipH="1">
            <a:off x="2259864" y="7810219"/>
            <a:ext cx="14401395" cy="1605824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da-DK" altLang="ko-KR" sz="360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    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사업 비용</a:t>
            </a:r>
            <a:endParaRPr lang="en-US" altLang="ko-KR" sz="36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3600" b="0" kern="0" spc="-3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'25</a:t>
            </a:r>
            <a:r>
              <a:rPr lang="ko-KR" altLang="en-US" sz="3600" b="0" kern="0" spc="-3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년도 기준</a:t>
            </a:r>
            <a:r>
              <a:rPr lang="en-US" altLang="ko-KR" sz="3600" b="0" kern="0" spc="-3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:85,324,000</a:t>
            </a:r>
            <a:r>
              <a:rPr lang="ko-KR" altLang="en-US" sz="3600" b="0" kern="0" spc="-3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원</a:t>
            </a:r>
            <a:r>
              <a:rPr lang="en-US" altLang="ko-KR" sz="3600" b="0" kern="0" spc="-3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(</a:t>
            </a:r>
            <a:r>
              <a:rPr lang="en-US" altLang="ko-KR" sz="3600" b="0" kern="0" spc="-5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7,110,300</a:t>
            </a:r>
            <a:r>
              <a:rPr lang="ko-KR" altLang="en-US" sz="3600" b="0" kern="0" spc="-5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원</a:t>
            </a:r>
            <a:r>
              <a:rPr lang="en-US" altLang="ko-KR" sz="3600" b="0" kern="0" spc="-3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×</a:t>
            </a:r>
            <a:r>
              <a:rPr lang="en-US" altLang="ko-KR" sz="3600" b="0" kern="0" spc="-5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12</a:t>
            </a:r>
            <a:r>
              <a:rPr lang="ko-KR" altLang="en-US" sz="3600" b="0" kern="0" spc="-5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개사</a:t>
            </a:r>
            <a:r>
              <a:rPr lang="en-US" altLang="ko-KR" sz="3600" b="0" kern="0" spc="-5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 </a:t>
            </a:r>
            <a:r>
              <a:rPr lang="en-US" altLang="ko-KR" sz="3600" b="0" kern="0" spc="-5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VAT</a:t>
            </a:r>
            <a:r>
              <a:rPr lang="ko-KR" altLang="en-US" sz="3600" b="0" kern="0" spc="-5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별도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74C41F9A-C2F9-4AE1-AEB7-D3B5453AB796}"/>
              </a:ext>
            </a:extLst>
          </p:cNvPr>
          <p:cNvCxnSpPr>
            <a:cxnSpLocks/>
          </p:cNvCxnSpPr>
          <p:nvPr/>
        </p:nvCxnSpPr>
        <p:spPr>
          <a:xfrm>
            <a:off x="4919027" y="3520054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F38C9135-D5F4-473F-BB31-2A0A98486C8A}"/>
              </a:ext>
            </a:extLst>
          </p:cNvPr>
          <p:cNvCxnSpPr>
            <a:cxnSpLocks/>
          </p:cNvCxnSpPr>
          <p:nvPr/>
        </p:nvCxnSpPr>
        <p:spPr>
          <a:xfrm>
            <a:off x="12956351" y="5836465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제목 3">
            <a:extLst>
              <a:ext uri="{FF2B5EF4-FFF2-40B4-BE49-F238E27FC236}">
                <a16:creationId xmlns:a16="http://schemas.microsoft.com/office/drawing/2014/main" id="{3A02CE3D-D367-4016-BB9F-D37C52EF1008}"/>
              </a:ext>
            </a:extLst>
          </p:cNvPr>
          <p:cNvSpPr txBox="1">
            <a:spLocks/>
          </p:cNvSpPr>
          <p:nvPr/>
        </p:nvSpPr>
        <p:spPr>
          <a:xfrm flipH="1">
            <a:off x="2326949" y="2368748"/>
            <a:ext cx="16086785" cy="1605824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da-DK" altLang="ko-KR" sz="3600" dirty="0">
                <a:solidFill>
                  <a:srgbClr val="29BAE7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   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사업목적 </a:t>
            </a:r>
            <a:r>
              <a:rPr lang="en-US" altLang="ko-KR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:</a:t>
            </a:r>
            <a:r>
              <a:rPr lang="ko-KR" altLang="en-US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기</a:t>
            </a:r>
            <a:r>
              <a:rPr lang="ko-KR" altLang="en-US" sz="3600" b="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술</a:t>
            </a:r>
            <a:r>
              <a:rPr lang="en-US" altLang="ko-KR" sz="3600" b="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3600" b="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인증 비용 지원으로</a:t>
            </a:r>
            <a:r>
              <a:rPr lang="en-US" altLang="ko-KR" sz="3600" b="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3600" b="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승강기 품질관리 및 설계기술 향상에 기여하고</a:t>
            </a:r>
            <a:r>
              <a:rPr lang="en-US" altLang="ko-KR" sz="3600" b="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ko-KR" altLang="en-US" sz="1800" b="0" kern="0" spc="-11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  </a:t>
            </a:r>
            <a:endParaRPr lang="en-US" altLang="ko-KR" sz="1800" b="0" kern="0" spc="-11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b="0" kern="0" spc="-11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                                       </a:t>
            </a:r>
            <a:r>
              <a:rPr lang="ko-KR" altLang="en-US" sz="3600" b="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친환경</a:t>
            </a:r>
            <a:r>
              <a:rPr lang="en-US" altLang="ko-KR" sz="3600" b="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3600" b="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고효율 모델을 자체 개발유도 및 해외시장 진출에 이바지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9FA6A459-83FB-4CB6-926C-9F665AB2C778}"/>
              </a:ext>
            </a:extLst>
          </p:cNvPr>
          <p:cNvCxnSpPr>
            <a:cxnSpLocks/>
          </p:cNvCxnSpPr>
          <p:nvPr/>
        </p:nvCxnSpPr>
        <p:spPr>
          <a:xfrm>
            <a:off x="2326949" y="2857500"/>
            <a:ext cx="451113" cy="0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2588725D-BBED-4D23-AD57-5B8BE3048617}"/>
              </a:ext>
            </a:extLst>
          </p:cNvPr>
          <p:cNvCxnSpPr>
            <a:cxnSpLocks/>
          </p:cNvCxnSpPr>
          <p:nvPr/>
        </p:nvCxnSpPr>
        <p:spPr>
          <a:xfrm>
            <a:off x="2386199" y="8271244"/>
            <a:ext cx="451113" cy="0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CC4CFE67-530B-4658-A6D4-5278AB6583C8}"/>
              </a:ext>
            </a:extLst>
          </p:cNvPr>
          <p:cNvCxnSpPr>
            <a:cxnSpLocks/>
          </p:cNvCxnSpPr>
          <p:nvPr/>
        </p:nvCxnSpPr>
        <p:spPr>
          <a:xfrm>
            <a:off x="2362335" y="4533900"/>
            <a:ext cx="451113" cy="0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52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259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29" name="제목 3">
            <a:extLst>
              <a:ext uri="{FF2B5EF4-FFF2-40B4-BE49-F238E27FC236}">
                <a16:creationId xmlns:a16="http://schemas.microsoft.com/office/drawing/2014/main" id="{53798157-81CF-4858-9DC7-A0A7688F61D8}"/>
              </a:ext>
            </a:extLst>
          </p:cNvPr>
          <p:cNvSpPr txBox="1">
            <a:spLocks/>
          </p:cNvSpPr>
          <p:nvPr/>
        </p:nvSpPr>
        <p:spPr>
          <a:xfrm flipH="1">
            <a:off x="4928190" y="1003882"/>
            <a:ext cx="8780720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5400" b="0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매칭그랜트</a:t>
            </a:r>
            <a:r>
              <a:rPr lang="ko-KR" altLang="en-US" sz="5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en-US" altLang="ko-KR" sz="5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[Matching Grant]</a:t>
            </a:r>
            <a:endParaRPr lang="ko-KR" altLang="en-US" sz="5400" b="0" kern="0" spc="0" dirty="0">
              <a:solidFill>
                <a:schemeClr val="bg1"/>
              </a:solidFill>
              <a:effectLst/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09D24004-6BFC-4DEF-9A57-718E9772BCFF}"/>
              </a:ext>
            </a:extLst>
          </p:cNvPr>
          <p:cNvCxnSpPr>
            <a:cxnSpLocks/>
          </p:cNvCxnSpPr>
          <p:nvPr/>
        </p:nvCxnSpPr>
        <p:spPr>
          <a:xfrm flipV="1">
            <a:off x="4711995" y="1084521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C013F0F3-4B7C-4750-88E3-3A5493FC171E}"/>
              </a:ext>
            </a:extLst>
          </p:cNvPr>
          <p:cNvCxnSpPr>
            <a:cxnSpLocks/>
          </p:cNvCxnSpPr>
          <p:nvPr/>
        </p:nvCxnSpPr>
        <p:spPr>
          <a:xfrm flipV="1">
            <a:off x="13434238" y="1130596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제목 3">
            <a:extLst>
              <a:ext uri="{FF2B5EF4-FFF2-40B4-BE49-F238E27FC236}">
                <a16:creationId xmlns:a16="http://schemas.microsoft.com/office/drawing/2014/main" id="{36F034A1-A3D0-4172-8724-D5B936FD77F3}"/>
              </a:ext>
            </a:extLst>
          </p:cNvPr>
          <p:cNvSpPr txBox="1">
            <a:spLocks/>
          </p:cNvSpPr>
          <p:nvPr/>
        </p:nvSpPr>
        <p:spPr>
          <a:xfrm flipH="1">
            <a:off x="1828244" y="3437398"/>
            <a:ext cx="4340202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dirty="0">
                <a:solidFill>
                  <a:srgbClr val="29BAE7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01</a:t>
            </a:r>
            <a:r>
              <a:rPr lang="da-DK" altLang="ko-KR" sz="360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사업 현황</a:t>
            </a:r>
            <a:endParaRPr lang="en-US" altLang="ko-KR" sz="36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F83A4-FFEF-4202-AAAB-320731B7C39E}"/>
              </a:ext>
            </a:extLst>
          </p:cNvPr>
          <p:cNvSpPr txBox="1"/>
          <p:nvPr/>
        </p:nvSpPr>
        <p:spPr>
          <a:xfrm>
            <a:off x="7054184" y="4021661"/>
            <a:ext cx="5234676" cy="35674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</a:t>
            </a:r>
            <a:r>
              <a:rPr lang="ko-KR" altLang="en-US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최초 모델 취득 예정기업</a:t>
            </a:r>
            <a:endParaRPr lang="en-US" altLang="ko-KR" sz="2400" kern="0" spc="-11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기존 모델 외 신모델 개발기업 </a:t>
            </a:r>
            <a:endParaRPr lang="ko-KR" altLang="en-US" sz="2400" kern="0" spc="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친환경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고효율 승강기 모델 개발기업</a:t>
            </a:r>
            <a:endParaRPr lang="ko-KR" altLang="en-US" sz="2400" kern="0" spc="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년간 매출액 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100</a:t>
            </a:r>
            <a:r>
              <a:rPr lang="ko-KR" altLang="en-US" sz="2400" kern="0" spc="-110" dirty="0" err="1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억이상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중소기업 </a:t>
            </a:r>
            <a:endParaRPr lang="en-US" altLang="ko-KR" sz="2400" kern="0" spc="-11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</a:t>
            </a:r>
            <a:r>
              <a:rPr lang="ko-KR" altLang="en-US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공단과 </a:t>
            </a:r>
            <a:r>
              <a:rPr lang="ko-KR" altLang="en-US" sz="2400" kern="0" spc="-110" dirty="0" err="1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수출바우처</a:t>
            </a:r>
            <a:r>
              <a:rPr lang="ko-KR" altLang="en-US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협약기업 우대</a:t>
            </a:r>
            <a:endParaRPr lang="en-US" altLang="ko-KR" sz="2400" kern="0" spc="-11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indent="-525780" algn="just" fontAlgn="base">
              <a:lnSpc>
                <a:spcPct val="160000"/>
              </a:lnSpc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수출기업 우대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(24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실적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25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계획</a:t>
            </a: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E4CD7EAC-D566-4BC2-9D0B-EAD204E5888D}"/>
              </a:ext>
            </a:extLst>
          </p:cNvPr>
          <p:cNvCxnSpPr>
            <a:cxnSpLocks/>
          </p:cNvCxnSpPr>
          <p:nvPr/>
        </p:nvCxnSpPr>
        <p:spPr>
          <a:xfrm>
            <a:off x="1545252" y="3485100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제목 3">
            <a:extLst>
              <a:ext uri="{FF2B5EF4-FFF2-40B4-BE49-F238E27FC236}">
                <a16:creationId xmlns:a16="http://schemas.microsoft.com/office/drawing/2014/main" id="{B71A11FD-3A33-4C26-8CD0-66A8818F3FDA}"/>
              </a:ext>
            </a:extLst>
          </p:cNvPr>
          <p:cNvSpPr txBox="1">
            <a:spLocks/>
          </p:cNvSpPr>
          <p:nvPr/>
        </p:nvSpPr>
        <p:spPr>
          <a:xfrm flipH="1">
            <a:off x="6630330" y="3467663"/>
            <a:ext cx="5321632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dirty="0">
                <a:solidFill>
                  <a:srgbClr val="29BAE7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02</a:t>
            </a:r>
            <a:r>
              <a:rPr lang="da-DK" altLang="ko-KR" sz="360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선정조건 확대</a:t>
            </a:r>
            <a:endParaRPr lang="en-US" altLang="ko-KR" sz="36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512122-42CA-4AF8-8859-1F6E19E80CFE}"/>
              </a:ext>
            </a:extLst>
          </p:cNvPr>
          <p:cNvSpPr txBox="1"/>
          <p:nvPr/>
        </p:nvSpPr>
        <p:spPr>
          <a:xfrm>
            <a:off x="2254062" y="3979454"/>
            <a:ext cx="3731906" cy="29515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25780" indent="-525780" algn="just" fontAlgn="base">
              <a:lnSpc>
                <a:spcPct val="160000"/>
              </a:lnSpc>
            </a:pPr>
            <a:r>
              <a:rPr lang="ko-KR" altLang="en-US" sz="2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</a:t>
            </a:r>
            <a:r>
              <a:rPr lang="en-US" altLang="ko-KR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  <a:r>
              <a:rPr lang="ko-KR" altLang="en-US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</a:t>
            </a:r>
            <a:r>
              <a:rPr lang="en-US" altLang="ko-KR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5</a:t>
            </a:r>
            <a:r>
              <a:rPr lang="ko-KR" altLang="en-US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개社 시행</a:t>
            </a:r>
            <a:endParaRPr lang="en-US" altLang="ko-KR" sz="2400" kern="0" spc="-11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indent="-525780" algn="just" fontAlgn="base">
              <a:lnSpc>
                <a:spcPct val="160000"/>
              </a:lnSpc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∘ </a:t>
            </a:r>
            <a:r>
              <a:rPr lang="en-US" altLang="ko-KR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2022</a:t>
            </a:r>
            <a:r>
              <a:rPr lang="ko-KR" altLang="en-US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</a:t>
            </a:r>
            <a:r>
              <a:rPr lang="en-US" altLang="ko-KR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6</a:t>
            </a:r>
            <a:r>
              <a:rPr lang="ko-KR" altLang="en-US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개社 시행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endParaRPr lang="en-US" altLang="ko-KR" sz="2400" kern="0" spc="-11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indent="-525780" algn="just" fontAlgn="base">
              <a:lnSpc>
                <a:spcPct val="160000"/>
              </a:lnSpc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∘ </a:t>
            </a:r>
            <a:r>
              <a:rPr lang="en-US" altLang="ko-KR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2023</a:t>
            </a:r>
            <a:r>
              <a:rPr lang="ko-KR" altLang="en-US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</a:t>
            </a:r>
            <a:r>
              <a:rPr lang="en-US" altLang="ko-KR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8</a:t>
            </a:r>
            <a:r>
              <a:rPr lang="ko-KR" altLang="en-US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개社 시행</a:t>
            </a:r>
            <a:endParaRPr lang="en-US" altLang="ko-KR" sz="2400" kern="0" spc="-11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</a:t>
            </a:r>
            <a:r>
              <a:rPr lang="en-US" altLang="ko-KR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2024</a:t>
            </a:r>
            <a:r>
              <a:rPr lang="ko-KR" altLang="en-US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</a:t>
            </a:r>
            <a:r>
              <a:rPr lang="en-US" altLang="ko-KR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10</a:t>
            </a:r>
            <a:r>
              <a:rPr lang="ko-KR" altLang="en-US" sz="24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개社 시행</a:t>
            </a:r>
            <a:endParaRPr lang="en-US" altLang="ko-KR" sz="2400" kern="0" spc="-11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indent="-525780" algn="just" fontAlgn="base">
              <a:lnSpc>
                <a:spcPct val="160000"/>
              </a:lnSpc>
            </a:pPr>
            <a:r>
              <a:rPr lang="en-US" altLang="ko-KR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2400" b="1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</a:t>
            </a:r>
            <a:r>
              <a:rPr lang="en-US" altLang="ko-KR" sz="2400" b="1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2025</a:t>
            </a:r>
            <a:r>
              <a:rPr lang="ko-KR" altLang="en-US" sz="2400" b="1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</a:t>
            </a:r>
            <a:r>
              <a:rPr lang="en-US" altLang="ko-KR" sz="2400" b="1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12</a:t>
            </a:r>
            <a:r>
              <a:rPr lang="ko-KR" altLang="en-US" sz="2400" b="1" kern="0" spc="-11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개社 확대</a:t>
            </a:r>
            <a:endParaRPr lang="en-US" altLang="ko-KR" sz="2400" b="1" kern="0" spc="-110" dirty="0">
              <a:solidFill>
                <a:srgbClr val="FFFF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0" name="제목 3">
            <a:extLst>
              <a:ext uri="{FF2B5EF4-FFF2-40B4-BE49-F238E27FC236}">
                <a16:creationId xmlns:a16="http://schemas.microsoft.com/office/drawing/2014/main" id="{47C3BCE1-B026-42D4-B6E4-4DA3EFD9F28C}"/>
              </a:ext>
            </a:extLst>
          </p:cNvPr>
          <p:cNvSpPr txBox="1">
            <a:spLocks/>
          </p:cNvSpPr>
          <p:nvPr/>
        </p:nvSpPr>
        <p:spPr>
          <a:xfrm flipH="1">
            <a:off x="12625758" y="3497563"/>
            <a:ext cx="4126031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dirty="0">
                <a:solidFill>
                  <a:srgbClr val="29BAE7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03</a:t>
            </a:r>
            <a:r>
              <a:rPr lang="da-DK" altLang="ko-KR" sz="360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사업 협조사항</a:t>
            </a:r>
            <a:endParaRPr lang="en-US" altLang="ko-KR" sz="36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947CF2-DDBA-4734-A1BB-0D9E11670BBA}"/>
              </a:ext>
            </a:extLst>
          </p:cNvPr>
          <p:cNvSpPr txBox="1"/>
          <p:nvPr/>
        </p:nvSpPr>
        <p:spPr>
          <a:xfrm>
            <a:off x="13034887" y="4021661"/>
            <a:ext cx="5406106" cy="23713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25780" indent="-525780" algn="just" fontAlgn="base">
              <a:lnSpc>
                <a:spcPct val="160000"/>
              </a:lnSpc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</a:t>
            </a:r>
            <a:r>
              <a:rPr lang="ko-KR" altLang="en-US" sz="2400" kern="0" spc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사업기간 준수 </a:t>
            </a:r>
            <a:r>
              <a:rPr lang="en-US" altLang="ko-KR" sz="2400" kern="0" spc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25.3.~25.11.(9</a:t>
            </a:r>
            <a:r>
              <a:rPr lang="ko-KR" altLang="en-US" sz="2400" kern="0" spc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개월</a:t>
            </a:r>
            <a:r>
              <a:rPr lang="en-US" altLang="ko-KR" sz="2400" kern="0" spc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</a:t>
            </a:r>
            <a:r>
              <a:rPr lang="ko-KR" altLang="en-US" sz="2400" kern="0" spc="-110" dirty="0" err="1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수출바우처</a:t>
            </a:r>
            <a:r>
              <a:rPr lang="ko-KR" altLang="en-US" sz="2400" kern="0" spc="-110" dirty="0">
                <a:solidFill>
                  <a:srgbClr val="FFFF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참여기업 등록 및 활용</a:t>
            </a:r>
            <a:endParaRPr lang="ko-KR" altLang="en-US" sz="2400" kern="0" spc="0" dirty="0">
              <a:solidFill>
                <a:srgbClr val="FFFF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중도 협약 파기 지양</a:t>
            </a:r>
            <a:endParaRPr lang="ko-KR" altLang="en-US" sz="2400" kern="0" spc="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525780" marR="0" indent="-52578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시험제품 재사용 지양</a:t>
            </a:r>
            <a:endParaRPr lang="ko-KR" altLang="en-US" sz="2400" kern="0" spc="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74C41F9A-C2F9-4AE1-AEB7-D3B5453AB796}"/>
              </a:ext>
            </a:extLst>
          </p:cNvPr>
          <p:cNvCxnSpPr>
            <a:cxnSpLocks/>
          </p:cNvCxnSpPr>
          <p:nvPr/>
        </p:nvCxnSpPr>
        <p:spPr>
          <a:xfrm>
            <a:off x="4919027" y="3520054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F38C9135-D5F4-473F-BB31-2A0A98486C8A}"/>
              </a:ext>
            </a:extLst>
          </p:cNvPr>
          <p:cNvCxnSpPr>
            <a:cxnSpLocks/>
          </p:cNvCxnSpPr>
          <p:nvPr/>
        </p:nvCxnSpPr>
        <p:spPr>
          <a:xfrm>
            <a:off x="12947923" y="4184333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제목 3">
            <a:extLst>
              <a:ext uri="{FF2B5EF4-FFF2-40B4-BE49-F238E27FC236}">
                <a16:creationId xmlns:a16="http://schemas.microsoft.com/office/drawing/2014/main" id="{8FF23AC7-75A6-4FAE-95AF-9D3CA567A0D2}"/>
              </a:ext>
            </a:extLst>
          </p:cNvPr>
          <p:cNvSpPr txBox="1">
            <a:spLocks/>
          </p:cNvSpPr>
          <p:nvPr/>
        </p:nvSpPr>
        <p:spPr>
          <a:xfrm flipH="1">
            <a:off x="1859936" y="8042162"/>
            <a:ext cx="15730432" cy="1133644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dirty="0">
                <a:solidFill>
                  <a:srgbClr val="29BAE7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04</a:t>
            </a:r>
            <a:r>
              <a:rPr lang="da-DK" altLang="ko-KR" sz="360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사업 방향</a:t>
            </a:r>
            <a:endParaRPr lang="en-US" altLang="ko-KR" sz="36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    </a:t>
            </a:r>
            <a:r>
              <a:rPr lang="ko-KR" altLang="en-US" sz="32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∘ </a:t>
            </a:r>
            <a:r>
              <a:rPr lang="ko-KR" altLang="en-US" sz="32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수출기업 및 </a:t>
            </a:r>
            <a:r>
              <a:rPr lang="ko-KR" altLang="en-US" sz="3200" b="0" dirty="0" err="1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수출바우처</a:t>
            </a:r>
            <a:r>
              <a:rPr lang="ko-KR" altLang="en-US" sz="32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활용기업 </a:t>
            </a:r>
            <a:r>
              <a:rPr lang="en-US" altLang="ko-KR" sz="32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/ </a:t>
            </a:r>
            <a:r>
              <a:rPr lang="ko-KR" altLang="en-US" sz="32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친환경</a:t>
            </a:r>
            <a:r>
              <a:rPr lang="en-US" altLang="ko-KR" sz="32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,</a:t>
            </a:r>
            <a:r>
              <a:rPr lang="ko-KR" altLang="en-US" sz="32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고효율 승강기 개발기업 </a:t>
            </a:r>
            <a:r>
              <a:rPr lang="en-US" altLang="ko-KR" sz="32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/ </a:t>
            </a:r>
            <a:r>
              <a:rPr lang="ko-KR" altLang="en-US" sz="32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신기술</a:t>
            </a:r>
            <a:r>
              <a:rPr lang="en-US" altLang="ko-KR" sz="32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(R&amp;D)</a:t>
            </a:r>
            <a:r>
              <a:rPr lang="ko-KR" altLang="en-US" sz="32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개발기업 </a:t>
            </a:r>
            <a:endParaRPr lang="en-US" altLang="ko-KR" sz="32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23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09600" y="647700"/>
            <a:ext cx="17068800" cy="899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001000" y="3370869"/>
            <a:ext cx="2209800" cy="2057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21311" y="3496990"/>
            <a:ext cx="184537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b="1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03</a:t>
            </a:r>
            <a:endParaRPr lang="ko-KR" altLang="en-US" sz="11500" b="1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0231" y="5604787"/>
            <a:ext cx="249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에너지효율등급</a:t>
            </a:r>
          </a:p>
        </p:txBody>
      </p:sp>
      <p:cxnSp>
        <p:nvCxnSpPr>
          <p:cNvPr id="15" name="직선 연결선 14"/>
          <p:cNvCxnSpPr>
            <a:cxnSpLocks/>
          </p:cNvCxnSpPr>
          <p:nvPr/>
        </p:nvCxnSpPr>
        <p:spPr>
          <a:xfrm>
            <a:off x="7954068" y="6154465"/>
            <a:ext cx="2377287" cy="6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5CFDBF-977F-4156-B712-5152BF841EC6}"/>
              </a:ext>
            </a:extLst>
          </p:cNvPr>
          <p:cNvSpPr txBox="1"/>
          <p:nvPr/>
        </p:nvSpPr>
        <p:spPr>
          <a:xfrm>
            <a:off x="7547181" y="6321016"/>
            <a:ext cx="3117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담당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인증사업관리팀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algn="dist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이성원대리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:055-940-9936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5088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259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29" name="제목 3">
            <a:extLst>
              <a:ext uri="{FF2B5EF4-FFF2-40B4-BE49-F238E27FC236}">
                <a16:creationId xmlns:a16="http://schemas.microsoft.com/office/drawing/2014/main" id="{53798157-81CF-4858-9DC7-A0A7688F61D8}"/>
              </a:ext>
            </a:extLst>
          </p:cNvPr>
          <p:cNvSpPr txBox="1">
            <a:spLocks/>
          </p:cNvSpPr>
          <p:nvPr/>
        </p:nvSpPr>
        <p:spPr>
          <a:xfrm flipH="1">
            <a:off x="4928190" y="1003882"/>
            <a:ext cx="7032846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5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에너지효율등급 평가사업</a:t>
            </a:r>
            <a:endParaRPr lang="ko-KR" altLang="en-US" sz="5400" b="0" kern="0" spc="0" dirty="0">
              <a:solidFill>
                <a:schemeClr val="bg1"/>
              </a:solidFill>
              <a:effectLst/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09D24004-6BFC-4DEF-9A57-718E9772BCFF}"/>
              </a:ext>
            </a:extLst>
          </p:cNvPr>
          <p:cNvCxnSpPr>
            <a:cxnSpLocks/>
          </p:cNvCxnSpPr>
          <p:nvPr/>
        </p:nvCxnSpPr>
        <p:spPr>
          <a:xfrm flipV="1">
            <a:off x="4754198" y="1112657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C013F0F3-4B7C-4750-88E3-3A5493FC171E}"/>
              </a:ext>
            </a:extLst>
          </p:cNvPr>
          <p:cNvCxnSpPr>
            <a:cxnSpLocks/>
          </p:cNvCxnSpPr>
          <p:nvPr/>
        </p:nvCxnSpPr>
        <p:spPr>
          <a:xfrm flipV="1">
            <a:off x="11825068" y="1126724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제목 3">
            <a:extLst>
              <a:ext uri="{FF2B5EF4-FFF2-40B4-BE49-F238E27FC236}">
                <a16:creationId xmlns:a16="http://schemas.microsoft.com/office/drawing/2014/main" id="{36F034A1-A3D0-4172-8724-D5B936FD77F3}"/>
              </a:ext>
            </a:extLst>
          </p:cNvPr>
          <p:cNvSpPr txBox="1">
            <a:spLocks/>
          </p:cNvSpPr>
          <p:nvPr/>
        </p:nvSpPr>
        <p:spPr>
          <a:xfrm flipH="1">
            <a:off x="12135027" y="1188944"/>
            <a:ext cx="4340202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국가표준 준수</a:t>
            </a:r>
            <a:endParaRPr lang="en-US" altLang="ko-KR" sz="36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E4CD7EAC-D566-4BC2-9D0B-EAD204E5888D}"/>
              </a:ext>
            </a:extLst>
          </p:cNvPr>
          <p:cNvCxnSpPr>
            <a:cxnSpLocks/>
          </p:cNvCxnSpPr>
          <p:nvPr/>
        </p:nvCxnSpPr>
        <p:spPr>
          <a:xfrm>
            <a:off x="1545252" y="3485100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제목 3">
            <a:extLst>
              <a:ext uri="{FF2B5EF4-FFF2-40B4-BE49-F238E27FC236}">
                <a16:creationId xmlns:a16="http://schemas.microsoft.com/office/drawing/2014/main" id="{B71A11FD-3A33-4C26-8CD0-66A8818F3FDA}"/>
              </a:ext>
            </a:extLst>
          </p:cNvPr>
          <p:cNvSpPr txBox="1">
            <a:spLocks/>
          </p:cNvSpPr>
          <p:nvPr/>
        </p:nvSpPr>
        <p:spPr>
          <a:xfrm flipH="1">
            <a:off x="2029519" y="3023246"/>
            <a:ext cx="4479883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36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KS B ISO25745-1</a:t>
            </a:r>
            <a:endParaRPr lang="en-US" altLang="ko-KR" sz="32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74C41F9A-C2F9-4AE1-AEB7-D3B5453AB796}"/>
              </a:ext>
            </a:extLst>
          </p:cNvPr>
          <p:cNvCxnSpPr>
            <a:cxnSpLocks/>
          </p:cNvCxnSpPr>
          <p:nvPr/>
        </p:nvCxnSpPr>
        <p:spPr>
          <a:xfrm>
            <a:off x="4919027" y="3520054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F38C9135-D5F4-473F-BB31-2A0A98486C8A}"/>
              </a:ext>
            </a:extLst>
          </p:cNvPr>
          <p:cNvCxnSpPr>
            <a:cxnSpLocks/>
          </p:cNvCxnSpPr>
          <p:nvPr/>
        </p:nvCxnSpPr>
        <p:spPr>
          <a:xfrm>
            <a:off x="12962911" y="5112057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제목 3">
            <a:extLst>
              <a:ext uri="{FF2B5EF4-FFF2-40B4-BE49-F238E27FC236}">
                <a16:creationId xmlns:a16="http://schemas.microsoft.com/office/drawing/2014/main" id="{36137776-372F-459E-B426-FA2D25823623}"/>
              </a:ext>
            </a:extLst>
          </p:cNvPr>
          <p:cNvSpPr txBox="1">
            <a:spLocks/>
          </p:cNvSpPr>
          <p:nvPr/>
        </p:nvSpPr>
        <p:spPr>
          <a:xfrm flipH="1">
            <a:off x="2200117" y="5815265"/>
            <a:ext cx="15931324" cy="492443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32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32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E/L, E/S, MV </a:t>
            </a:r>
            <a:r>
              <a:rPr lang="ko-KR" altLang="en-US" sz="32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에너지 성능 </a:t>
            </a:r>
            <a:r>
              <a:rPr lang="en-US" altLang="ko-KR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— </a:t>
            </a:r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</a:t>
            </a:r>
            <a:r>
              <a:rPr lang="en-US" altLang="ko-KR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</a:t>
            </a:r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부</a:t>
            </a:r>
            <a:r>
              <a:rPr lang="en-US" altLang="ko-KR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엘리베이터의 에너지 계산과 분류</a:t>
            </a:r>
            <a:endParaRPr lang="en-US" altLang="ko-KR" sz="32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AAEB57-E593-4B8B-AE7F-1553C9F030A4}"/>
              </a:ext>
            </a:extLst>
          </p:cNvPr>
          <p:cNvSpPr txBox="1"/>
          <p:nvPr/>
        </p:nvSpPr>
        <p:spPr>
          <a:xfrm>
            <a:off x="2228253" y="7890300"/>
            <a:ext cx="16349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</a:t>
            </a:r>
            <a:r>
              <a:rPr lang="en-US" altLang="ko-KR" sz="3200" b="1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/L, E/S, MV </a:t>
            </a:r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에너지 성능 </a:t>
            </a:r>
            <a:r>
              <a:rPr lang="en-US" altLang="ko-KR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— </a:t>
            </a:r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</a:t>
            </a:r>
            <a:r>
              <a:rPr lang="en-US" altLang="ko-KR" sz="32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</a:t>
            </a:r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부</a:t>
            </a:r>
            <a:r>
              <a:rPr lang="en-US" altLang="ko-KR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 및 </a:t>
            </a:r>
            <a:r>
              <a:rPr lang="ko-KR" altLang="en-US" sz="3200" b="1" i="0" dirty="0" err="1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무빙워크의</a:t>
            </a:r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에너지 계산과 분류</a:t>
            </a:r>
            <a:endParaRPr lang="ko-KR" altLang="en-US" sz="32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5641FF-381D-44DF-BDAA-817CFFD9006F}"/>
              </a:ext>
            </a:extLst>
          </p:cNvPr>
          <p:cNvSpPr txBox="1"/>
          <p:nvPr/>
        </p:nvSpPr>
        <p:spPr>
          <a:xfrm>
            <a:off x="2170310" y="3717927"/>
            <a:ext cx="15952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</a:t>
            </a:r>
            <a:r>
              <a:rPr lang="en-US" altLang="ko-KR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 및 </a:t>
            </a:r>
            <a:r>
              <a:rPr lang="ko-KR" altLang="en-US" sz="3200" b="1" i="0" dirty="0" err="1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무빙워크의</a:t>
            </a:r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에너지 성능 </a:t>
            </a:r>
            <a:r>
              <a:rPr lang="en-US" altLang="ko-KR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— </a:t>
            </a:r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</a:t>
            </a:r>
            <a:r>
              <a:rPr lang="en-US" altLang="ko-KR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</a:t>
            </a:r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부 </a:t>
            </a:r>
            <a:r>
              <a:rPr lang="en-US" altLang="ko-KR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3200" b="1" i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에너지 측정 및 검증</a:t>
            </a:r>
            <a:endParaRPr lang="ko-KR" altLang="en-US" sz="3200" dirty="0"/>
          </a:p>
        </p:txBody>
      </p:sp>
      <p:sp>
        <p:nvSpPr>
          <p:cNvPr id="36" name="제목 3">
            <a:extLst>
              <a:ext uri="{FF2B5EF4-FFF2-40B4-BE49-F238E27FC236}">
                <a16:creationId xmlns:a16="http://schemas.microsoft.com/office/drawing/2014/main" id="{3FF61464-B63F-4C7C-B630-CB13EE57E84F}"/>
              </a:ext>
            </a:extLst>
          </p:cNvPr>
          <p:cNvSpPr txBox="1">
            <a:spLocks/>
          </p:cNvSpPr>
          <p:nvPr/>
        </p:nvSpPr>
        <p:spPr>
          <a:xfrm flipH="1">
            <a:off x="2275173" y="5116679"/>
            <a:ext cx="4016769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36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KS B ISO25745-2</a:t>
            </a:r>
            <a:endParaRPr lang="en-US" altLang="ko-KR" sz="32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37" name="제목 3">
            <a:extLst>
              <a:ext uri="{FF2B5EF4-FFF2-40B4-BE49-F238E27FC236}">
                <a16:creationId xmlns:a16="http://schemas.microsoft.com/office/drawing/2014/main" id="{62715F63-B56B-4EC6-8021-67609C056BC8}"/>
              </a:ext>
            </a:extLst>
          </p:cNvPr>
          <p:cNvSpPr txBox="1">
            <a:spLocks/>
          </p:cNvSpPr>
          <p:nvPr/>
        </p:nvSpPr>
        <p:spPr>
          <a:xfrm flipH="1">
            <a:off x="2289213" y="7143707"/>
            <a:ext cx="4016769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36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KS B ISO25745-3</a:t>
            </a:r>
            <a:endParaRPr lang="en-US" altLang="ko-KR" sz="32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CF921A9D-E677-4EFB-B356-BD19D90916DE}"/>
              </a:ext>
            </a:extLst>
          </p:cNvPr>
          <p:cNvCxnSpPr>
            <a:cxnSpLocks/>
          </p:cNvCxnSpPr>
          <p:nvPr/>
        </p:nvCxnSpPr>
        <p:spPr>
          <a:xfrm flipH="1" flipV="1">
            <a:off x="2156742" y="3119770"/>
            <a:ext cx="9682" cy="425288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84A451D9-A205-48A1-8C6E-A3D3DA09D029}"/>
              </a:ext>
            </a:extLst>
          </p:cNvPr>
          <p:cNvCxnSpPr>
            <a:cxnSpLocks/>
          </p:cNvCxnSpPr>
          <p:nvPr/>
        </p:nvCxnSpPr>
        <p:spPr>
          <a:xfrm flipH="1" flipV="1">
            <a:off x="2154643" y="5204815"/>
            <a:ext cx="9682" cy="425288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8658239F-4523-497D-B92E-4A8426588398}"/>
              </a:ext>
            </a:extLst>
          </p:cNvPr>
          <p:cNvCxnSpPr>
            <a:cxnSpLocks/>
          </p:cNvCxnSpPr>
          <p:nvPr/>
        </p:nvCxnSpPr>
        <p:spPr>
          <a:xfrm flipH="1" flipV="1">
            <a:off x="2171410" y="7226253"/>
            <a:ext cx="9682" cy="425288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665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492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29" name="제목 3">
            <a:extLst>
              <a:ext uri="{FF2B5EF4-FFF2-40B4-BE49-F238E27FC236}">
                <a16:creationId xmlns:a16="http://schemas.microsoft.com/office/drawing/2014/main" id="{53798157-81CF-4858-9DC7-A0A7688F61D8}"/>
              </a:ext>
            </a:extLst>
          </p:cNvPr>
          <p:cNvSpPr txBox="1">
            <a:spLocks/>
          </p:cNvSpPr>
          <p:nvPr/>
        </p:nvSpPr>
        <p:spPr>
          <a:xfrm flipH="1">
            <a:off x="6241705" y="309629"/>
            <a:ext cx="7032846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5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에너지효율등급 평가사업</a:t>
            </a:r>
            <a:endParaRPr lang="ko-KR" altLang="en-US" sz="5400" b="0" kern="0" spc="0" dirty="0">
              <a:solidFill>
                <a:schemeClr val="bg1"/>
              </a:solidFill>
              <a:effectLst/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09D24004-6BFC-4DEF-9A57-718E9772BCFF}"/>
              </a:ext>
            </a:extLst>
          </p:cNvPr>
          <p:cNvCxnSpPr>
            <a:cxnSpLocks/>
          </p:cNvCxnSpPr>
          <p:nvPr/>
        </p:nvCxnSpPr>
        <p:spPr>
          <a:xfrm flipV="1">
            <a:off x="6067713" y="418404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C013F0F3-4B7C-4750-88E3-3A5493FC171E}"/>
              </a:ext>
            </a:extLst>
          </p:cNvPr>
          <p:cNvCxnSpPr>
            <a:cxnSpLocks/>
          </p:cNvCxnSpPr>
          <p:nvPr/>
        </p:nvCxnSpPr>
        <p:spPr>
          <a:xfrm flipV="1">
            <a:off x="13138583" y="432471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E4CD7EAC-D566-4BC2-9D0B-EAD204E5888D}"/>
              </a:ext>
            </a:extLst>
          </p:cNvPr>
          <p:cNvCxnSpPr>
            <a:cxnSpLocks/>
          </p:cNvCxnSpPr>
          <p:nvPr/>
        </p:nvCxnSpPr>
        <p:spPr>
          <a:xfrm>
            <a:off x="1545252" y="3485100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74C41F9A-C2F9-4AE1-AEB7-D3B5453AB796}"/>
              </a:ext>
            </a:extLst>
          </p:cNvPr>
          <p:cNvCxnSpPr>
            <a:cxnSpLocks/>
          </p:cNvCxnSpPr>
          <p:nvPr/>
        </p:nvCxnSpPr>
        <p:spPr>
          <a:xfrm>
            <a:off x="4919027" y="3520054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>
            <a:extLst>
              <a:ext uri="{FF2B5EF4-FFF2-40B4-BE49-F238E27FC236}">
                <a16:creationId xmlns:a16="http://schemas.microsoft.com/office/drawing/2014/main" id="{24396269-06E7-4A56-9BFB-2EBC1189A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009" y="1497210"/>
            <a:ext cx="5960747" cy="8272901"/>
          </a:xfrm>
          <a:prstGeom prst="rect">
            <a:avLst/>
          </a:prstGeom>
        </p:spPr>
      </p:pic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8111A975-C9BB-4CD6-AFF4-B2B7A6BA3E61}"/>
              </a:ext>
            </a:extLst>
          </p:cNvPr>
          <p:cNvCxnSpPr>
            <a:cxnSpLocks/>
          </p:cNvCxnSpPr>
          <p:nvPr/>
        </p:nvCxnSpPr>
        <p:spPr>
          <a:xfrm>
            <a:off x="1545252" y="3485100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제목 3">
            <a:extLst>
              <a:ext uri="{FF2B5EF4-FFF2-40B4-BE49-F238E27FC236}">
                <a16:creationId xmlns:a16="http://schemas.microsoft.com/office/drawing/2014/main" id="{BFF673D6-7A27-4F67-84DE-9EA58C6CDED0}"/>
              </a:ext>
            </a:extLst>
          </p:cNvPr>
          <p:cNvSpPr txBox="1">
            <a:spLocks/>
          </p:cNvSpPr>
          <p:nvPr/>
        </p:nvSpPr>
        <p:spPr>
          <a:xfrm flipH="1">
            <a:off x="1987048" y="2309077"/>
            <a:ext cx="5388260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</a:t>
            </a:r>
            <a:r>
              <a:rPr lang="ko-KR" altLang="en-US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사업기간</a:t>
            </a:r>
            <a:r>
              <a:rPr lang="en-US" altLang="ko-KR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2025</a:t>
            </a:r>
            <a:r>
              <a:rPr lang="ko-KR" altLang="en-US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상시</a:t>
            </a:r>
            <a:endParaRPr lang="en-US" altLang="ko-KR" sz="30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52F958DC-E825-48D8-AA0B-7BADE7D8021C}"/>
              </a:ext>
            </a:extLst>
          </p:cNvPr>
          <p:cNvCxnSpPr>
            <a:cxnSpLocks/>
          </p:cNvCxnSpPr>
          <p:nvPr/>
        </p:nvCxnSpPr>
        <p:spPr>
          <a:xfrm>
            <a:off x="4919027" y="3520054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AD7ED92B-9A10-4866-8E3C-7D5DBD45A93A}"/>
              </a:ext>
            </a:extLst>
          </p:cNvPr>
          <p:cNvCxnSpPr>
            <a:cxnSpLocks/>
          </p:cNvCxnSpPr>
          <p:nvPr/>
        </p:nvCxnSpPr>
        <p:spPr>
          <a:xfrm>
            <a:off x="12962911" y="5112057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제목 3">
            <a:extLst>
              <a:ext uri="{FF2B5EF4-FFF2-40B4-BE49-F238E27FC236}">
                <a16:creationId xmlns:a16="http://schemas.microsoft.com/office/drawing/2014/main" id="{9970F1A8-B9E0-4A67-A86D-D370A8472F05}"/>
              </a:ext>
            </a:extLst>
          </p:cNvPr>
          <p:cNvSpPr txBox="1">
            <a:spLocks/>
          </p:cNvSpPr>
          <p:nvPr/>
        </p:nvSpPr>
        <p:spPr>
          <a:xfrm flipH="1">
            <a:off x="2212977" y="3300744"/>
            <a:ext cx="10128220" cy="461665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280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대상기업</a:t>
            </a:r>
            <a:r>
              <a:rPr lang="en-US" altLang="ko-KR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에너지효율 향상을 위한 업무협약 체결한 승강기 제조사</a:t>
            </a:r>
            <a:endParaRPr lang="en-US" altLang="ko-KR" sz="30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51" name="제목 3">
            <a:extLst>
              <a:ext uri="{FF2B5EF4-FFF2-40B4-BE49-F238E27FC236}">
                <a16:creationId xmlns:a16="http://schemas.microsoft.com/office/drawing/2014/main" id="{45D2A6A5-315A-470B-81D9-77D3AD0D2215}"/>
              </a:ext>
            </a:extLst>
          </p:cNvPr>
          <p:cNvSpPr txBox="1">
            <a:spLocks/>
          </p:cNvSpPr>
          <p:nvPr/>
        </p:nvSpPr>
        <p:spPr>
          <a:xfrm flipH="1">
            <a:off x="1930302" y="4077030"/>
            <a:ext cx="8996358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</a:t>
            </a:r>
            <a:r>
              <a:rPr lang="ko-KR" altLang="en-US" sz="30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평가비용</a:t>
            </a:r>
            <a:r>
              <a:rPr lang="en-US" altLang="ko-KR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1,696,530</a:t>
            </a:r>
            <a:r>
              <a:rPr lang="ko-KR" altLang="en-US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원</a:t>
            </a:r>
            <a:r>
              <a:rPr lang="en-US" altLang="ko-KR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(VAT</a:t>
            </a:r>
            <a:r>
              <a:rPr lang="ko-KR" altLang="en-US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별도</a:t>
            </a:r>
            <a:r>
              <a:rPr lang="en-US" altLang="ko-KR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endParaRPr lang="en-US" altLang="ko-KR" sz="30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52" name="제목 3">
            <a:extLst>
              <a:ext uri="{FF2B5EF4-FFF2-40B4-BE49-F238E27FC236}">
                <a16:creationId xmlns:a16="http://schemas.microsoft.com/office/drawing/2014/main" id="{B2985B50-4DB5-4BC1-A036-488B3F476FE2}"/>
              </a:ext>
            </a:extLst>
          </p:cNvPr>
          <p:cNvSpPr txBox="1">
            <a:spLocks/>
          </p:cNvSpPr>
          <p:nvPr/>
        </p:nvSpPr>
        <p:spPr>
          <a:xfrm flipH="1">
            <a:off x="1924263" y="4910897"/>
            <a:ext cx="9999895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</a:t>
            </a:r>
            <a:r>
              <a:rPr lang="ko-KR" altLang="en-US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문의</a:t>
            </a:r>
            <a:r>
              <a:rPr lang="en-US" altLang="ko-KR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안전인증실 인증사업관리팀</a:t>
            </a:r>
            <a:r>
              <a:rPr lang="en-US" altLang="ko-KR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이성원대리</a:t>
            </a:r>
            <a:r>
              <a:rPr lang="en-US" altLang="ko-KR" sz="3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 055-940-9936</a:t>
            </a:r>
            <a:endParaRPr lang="en-US" altLang="ko-KR" sz="30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53" name="제목 3">
            <a:extLst>
              <a:ext uri="{FF2B5EF4-FFF2-40B4-BE49-F238E27FC236}">
                <a16:creationId xmlns:a16="http://schemas.microsoft.com/office/drawing/2014/main" id="{763B2274-2BAE-42ED-8C3E-64531538C04D}"/>
              </a:ext>
            </a:extLst>
          </p:cNvPr>
          <p:cNvSpPr txBox="1">
            <a:spLocks/>
          </p:cNvSpPr>
          <p:nvPr/>
        </p:nvSpPr>
        <p:spPr>
          <a:xfrm flipH="1">
            <a:off x="1987048" y="5720258"/>
            <a:ext cx="5388260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360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</a:t>
            </a:r>
            <a:r>
              <a:rPr lang="ko-KR" altLang="en-US" sz="28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제출서류 목록</a:t>
            </a:r>
            <a:endParaRPr lang="en-US" altLang="ko-KR" sz="28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54" name="제목 3">
            <a:extLst>
              <a:ext uri="{FF2B5EF4-FFF2-40B4-BE49-F238E27FC236}">
                <a16:creationId xmlns:a16="http://schemas.microsoft.com/office/drawing/2014/main" id="{3ECAEE07-29B7-4B0E-98C8-0D226EA72356}"/>
              </a:ext>
            </a:extLst>
          </p:cNvPr>
          <p:cNvSpPr txBox="1">
            <a:spLocks/>
          </p:cNvSpPr>
          <p:nvPr/>
        </p:nvSpPr>
        <p:spPr>
          <a:xfrm flipH="1">
            <a:off x="2607623" y="6414355"/>
            <a:ext cx="5388260" cy="2365456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</a:t>
            </a:r>
            <a:r>
              <a:rPr lang="ko-KR" altLang="en-US" sz="20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제조업등록증 또는 수입업자등록증</a:t>
            </a:r>
            <a:endParaRPr lang="en-US" altLang="ko-KR" sz="2000" kern="0" spc="-11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  사업자등록증</a:t>
            </a:r>
            <a:endParaRPr lang="en-US" altLang="ko-KR" sz="2000" kern="0" spc="-11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  기계도면</a:t>
            </a:r>
            <a:r>
              <a:rPr lang="en-US" altLang="ko-KR" sz="20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/</a:t>
            </a:r>
            <a:r>
              <a:rPr lang="ko-KR" altLang="en-US" sz="20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전기도면</a:t>
            </a:r>
            <a:endParaRPr lang="en-US" altLang="ko-KR" sz="2000" kern="0" spc="-11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  승강기안전인증 기본정보제출서류</a:t>
            </a:r>
            <a:endParaRPr lang="en-US" altLang="ko-KR" sz="2000" kern="0" spc="-11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  측정 대상 승강기 </a:t>
            </a:r>
            <a:r>
              <a:rPr lang="ko-KR" altLang="en-US" sz="2000" kern="0" spc="-110" dirty="0" err="1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세부제원</a:t>
            </a:r>
            <a:endParaRPr lang="en-US" altLang="ko-KR" sz="20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7734F499-8B4C-4489-B16F-72F532FEA6CB}"/>
              </a:ext>
            </a:extLst>
          </p:cNvPr>
          <p:cNvSpPr/>
          <p:nvPr/>
        </p:nvSpPr>
        <p:spPr>
          <a:xfrm>
            <a:off x="2488481" y="6624873"/>
            <a:ext cx="185131" cy="15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F22AC8F7-6534-44A4-8A3F-2A9F8EFB819D}"/>
              </a:ext>
            </a:extLst>
          </p:cNvPr>
          <p:cNvCxnSpPr>
            <a:cxnSpLocks/>
          </p:cNvCxnSpPr>
          <p:nvPr/>
        </p:nvCxnSpPr>
        <p:spPr>
          <a:xfrm flipH="1" flipV="1">
            <a:off x="2191364" y="2427914"/>
            <a:ext cx="3196" cy="3846342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타원 79">
            <a:extLst>
              <a:ext uri="{FF2B5EF4-FFF2-40B4-BE49-F238E27FC236}">
                <a16:creationId xmlns:a16="http://schemas.microsoft.com/office/drawing/2014/main" id="{3B1578E3-E515-4245-9C4B-27E56EA0EB93}"/>
              </a:ext>
            </a:extLst>
          </p:cNvPr>
          <p:cNvSpPr/>
          <p:nvPr/>
        </p:nvSpPr>
        <p:spPr>
          <a:xfrm>
            <a:off x="2484747" y="8578379"/>
            <a:ext cx="185131" cy="15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3272D54A-C574-43BB-9DEC-4B8E6127CFAB}"/>
              </a:ext>
            </a:extLst>
          </p:cNvPr>
          <p:cNvSpPr/>
          <p:nvPr/>
        </p:nvSpPr>
        <p:spPr>
          <a:xfrm>
            <a:off x="2488481" y="8050157"/>
            <a:ext cx="185131" cy="15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A0A0EB87-3A80-4FB7-90EE-8570E6D4D88A}"/>
              </a:ext>
            </a:extLst>
          </p:cNvPr>
          <p:cNvSpPr/>
          <p:nvPr/>
        </p:nvSpPr>
        <p:spPr>
          <a:xfrm>
            <a:off x="2488481" y="7070316"/>
            <a:ext cx="185131" cy="15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33AD7D14-CE1A-4199-9753-17A8AF918011}"/>
              </a:ext>
            </a:extLst>
          </p:cNvPr>
          <p:cNvSpPr/>
          <p:nvPr/>
        </p:nvSpPr>
        <p:spPr>
          <a:xfrm>
            <a:off x="2494296" y="7568395"/>
            <a:ext cx="185131" cy="15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2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259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45" name="제목 3">
            <a:extLst>
              <a:ext uri="{FF2B5EF4-FFF2-40B4-BE49-F238E27FC236}">
                <a16:creationId xmlns:a16="http://schemas.microsoft.com/office/drawing/2014/main" id="{2ABABD21-DE68-4D1C-80A8-A211E03BA5C2}"/>
              </a:ext>
            </a:extLst>
          </p:cNvPr>
          <p:cNvSpPr txBox="1">
            <a:spLocks/>
          </p:cNvSpPr>
          <p:nvPr/>
        </p:nvSpPr>
        <p:spPr>
          <a:xfrm flipH="1">
            <a:off x="2835201" y="3081348"/>
            <a:ext cx="5030664" cy="1431161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ko-KR" altLang="en-US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전시회</a:t>
            </a:r>
            <a:r>
              <a:rPr lang="en-US" altLang="ko-KR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/</a:t>
            </a:r>
            <a:r>
              <a:rPr lang="ko-KR" altLang="en-US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행사</a:t>
            </a:r>
            <a:r>
              <a:rPr lang="en-US" altLang="ko-KR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/</a:t>
            </a:r>
            <a:r>
              <a:rPr lang="ko-KR" altLang="en-US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해외영업 </a:t>
            </a:r>
            <a:r>
              <a:rPr lang="ko-KR" altLang="en-US" sz="48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프로그램</a:t>
            </a:r>
            <a:endParaRPr lang="en-US" altLang="ko-KR" sz="48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636178B3-4BE6-4182-8A9D-CBFE80932D02}"/>
              </a:ext>
            </a:extLst>
          </p:cNvPr>
          <p:cNvSpPr txBox="1">
            <a:spLocks/>
          </p:cNvSpPr>
          <p:nvPr/>
        </p:nvSpPr>
        <p:spPr>
          <a:xfrm flipH="1">
            <a:off x="2897645" y="5490516"/>
            <a:ext cx="5030664" cy="1569660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ko-KR" altLang="en-US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역량강화교육</a:t>
            </a:r>
            <a:r>
              <a:rPr lang="ko-KR" altLang="en-US" sz="54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48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프로그램</a:t>
            </a:r>
            <a:endParaRPr lang="en-US" altLang="ko-KR" sz="48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30" name="제목 3">
            <a:extLst>
              <a:ext uri="{FF2B5EF4-FFF2-40B4-BE49-F238E27FC236}">
                <a16:creationId xmlns:a16="http://schemas.microsoft.com/office/drawing/2014/main" id="{C173CA41-076C-40BC-9431-D9DB12FEF11E}"/>
              </a:ext>
            </a:extLst>
          </p:cNvPr>
          <p:cNvSpPr txBox="1">
            <a:spLocks/>
          </p:cNvSpPr>
          <p:nvPr/>
        </p:nvSpPr>
        <p:spPr>
          <a:xfrm flipH="1">
            <a:off x="10979297" y="2991569"/>
            <a:ext cx="5030664" cy="1569660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ko-KR" altLang="en-US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해외규격인증</a:t>
            </a:r>
            <a:r>
              <a:rPr lang="ko-KR" altLang="en-US" sz="54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48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프로그램</a:t>
            </a:r>
            <a:endParaRPr lang="en-US" altLang="ko-KR" sz="48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31" name="제목 3">
            <a:extLst>
              <a:ext uri="{FF2B5EF4-FFF2-40B4-BE49-F238E27FC236}">
                <a16:creationId xmlns:a16="http://schemas.microsoft.com/office/drawing/2014/main" id="{30CC209A-9B03-452C-ADA2-D611F905A9D9}"/>
              </a:ext>
            </a:extLst>
          </p:cNvPr>
          <p:cNvSpPr txBox="1">
            <a:spLocks/>
          </p:cNvSpPr>
          <p:nvPr/>
        </p:nvSpPr>
        <p:spPr>
          <a:xfrm flipH="1">
            <a:off x="10965675" y="5716625"/>
            <a:ext cx="5030664" cy="1431161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ko-KR" altLang="en-US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조사</a:t>
            </a:r>
            <a:r>
              <a:rPr lang="en-US" altLang="ko-KR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/</a:t>
            </a:r>
            <a:r>
              <a:rPr lang="ko-KR" altLang="en-US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일반컨설팅 </a:t>
            </a:r>
            <a:r>
              <a:rPr lang="ko-KR" altLang="en-US" sz="48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프로그램</a:t>
            </a:r>
            <a:endParaRPr lang="en-US" altLang="ko-KR" sz="48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32" name="제목 3">
            <a:extLst>
              <a:ext uri="{FF2B5EF4-FFF2-40B4-BE49-F238E27FC236}">
                <a16:creationId xmlns:a16="http://schemas.microsoft.com/office/drawing/2014/main" id="{4EC00E52-185B-4A7D-BB23-5DC0107AC4A4}"/>
              </a:ext>
            </a:extLst>
          </p:cNvPr>
          <p:cNvSpPr txBox="1">
            <a:spLocks/>
          </p:cNvSpPr>
          <p:nvPr/>
        </p:nvSpPr>
        <p:spPr>
          <a:xfrm flipH="1">
            <a:off x="4722943" y="631440"/>
            <a:ext cx="11005345" cy="1107996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72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수출</a:t>
            </a:r>
            <a:r>
              <a:rPr lang="en-US" altLang="ko-KR" sz="72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(</a:t>
            </a:r>
            <a:r>
              <a:rPr lang="ko-KR" altLang="en-US" sz="72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기술</a:t>
            </a:r>
            <a:r>
              <a:rPr lang="en-US" altLang="ko-KR" sz="72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)</a:t>
            </a:r>
            <a:r>
              <a:rPr lang="ko-KR" altLang="en-US" sz="72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지원 사업 구성</a:t>
            </a:r>
            <a:r>
              <a:rPr lang="en-US" altLang="ko-KR" sz="4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(</a:t>
            </a:r>
            <a:r>
              <a:rPr lang="ko-KR" altLang="en-US" sz="4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안</a:t>
            </a:r>
            <a:r>
              <a:rPr lang="en-US" altLang="ko-KR" sz="4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2EDC9D96-3487-40E2-8F2C-B91C3F8B01F3}"/>
              </a:ext>
            </a:extLst>
          </p:cNvPr>
          <p:cNvCxnSpPr>
            <a:cxnSpLocks/>
          </p:cNvCxnSpPr>
          <p:nvPr/>
        </p:nvCxnSpPr>
        <p:spPr>
          <a:xfrm flipH="1" flipV="1">
            <a:off x="4541924" y="816260"/>
            <a:ext cx="2380" cy="858615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97E814E-FF80-4DE5-8B77-5DBA901FC5D0}"/>
              </a:ext>
            </a:extLst>
          </p:cNvPr>
          <p:cNvSpPr/>
          <p:nvPr/>
        </p:nvSpPr>
        <p:spPr>
          <a:xfrm>
            <a:off x="2243187" y="2819693"/>
            <a:ext cx="6229814" cy="1999595"/>
          </a:xfrm>
          <a:prstGeom prst="roundRect">
            <a:avLst/>
          </a:prstGeom>
          <a:solidFill>
            <a:srgbClr val="29BAE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1E5A0E78-D932-4F1F-A27C-714191CEC8E0}"/>
              </a:ext>
            </a:extLst>
          </p:cNvPr>
          <p:cNvSpPr/>
          <p:nvPr/>
        </p:nvSpPr>
        <p:spPr>
          <a:xfrm>
            <a:off x="10431756" y="5482756"/>
            <a:ext cx="6229814" cy="1999595"/>
          </a:xfrm>
          <a:prstGeom prst="roundRect">
            <a:avLst/>
          </a:prstGeom>
          <a:solidFill>
            <a:srgbClr val="29BAE7"/>
          </a:solidFill>
          <a:ln>
            <a:solidFill>
              <a:srgbClr val="29BAE7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60A17886-F134-4D2C-ABB0-20D787CD0BC8}"/>
              </a:ext>
            </a:extLst>
          </p:cNvPr>
          <p:cNvSpPr/>
          <p:nvPr/>
        </p:nvSpPr>
        <p:spPr>
          <a:xfrm>
            <a:off x="10431756" y="2824566"/>
            <a:ext cx="6229814" cy="1999595"/>
          </a:xfrm>
          <a:prstGeom prst="roundRect">
            <a:avLst/>
          </a:prstGeom>
          <a:solidFill>
            <a:srgbClr val="29BAE7"/>
          </a:solidFill>
          <a:ln>
            <a:solidFill>
              <a:srgbClr val="29BAE7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DCEC8E87-3B0B-4685-AD4B-70F0753C0F12}"/>
              </a:ext>
            </a:extLst>
          </p:cNvPr>
          <p:cNvSpPr/>
          <p:nvPr/>
        </p:nvSpPr>
        <p:spPr>
          <a:xfrm>
            <a:off x="2271548" y="5327513"/>
            <a:ext cx="6229814" cy="1999595"/>
          </a:xfrm>
          <a:prstGeom prst="roundRect">
            <a:avLst/>
          </a:prstGeom>
          <a:solidFill>
            <a:srgbClr val="29BAE7"/>
          </a:solidFill>
          <a:ln>
            <a:solidFill>
              <a:srgbClr val="29BAE7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제목 3">
            <a:extLst>
              <a:ext uri="{FF2B5EF4-FFF2-40B4-BE49-F238E27FC236}">
                <a16:creationId xmlns:a16="http://schemas.microsoft.com/office/drawing/2014/main" id="{5AE7058B-0541-4236-BEF3-A3A445F98179}"/>
              </a:ext>
            </a:extLst>
          </p:cNvPr>
          <p:cNvSpPr txBox="1">
            <a:spLocks/>
          </p:cNvSpPr>
          <p:nvPr/>
        </p:nvSpPr>
        <p:spPr>
          <a:xfrm flipH="1">
            <a:off x="2874436" y="8085900"/>
            <a:ext cx="5030664" cy="1569660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ko-KR" altLang="en-US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에너지효율평가</a:t>
            </a:r>
            <a:r>
              <a:rPr lang="ko-KR" altLang="en-US" sz="54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48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프로그램</a:t>
            </a:r>
            <a:endParaRPr lang="en-US" altLang="ko-KR" sz="48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43" name="제목 3">
            <a:extLst>
              <a:ext uri="{FF2B5EF4-FFF2-40B4-BE49-F238E27FC236}">
                <a16:creationId xmlns:a16="http://schemas.microsoft.com/office/drawing/2014/main" id="{6FAC3289-81DD-44BF-B189-25F5FAC94FDB}"/>
              </a:ext>
            </a:extLst>
          </p:cNvPr>
          <p:cNvSpPr txBox="1">
            <a:spLocks/>
          </p:cNvSpPr>
          <p:nvPr/>
        </p:nvSpPr>
        <p:spPr>
          <a:xfrm flipH="1">
            <a:off x="10927289" y="8253099"/>
            <a:ext cx="5030664" cy="1431161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en-US" altLang="ko-KR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R&amp;D</a:t>
            </a:r>
            <a:r>
              <a:rPr lang="ko-KR" altLang="en-US" sz="45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기업 지원 </a:t>
            </a:r>
            <a:r>
              <a:rPr lang="ko-KR" altLang="en-US" sz="48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프로그램</a:t>
            </a:r>
            <a:endParaRPr lang="en-US" altLang="ko-KR" sz="48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BA20B6F4-DFA0-45E0-A917-0FB0F4FBE7C3}"/>
              </a:ext>
            </a:extLst>
          </p:cNvPr>
          <p:cNvSpPr/>
          <p:nvPr/>
        </p:nvSpPr>
        <p:spPr>
          <a:xfrm>
            <a:off x="10431756" y="8008214"/>
            <a:ext cx="6229814" cy="199959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D8F88CAF-42AE-4D9E-9AE3-5A4F9361991F}"/>
              </a:ext>
            </a:extLst>
          </p:cNvPr>
          <p:cNvSpPr/>
          <p:nvPr/>
        </p:nvSpPr>
        <p:spPr>
          <a:xfrm>
            <a:off x="2246036" y="7967539"/>
            <a:ext cx="6229814" cy="199959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967C5BEB-AD23-4A0D-8E57-D6468C9B7AE2}"/>
              </a:ext>
            </a:extLst>
          </p:cNvPr>
          <p:cNvCxnSpPr>
            <a:cxnSpLocks/>
          </p:cNvCxnSpPr>
          <p:nvPr/>
        </p:nvCxnSpPr>
        <p:spPr>
          <a:xfrm flipH="1" flipV="1">
            <a:off x="14782800" y="846984"/>
            <a:ext cx="2380" cy="858615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61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09600" y="647700"/>
            <a:ext cx="17068800" cy="899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044799" y="5566740"/>
            <a:ext cx="233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수출바우처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cxnSp>
        <p:nvCxnSpPr>
          <p:cNvPr id="10" name="직선 연결선 9"/>
          <p:cNvCxnSpPr>
            <a:cxnSpLocks/>
          </p:cNvCxnSpPr>
          <p:nvPr/>
        </p:nvCxnSpPr>
        <p:spPr>
          <a:xfrm>
            <a:off x="8145112" y="6213071"/>
            <a:ext cx="2186751" cy="0"/>
          </a:xfrm>
          <a:prstGeom prst="line">
            <a:avLst/>
          </a:prstGeom>
          <a:ln w="38100">
            <a:solidFill>
              <a:srgbClr val="0584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122063" y="3338028"/>
            <a:ext cx="2209800" cy="2057400"/>
          </a:xfrm>
          <a:prstGeom prst="rect">
            <a:avLst/>
          </a:prstGeom>
          <a:solidFill>
            <a:srgbClr val="007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342374" y="3464149"/>
            <a:ext cx="184537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b="1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01</a:t>
            </a:r>
            <a:endParaRPr lang="ko-KR" altLang="en-US" sz="11500" b="1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83329-2F32-4D05-8474-E0117CD7C508}"/>
              </a:ext>
            </a:extLst>
          </p:cNvPr>
          <p:cNvSpPr txBox="1"/>
          <p:nvPr/>
        </p:nvSpPr>
        <p:spPr>
          <a:xfrm>
            <a:off x="7706343" y="6331425"/>
            <a:ext cx="3117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담당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인증사업관리팀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algn="dist"/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김은수차장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:055-940-9903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7233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492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E4CD7EAC-D566-4BC2-9D0B-EAD204E5888D}"/>
              </a:ext>
            </a:extLst>
          </p:cNvPr>
          <p:cNvCxnSpPr>
            <a:cxnSpLocks/>
          </p:cNvCxnSpPr>
          <p:nvPr/>
        </p:nvCxnSpPr>
        <p:spPr>
          <a:xfrm>
            <a:off x="1094742" y="4686934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8111A975-C9BB-4CD6-AFF4-B2B7A6BA3E61}"/>
              </a:ext>
            </a:extLst>
          </p:cNvPr>
          <p:cNvCxnSpPr>
            <a:cxnSpLocks/>
          </p:cNvCxnSpPr>
          <p:nvPr/>
        </p:nvCxnSpPr>
        <p:spPr>
          <a:xfrm>
            <a:off x="1094742" y="4686934"/>
            <a:ext cx="59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그림 개체 틀 3">
            <a:extLst>
              <a:ext uri="{FF2B5EF4-FFF2-40B4-BE49-F238E27FC236}">
                <a16:creationId xmlns:a16="http://schemas.microsoft.com/office/drawing/2014/main" id="{04EF9861-CE7E-40B8-A9A7-664CC715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808" r="22808"/>
          <a:stretch>
            <a:fillRect/>
          </a:stretch>
        </p:blipFill>
        <p:spPr>
          <a:xfrm>
            <a:off x="1231902" y="38100"/>
            <a:ext cx="17056098" cy="102488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2585465-A641-4C7F-A4EA-0B486CB5BA5E}"/>
              </a:ext>
            </a:extLst>
          </p:cNvPr>
          <p:cNvSpPr txBox="1"/>
          <p:nvPr/>
        </p:nvSpPr>
        <p:spPr>
          <a:xfrm>
            <a:off x="5949514" y="4717157"/>
            <a:ext cx="6388972" cy="121879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ko-KR" altLang="en-US" sz="9600" b="0">
                <a:solidFill>
                  <a:srgbClr val="4284DB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r"/>
            <a:r>
              <a:rPr lang="en-US" altLang="ko-KR" sz="8800" b="0" dirty="0">
                <a:solidFill>
                  <a:srgbClr val="29BAE7"/>
                </a:solidFill>
                <a:cs typeface="Calibri" panose="020F0502020204030204" pitchFamily="34" charset="0"/>
              </a:rPr>
              <a:t>THANK YOU</a:t>
            </a:r>
            <a:endParaRPr lang="en-US" altLang="ko-KR" sz="8800" dirty="0">
              <a:solidFill>
                <a:srgbClr val="29BAE7"/>
              </a:solidFill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1ED6E1-F016-4DFB-BF79-7CD80B13DF95}"/>
              </a:ext>
            </a:extLst>
          </p:cNvPr>
          <p:cNvSpPr txBox="1"/>
          <p:nvPr/>
        </p:nvSpPr>
        <p:spPr>
          <a:xfrm>
            <a:off x="5921081" y="5781900"/>
            <a:ext cx="7121705" cy="59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ore-KR"/>
            </a:defPPr>
            <a:lvl1pPr>
              <a:lnSpc>
                <a:spcPct val="150000"/>
              </a:lnSpc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r"/>
            <a:r>
              <a:rPr lang="ko-KR" altLang="en-US" sz="2400" b="1" dirty="0">
                <a:solidFill>
                  <a:srgbClr val="00206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승강기산업진흥 </a:t>
            </a:r>
            <a:r>
              <a:rPr lang="ko-KR" altLang="en-US" sz="2400" b="1" dirty="0" err="1">
                <a:solidFill>
                  <a:srgbClr val="00206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한국승강기안전공단이</a:t>
            </a:r>
            <a:r>
              <a:rPr lang="ko-KR" altLang="en-US" sz="2400" b="1" dirty="0">
                <a:solidFill>
                  <a:srgbClr val="00206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앞장서겠습니다</a:t>
            </a:r>
            <a:r>
              <a:rPr lang="en-US" altLang="ko-KR" sz="2400" b="1" dirty="0">
                <a:solidFill>
                  <a:srgbClr val="00206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  <a:endParaRPr lang="en-US" altLang="ko-Kore-KR" sz="2400" b="1" dirty="0">
              <a:solidFill>
                <a:srgbClr val="00206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738062-C30C-44ED-9150-F0432E30E6E6}"/>
              </a:ext>
            </a:extLst>
          </p:cNvPr>
          <p:cNvSpPr txBox="1"/>
          <p:nvPr/>
        </p:nvSpPr>
        <p:spPr>
          <a:xfrm>
            <a:off x="4189556" y="9466470"/>
            <a:ext cx="10462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28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대표문의 </a:t>
            </a:r>
            <a:r>
              <a:rPr lang="en-US" altLang="ko-KR" sz="28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28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안전인증실 인증사업관리팀 </a:t>
            </a:r>
            <a:r>
              <a:rPr lang="ko-KR" altLang="en-US" sz="2800" b="1" dirty="0" err="1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김은수차장</a:t>
            </a:r>
            <a:r>
              <a:rPr lang="en-US" altLang="ko-KR" sz="28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055-940-9903</a:t>
            </a:r>
            <a:r>
              <a:rPr lang="en-US" altLang="ko-Kore-KR" sz="28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D87EC930-E78B-419D-BB54-2576599AE630}"/>
              </a:ext>
            </a:extLst>
          </p:cNvPr>
          <p:cNvCxnSpPr>
            <a:cxnSpLocks/>
          </p:cNvCxnSpPr>
          <p:nvPr/>
        </p:nvCxnSpPr>
        <p:spPr>
          <a:xfrm flipV="1">
            <a:off x="6940890" y="4630834"/>
            <a:ext cx="5397596" cy="10798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24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259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16" name="제목 2839">
            <a:extLst>
              <a:ext uri="{FF2B5EF4-FFF2-40B4-BE49-F238E27FC236}">
                <a16:creationId xmlns:a16="http://schemas.microsoft.com/office/drawing/2014/main" id="{602FF8D7-3586-41C2-9D3B-D6115DEEDC8F}"/>
              </a:ext>
            </a:extLst>
          </p:cNvPr>
          <p:cNvSpPr txBox="1">
            <a:spLocks/>
          </p:cNvSpPr>
          <p:nvPr/>
        </p:nvSpPr>
        <p:spPr>
          <a:xfrm>
            <a:off x="10279121" y="3814354"/>
            <a:ext cx="7884024" cy="1218308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4000" b="1" dirty="0">
                <a:solidFill>
                  <a:srgbClr val="29BAE7"/>
                </a:solidFill>
                <a:latin typeface="+mn-ea"/>
                <a:ea typeface="+mn-ea"/>
              </a:rPr>
              <a:t>2025</a:t>
            </a:r>
            <a:r>
              <a:rPr lang="ko-KR" altLang="en-US" sz="3600" b="1" dirty="0">
                <a:solidFill>
                  <a:srgbClr val="29BAE7"/>
                </a:solidFill>
                <a:latin typeface="+mn-ea"/>
                <a:ea typeface="+mn-ea"/>
              </a:rPr>
              <a:t>년 </a:t>
            </a:r>
            <a:r>
              <a:rPr lang="ko-KR" altLang="en-US" sz="3600" b="1" dirty="0">
                <a:solidFill>
                  <a:srgbClr val="29BAE7"/>
                </a:solidFill>
                <a:latin typeface="+mn-ea"/>
                <a:ea typeface="+mn-ea"/>
                <a:cs typeface="Arial" panose="020B0604020202020204" pitchFamily="34" charset="0"/>
              </a:rPr>
              <a:t>해외路</a:t>
            </a:r>
            <a:r>
              <a:rPr lang="en-US" altLang="ko-KR" sz="3600" b="1" dirty="0">
                <a:solidFill>
                  <a:srgbClr val="29BAE7"/>
                </a:solidFill>
                <a:latin typeface="+mn-ea"/>
                <a:ea typeface="+mn-ea"/>
                <a:cs typeface="Arial" panose="020B0604020202020204" pitchFamily="34" charset="0"/>
              </a:rPr>
              <a:t>[</a:t>
            </a:r>
            <a:r>
              <a:rPr lang="ko-KR" altLang="en-US" sz="3600" b="1" dirty="0">
                <a:solidFill>
                  <a:srgbClr val="29BAE7"/>
                </a:solidFill>
                <a:latin typeface="+mn-ea"/>
                <a:ea typeface="+mn-ea"/>
                <a:cs typeface="Arial" panose="020B0604020202020204" pitchFamily="34" charset="0"/>
              </a:rPr>
              <a:t>로</a:t>
            </a:r>
            <a:r>
              <a:rPr lang="en-US" altLang="ko-KR" sz="3600" b="1" dirty="0">
                <a:solidFill>
                  <a:srgbClr val="29BAE7"/>
                </a:solidFill>
                <a:latin typeface="+mn-ea"/>
                <a:ea typeface="+mn-ea"/>
                <a:cs typeface="Arial" panose="020B0604020202020204" pitchFamily="34" charset="0"/>
              </a:rPr>
              <a:t>]</a:t>
            </a:r>
            <a:r>
              <a:rPr lang="ko-KR" altLang="en-US" sz="3600" b="1" dirty="0">
                <a:solidFill>
                  <a:srgbClr val="29BAE7"/>
                </a:solidFill>
                <a:latin typeface="+mn-ea"/>
                <a:ea typeface="+mn-ea"/>
                <a:cs typeface="Arial" panose="020B0604020202020204" pitchFamily="34" charset="0"/>
              </a:rPr>
              <a:t> 사업 을 위한</a:t>
            </a:r>
            <a:endParaRPr lang="en-US" altLang="ko-KR" sz="3600" b="1" dirty="0">
              <a:solidFill>
                <a:srgbClr val="29BAE7"/>
              </a:solidFill>
              <a:latin typeface="+mn-ea"/>
              <a:ea typeface="+mn-ea"/>
            </a:endParaRPr>
          </a:p>
          <a:p>
            <a:pPr algn="ctr" defTabSz="1113459" eaLnBrk="0" fontAlgn="base" latinLnBrk="0" hangingPunct="0">
              <a:lnSpc>
                <a:spcPct val="100000"/>
              </a:lnSpc>
              <a:spcAft>
                <a:spcPct val="0"/>
              </a:spcAft>
            </a:pPr>
            <a:r>
              <a:rPr lang="ko-KR" altLang="en-US" sz="4800" dirty="0">
                <a:solidFill>
                  <a:prstClr val="white"/>
                </a:solidFill>
                <a:latin typeface="+mn-ea"/>
                <a:ea typeface="+mn-ea"/>
                <a:cs typeface="Arial" panose="020B0604020202020204" pitchFamily="34" charset="0"/>
              </a:rPr>
              <a:t>「</a:t>
            </a:r>
            <a:r>
              <a:rPr lang="ko-KR" altLang="en-US" sz="4800" dirty="0" err="1">
                <a:solidFill>
                  <a:prstClr val="white"/>
                </a:solidFill>
                <a:latin typeface="+mn-ea"/>
                <a:ea typeface="+mn-ea"/>
                <a:cs typeface="Arial" panose="020B0604020202020204" pitchFamily="34" charset="0"/>
              </a:rPr>
              <a:t>수출바우처」활용</a:t>
            </a:r>
            <a:r>
              <a:rPr lang="ko-KR" altLang="en-US" sz="4800" dirty="0">
                <a:solidFill>
                  <a:prstClr val="white"/>
                </a:solidFill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4800" dirty="0">
                <a:solidFill>
                  <a:prstClr val="white"/>
                </a:solidFill>
                <a:latin typeface="+mn-ea"/>
                <a:ea typeface="+mn-ea"/>
                <a:cs typeface="맑은 고딕 Semilight" panose="020B0502040204020203" pitchFamily="50" charset="-127"/>
              </a:rPr>
              <a:t>안내</a:t>
            </a:r>
            <a:endParaRPr lang="en-US" altLang="ko-KR" sz="4800" dirty="0">
              <a:solidFill>
                <a:prstClr val="white"/>
              </a:solidFill>
              <a:latin typeface="+mn-ea"/>
              <a:ea typeface="+mn-ea"/>
              <a:cs typeface="맑은 고딕 Semilight" panose="020B0502040204020203" pitchFamily="50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34C7582D-66B3-4BEC-B024-BEFE0FC76088}"/>
              </a:ext>
            </a:extLst>
          </p:cNvPr>
          <p:cNvCxnSpPr>
            <a:cxnSpLocks/>
          </p:cNvCxnSpPr>
          <p:nvPr/>
        </p:nvCxnSpPr>
        <p:spPr>
          <a:xfrm flipH="1">
            <a:off x="1235186" y="4923239"/>
            <a:ext cx="9044831" cy="0"/>
          </a:xfrm>
          <a:prstGeom prst="line">
            <a:avLst/>
          </a:prstGeom>
          <a:ln w="57150">
            <a:solidFill>
              <a:srgbClr val="25AEE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3B6E6DE-8199-4E7C-A1CD-0CD4CC15A096}"/>
              </a:ext>
            </a:extLst>
          </p:cNvPr>
          <p:cNvSpPr txBox="1"/>
          <p:nvPr/>
        </p:nvSpPr>
        <p:spPr>
          <a:xfrm>
            <a:off x="1246910" y="3961208"/>
            <a:ext cx="9044832" cy="77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ore-KR"/>
            </a:defPPr>
            <a:lvl1pPr>
              <a:lnSpc>
                <a:spcPct val="150000"/>
              </a:lnSpc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ko-KR" altLang="en-US" sz="1575" dirty="0" err="1">
                <a:solidFill>
                  <a:schemeClr val="bg1"/>
                </a:solidFill>
                <a:latin typeface="+mn-ea"/>
              </a:rPr>
              <a:t>한국승강기안전공단은</a:t>
            </a:r>
            <a:r>
              <a:rPr lang="ko-KR" altLang="en-US" sz="1575" dirty="0">
                <a:solidFill>
                  <a:schemeClr val="bg1"/>
                </a:solidFill>
                <a:latin typeface="+mn-ea"/>
              </a:rPr>
              <a:t> 산업통상자원부 및 중소벤처기업부에서 운영하는 </a:t>
            </a:r>
            <a:r>
              <a:rPr lang="ko-KR" altLang="en-US" sz="1575" kern="0" spc="-45" dirty="0">
                <a:solidFill>
                  <a:schemeClr val="bg1"/>
                </a:solidFill>
                <a:latin typeface="+mn-ea"/>
              </a:rPr>
              <a:t>「</a:t>
            </a:r>
            <a:r>
              <a:rPr lang="ko-KR" altLang="en-US" sz="1575" kern="0" spc="-60" dirty="0">
                <a:solidFill>
                  <a:schemeClr val="bg1"/>
                </a:solidFill>
                <a:latin typeface="+mn-ea"/>
              </a:rPr>
              <a:t>수출지원기반 활용사업</a:t>
            </a:r>
            <a:endParaRPr lang="en-US" altLang="ko-KR" sz="1575" kern="0" spc="-60" dirty="0">
              <a:solidFill>
                <a:schemeClr val="bg1"/>
              </a:solidFill>
              <a:latin typeface="+mn-ea"/>
            </a:endParaRPr>
          </a:p>
          <a:p>
            <a:pPr>
              <a:defRPr/>
            </a:pPr>
            <a:r>
              <a:rPr lang="en-US" altLang="ko-KR" sz="1575" kern="0" spc="-60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575" kern="0" spc="-60" dirty="0" err="1">
                <a:solidFill>
                  <a:schemeClr val="bg1"/>
                </a:solidFill>
                <a:latin typeface="+mn-ea"/>
              </a:rPr>
              <a:t>수출바우처</a:t>
            </a:r>
            <a:r>
              <a:rPr lang="en-US" altLang="ko-KR" sz="1575" kern="0" spc="-60" dirty="0">
                <a:solidFill>
                  <a:schemeClr val="bg1"/>
                </a:solidFill>
                <a:latin typeface="+mn-ea"/>
              </a:rPr>
              <a:t>)</a:t>
            </a:r>
            <a:r>
              <a:rPr lang="ko-KR" altLang="en-US" sz="1575" kern="0" spc="-60" dirty="0">
                <a:solidFill>
                  <a:schemeClr val="bg1"/>
                </a:solidFill>
                <a:latin typeface="+mn-ea"/>
              </a:rPr>
              <a:t>」</a:t>
            </a:r>
            <a:r>
              <a:rPr lang="ko-KR" altLang="en-US" sz="1575" kern="0" spc="-45" dirty="0">
                <a:solidFill>
                  <a:schemeClr val="bg1"/>
                </a:solidFill>
                <a:latin typeface="+mn-ea"/>
              </a:rPr>
              <a:t> 수행기관으로</a:t>
            </a:r>
            <a:r>
              <a:rPr lang="en-US" altLang="ko-KR" sz="1575" kern="0" spc="-45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575" kern="0" dirty="0">
                <a:solidFill>
                  <a:schemeClr val="bg1"/>
                </a:solidFill>
                <a:latin typeface="+mn-ea"/>
              </a:rPr>
              <a:t>선정 되어</a:t>
            </a:r>
            <a:r>
              <a:rPr lang="en-US" altLang="ko-KR" sz="1575" kern="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575" kern="0" dirty="0">
                <a:solidFill>
                  <a:schemeClr val="bg1"/>
                </a:solidFill>
                <a:latin typeface="+mn-ea"/>
              </a:rPr>
              <a:t>중소기업 수출 경쟁력 강화를 위한 지원 사업 진행중</a:t>
            </a:r>
            <a:r>
              <a:rPr lang="en-US" altLang="ko-KR" sz="1575" kern="0" dirty="0">
                <a:solidFill>
                  <a:schemeClr val="bg1"/>
                </a:solidFill>
                <a:latin typeface="+mn-ea"/>
              </a:rPr>
              <a:t>.</a:t>
            </a:r>
            <a:endParaRPr lang="en-US" altLang="ko-Kore-KR" sz="1575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7D4F519C-B1C5-43DD-845A-DC9C18D12A0B}"/>
              </a:ext>
            </a:extLst>
          </p:cNvPr>
          <p:cNvCxnSpPr>
            <a:cxnSpLocks/>
          </p:cNvCxnSpPr>
          <p:nvPr/>
        </p:nvCxnSpPr>
        <p:spPr>
          <a:xfrm flipH="1">
            <a:off x="1228259" y="3863367"/>
            <a:ext cx="9044831" cy="0"/>
          </a:xfrm>
          <a:prstGeom prst="line">
            <a:avLst/>
          </a:prstGeom>
          <a:ln w="57150">
            <a:solidFill>
              <a:srgbClr val="25AEE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09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727" y="0"/>
            <a:ext cx="17059274" cy="10287000"/>
            <a:chOff x="713641" y="2527298"/>
            <a:chExt cx="12192000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713641" y="252729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13641" y="2527298"/>
              <a:ext cx="12192000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5B7D1A1-E63B-6B4B-A334-0A501A4694B4}"/>
              </a:ext>
            </a:extLst>
          </p:cNvPr>
          <p:cNvSpPr/>
          <p:nvPr/>
        </p:nvSpPr>
        <p:spPr>
          <a:xfrm>
            <a:off x="0" y="0"/>
            <a:ext cx="1228725" cy="10287000"/>
          </a:xfrm>
          <a:prstGeom prst="rect">
            <a:avLst/>
          </a:prstGeom>
          <a:solidFill>
            <a:srgbClr val="29B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제목 2839">
            <a:extLst>
              <a:ext uri="{FF2B5EF4-FFF2-40B4-BE49-F238E27FC236}">
                <a16:creationId xmlns:a16="http://schemas.microsoft.com/office/drawing/2014/main" id="{9188C3F5-2644-4234-8253-ECFEB5FDB7AD}"/>
              </a:ext>
            </a:extLst>
          </p:cNvPr>
          <p:cNvSpPr txBox="1">
            <a:spLocks/>
          </p:cNvSpPr>
          <p:nvPr/>
        </p:nvSpPr>
        <p:spPr>
          <a:xfrm>
            <a:off x="1318481" y="999677"/>
            <a:ext cx="5546747" cy="772847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수출바우처</a:t>
            </a:r>
            <a:endParaRPr lang="ko-KR" altLang="en-US" sz="540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184FF6FD-B024-4A38-A1F6-00E2E886F0D5}"/>
              </a:ext>
            </a:extLst>
          </p:cNvPr>
          <p:cNvCxnSpPr>
            <a:cxnSpLocks/>
          </p:cNvCxnSpPr>
          <p:nvPr/>
        </p:nvCxnSpPr>
        <p:spPr>
          <a:xfrm flipH="1">
            <a:off x="1187163" y="918509"/>
            <a:ext cx="5809383" cy="0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9981C60-27E3-4C9A-B8A9-6C637110DF8C}"/>
              </a:ext>
            </a:extLst>
          </p:cNvPr>
          <p:cNvCxnSpPr>
            <a:cxnSpLocks/>
          </p:cNvCxnSpPr>
          <p:nvPr/>
        </p:nvCxnSpPr>
        <p:spPr>
          <a:xfrm flipH="1">
            <a:off x="1221798" y="1853691"/>
            <a:ext cx="5809383" cy="0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16" name="제목 3">
            <a:extLst>
              <a:ext uri="{FF2B5EF4-FFF2-40B4-BE49-F238E27FC236}">
                <a16:creationId xmlns:a16="http://schemas.microsoft.com/office/drawing/2014/main" id="{5EF66165-6B88-42A1-8BD0-224A99183971}"/>
              </a:ext>
            </a:extLst>
          </p:cNvPr>
          <p:cNvSpPr txBox="1">
            <a:spLocks/>
          </p:cNvSpPr>
          <p:nvPr/>
        </p:nvSpPr>
        <p:spPr>
          <a:xfrm rot="5400000" flipH="1">
            <a:off x="-3471863" y="4866501"/>
            <a:ext cx="8172450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en-US" altLang="ko-KR" sz="36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KOELSA</a:t>
            </a:r>
          </a:p>
        </p:txBody>
      </p:sp>
      <p:sp>
        <p:nvSpPr>
          <p:cNvPr id="19" name="제목 3">
            <a:extLst>
              <a:ext uri="{FF2B5EF4-FFF2-40B4-BE49-F238E27FC236}">
                <a16:creationId xmlns:a16="http://schemas.microsoft.com/office/drawing/2014/main" id="{F5C9356C-4DE1-41E0-874C-5F4EBA5D623B}"/>
              </a:ext>
            </a:extLst>
          </p:cNvPr>
          <p:cNvSpPr txBox="1">
            <a:spLocks/>
          </p:cNvSpPr>
          <p:nvPr/>
        </p:nvSpPr>
        <p:spPr>
          <a:xfrm flipH="1">
            <a:off x="2928284" y="2429523"/>
            <a:ext cx="2396409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54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사업목적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CD90A2-41A7-4D98-866D-C0518205D2DD}"/>
              </a:ext>
            </a:extLst>
          </p:cNvPr>
          <p:cNvSpPr txBox="1"/>
          <p:nvPr/>
        </p:nvSpPr>
        <p:spPr>
          <a:xfrm>
            <a:off x="4768467" y="2366792"/>
            <a:ext cx="11785857" cy="8830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88670" indent="-788670" algn="just" fontAlgn="base">
              <a:lnSpc>
                <a:spcPct val="160000"/>
              </a:lnSpc>
            </a:pPr>
            <a:r>
              <a:rPr lang="en-US" altLang="ko-KR" sz="3600" kern="0" spc="-165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</a:t>
            </a:r>
            <a:r>
              <a:rPr lang="ko-KR" altLang="en-US" sz="3600" kern="0" spc="-165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정부사업으로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중소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중견기업의 해외 진출 및 수출 지원 확대</a:t>
            </a:r>
            <a:endParaRPr lang="en-US" altLang="ko-KR" sz="3600" b="1" kern="0" spc="-165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1" name="제목 3">
            <a:extLst>
              <a:ext uri="{FF2B5EF4-FFF2-40B4-BE49-F238E27FC236}">
                <a16:creationId xmlns:a16="http://schemas.microsoft.com/office/drawing/2014/main" id="{07FF0623-87B1-408E-A061-324BDFDD384A}"/>
              </a:ext>
            </a:extLst>
          </p:cNvPr>
          <p:cNvSpPr txBox="1">
            <a:spLocks/>
          </p:cNvSpPr>
          <p:nvPr/>
        </p:nvSpPr>
        <p:spPr>
          <a:xfrm flipH="1">
            <a:off x="3134056" y="3928659"/>
            <a:ext cx="2030195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지원방식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65A39-FD57-4218-95C6-2EE1F9315BE5}"/>
              </a:ext>
            </a:extLst>
          </p:cNvPr>
          <p:cNvSpPr txBox="1"/>
          <p:nvPr/>
        </p:nvSpPr>
        <p:spPr>
          <a:xfrm>
            <a:off x="4731324" y="3645102"/>
            <a:ext cx="12645631" cy="176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88670" indent="-788670" algn="just" fontAlgn="base">
              <a:lnSpc>
                <a:spcPct val="160000"/>
              </a:lnSpc>
            </a:pPr>
            <a:r>
              <a:rPr lang="en-US" altLang="ko-KR" sz="3600" kern="0" spc="-165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</a:t>
            </a:r>
            <a:r>
              <a:rPr lang="ko-KR" altLang="en-US" sz="3600" kern="0" spc="-165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정부가 일정 금액의 바우처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지원금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제공 → </a:t>
            </a:r>
            <a:endParaRPr lang="en-US" altLang="ko-KR" sz="36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788670" indent="-788670" algn="just" fontAlgn="base">
              <a:lnSpc>
                <a:spcPct val="16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기업은 이를 이용해 원하는 </a:t>
            </a:r>
            <a:r>
              <a:rPr lang="ko-KR" altLang="en-US" sz="3600" b="1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수출지원서비스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선택해 이용</a:t>
            </a:r>
            <a:endParaRPr lang="en-US" altLang="ko-KR" sz="3600" b="1" kern="0" spc="-165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5" name="제목 3">
            <a:extLst>
              <a:ext uri="{FF2B5EF4-FFF2-40B4-BE49-F238E27FC236}">
                <a16:creationId xmlns:a16="http://schemas.microsoft.com/office/drawing/2014/main" id="{E1E00D70-FF8F-4D05-976A-3CA7E93BDA32}"/>
              </a:ext>
            </a:extLst>
          </p:cNvPr>
          <p:cNvSpPr txBox="1">
            <a:spLocks/>
          </p:cNvSpPr>
          <p:nvPr/>
        </p:nvSpPr>
        <p:spPr>
          <a:xfrm flipH="1">
            <a:off x="2938709" y="5736526"/>
            <a:ext cx="2068974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54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지원대상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E3CE28-B7EE-4301-8BEA-22ECAD8AE1D9}"/>
              </a:ext>
            </a:extLst>
          </p:cNvPr>
          <p:cNvSpPr txBox="1"/>
          <p:nvPr/>
        </p:nvSpPr>
        <p:spPr>
          <a:xfrm>
            <a:off x="4694722" y="5705180"/>
            <a:ext cx="13199444" cy="8830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88670" indent="-788670" algn="just" fontAlgn="base">
              <a:lnSpc>
                <a:spcPct val="160000"/>
              </a:lnSpc>
            </a:pPr>
            <a:r>
              <a:rPr lang="en-US" altLang="ko-KR" sz="3600" kern="0" spc="-165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</a:t>
            </a:r>
            <a:r>
              <a:rPr lang="ko-KR" altLang="en-US" sz="3600" kern="0" spc="-165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수출 유망 중소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중견기업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수출 초보기업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스타트업 등의 제조업</a:t>
            </a:r>
            <a:endParaRPr lang="en-US" altLang="ko-KR" sz="3600" b="1" kern="0" spc="-165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1" name="제목 3">
            <a:extLst>
              <a:ext uri="{FF2B5EF4-FFF2-40B4-BE49-F238E27FC236}">
                <a16:creationId xmlns:a16="http://schemas.microsoft.com/office/drawing/2014/main" id="{B59C7D39-4F56-4F06-9C49-EAF91E4F6EA4}"/>
              </a:ext>
            </a:extLst>
          </p:cNvPr>
          <p:cNvSpPr txBox="1">
            <a:spLocks/>
          </p:cNvSpPr>
          <p:nvPr/>
        </p:nvSpPr>
        <p:spPr>
          <a:xfrm flipH="1">
            <a:off x="2938709" y="7131939"/>
            <a:ext cx="2677492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54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서비스 </a:t>
            </a:r>
            <a:r>
              <a:rPr lang="da-DK" altLang="ko-KR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제공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E051CD-388B-418B-B4C1-B79BE5034C60}"/>
              </a:ext>
            </a:extLst>
          </p:cNvPr>
          <p:cNvSpPr txBox="1"/>
          <p:nvPr/>
        </p:nvSpPr>
        <p:spPr>
          <a:xfrm>
            <a:off x="5517461" y="7292131"/>
            <a:ext cx="11073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kern="0" spc="-165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3600" kern="0" spc="-165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산업통상자원부</a:t>
            </a:r>
            <a:r>
              <a:rPr lang="en-US" altLang="ko-KR" sz="3600" kern="0" spc="-165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3600" kern="0" spc="-165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중소벤처기업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부에 선정된 </a:t>
            </a:r>
            <a:r>
              <a:rPr lang="ko-KR" altLang="en-US" sz="3600" b="1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서비스 수행기관</a:t>
            </a:r>
            <a:endParaRPr lang="ko-KR" altLang="en-US" sz="3600" dirty="0">
              <a:solidFill>
                <a:srgbClr val="FFFF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6" name="제목 3">
            <a:extLst>
              <a:ext uri="{FF2B5EF4-FFF2-40B4-BE49-F238E27FC236}">
                <a16:creationId xmlns:a16="http://schemas.microsoft.com/office/drawing/2014/main" id="{D467E0A9-CFDE-4571-A36C-637D47E229B5}"/>
              </a:ext>
            </a:extLst>
          </p:cNvPr>
          <p:cNvSpPr txBox="1">
            <a:spLocks/>
          </p:cNvSpPr>
          <p:nvPr/>
        </p:nvSpPr>
        <p:spPr>
          <a:xfrm flipH="1">
            <a:off x="2963929" y="8444399"/>
            <a:ext cx="2558929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a-DK" altLang="ko-KR" sz="54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접속사이트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98C30A-F192-43E5-BF38-ABB9C1DACB1B}"/>
              </a:ext>
            </a:extLst>
          </p:cNvPr>
          <p:cNvSpPr txBox="1"/>
          <p:nvPr/>
        </p:nvSpPr>
        <p:spPr>
          <a:xfrm>
            <a:off x="5250952" y="8615815"/>
            <a:ext cx="11760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kern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</a:t>
            </a:r>
            <a:r>
              <a:rPr lang="en-US" altLang="ko-KR" sz="3600" kern="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3600" kern="0" dirty="0">
                <a:solidFill>
                  <a:srgbClr val="FFFF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수출지원기반활용사업</a:t>
            </a:r>
            <a:r>
              <a:rPr lang="ko-KR" altLang="en-US" sz="3600" kern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포털 </a:t>
            </a:r>
            <a:r>
              <a:rPr lang="en-US" altLang="ko-KR" sz="3600" kern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(www.exportvoucher.com)</a:t>
            </a:r>
            <a:endParaRPr lang="ko-KR" altLang="en-US" sz="36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C0CAD24E-9580-4C4F-AB0D-B3481B256CF2}"/>
              </a:ext>
            </a:extLst>
          </p:cNvPr>
          <p:cNvCxnSpPr>
            <a:cxnSpLocks/>
          </p:cNvCxnSpPr>
          <p:nvPr/>
        </p:nvCxnSpPr>
        <p:spPr>
          <a:xfrm flipV="1">
            <a:off x="2932714" y="2652374"/>
            <a:ext cx="0" cy="490023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34283BE7-1867-4E78-A7ED-CFF0988881E6}"/>
              </a:ext>
            </a:extLst>
          </p:cNvPr>
          <p:cNvCxnSpPr>
            <a:cxnSpLocks/>
          </p:cNvCxnSpPr>
          <p:nvPr/>
        </p:nvCxnSpPr>
        <p:spPr>
          <a:xfrm flipV="1">
            <a:off x="2921341" y="3964834"/>
            <a:ext cx="0" cy="490023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D3CBA91F-B4E6-4627-83A1-445C29C43AEA}"/>
              </a:ext>
            </a:extLst>
          </p:cNvPr>
          <p:cNvCxnSpPr>
            <a:cxnSpLocks/>
          </p:cNvCxnSpPr>
          <p:nvPr/>
        </p:nvCxnSpPr>
        <p:spPr>
          <a:xfrm flipV="1">
            <a:off x="2900870" y="7380580"/>
            <a:ext cx="0" cy="490023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EB05D1C5-C8B3-4AD8-8324-A296D6E90373}"/>
              </a:ext>
            </a:extLst>
          </p:cNvPr>
          <p:cNvCxnSpPr>
            <a:cxnSpLocks/>
          </p:cNvCxnSpPr>
          <p:nvPr/>
        </p:nvCxnSpPr>
        <p:spPr>
          <a:xfrm flipV="1">
            <a:off x="2900870" y="5991526"/>
            <a:ext cx="0" cy="490023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58048745-FB4C-43C4-8278-965C7044C923}"/>
              </a:ext>
            </a:extLst>
          </p:cNvPr>
          <p:cNvCxnSpPr>
            <a:cxnSpLocks/>
          </p:cNvCxnSpPr>
          <p:nvPr/>
        </p:nvCxnSpPr>
        <p:spPr>
          <a:xfrm flipV="1">
            <a:off x="2900870" y="8739702"/>
            <a:ext cx="0" cy="490023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5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259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65" name="제목 3">
            <a:extLst>
              <a:ext uri="{FF2B5EF4-FFF2-40B4-BE49-F238E27FC236}">
                <a16:creationId xmlns:a16="http://schemas.microsoft.com/office/drawing/2014/main" id="{EAFEF6B2-2232-4799-A7AD-539DFDB8870A}"/>
              </a:ext>
            </a:extLst>
          </p:cNvPr>
          <p:cNvSpPr txBox="1">
            <a:spLocks/>
          </p:cNvSpPr>
          <p:nvPr/>
        </p:nvSpPr>
        <p:spPr>
          <a:xfrm flipH="1">
            <a:off x="3993769" y="415256"/>
            <a:ext cx="9919063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400" b="0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수출바우처</a:t>
            </a:r>
            <a:r>
              <a:rPr lang="ko-KR" altLang="en-US" sz="5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 지원대상 및 규모</a:t>
            </a:r>
            <a:endParaRPr lang="en-US" altLang="ko-KR" sz="5400" b="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graphicFrame>
        <p:nvGraphicFramePr>
          <p:cNvPr id="66" name="표 2">
            <a:extLst>
              <a:ext uri="{FF2B5EF4-FFF2-40B4-BE49-F238E27FC236}">
                <a16:creationId xmlns:a16="http://schemas.microsoft.com/office/drawing/2014/main" id="{FCDAE66D-A15B-4C0F-9426-FF809CE94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54810"/>
              </p:ext>
            </p:extLst>
          </p:nvPr>
        </p:nvGraphicFramePr>
        <p:xfrm>
          <a:off x="1548041" y="1688234"/>
          <a:ext cx="16402596" cy="788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759">
                  <a:extLst>
                    <a:ext uri="{9D8B030D-6E8A-4147-A177-3AD203B41FA5}">
                      <a16:colId xmlns:a16="http://schemas.microsoft.com/office/drawing/2014/main" val="12506337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60520933"/>
                    </a:ext>
                  </a:extLst>
                </a:gridCol>
                <a:gridCol w="7138442">
                  <a:extLst>
                    <a:ext uri="{9D8B030D-6E8A-4147-A177-3AD203B41FA5}">
                      <a16:colId xmlns:a16="http://schemas.microsoft.com/office/drawing/2014/main" val="2291444731"/>
                    </a:ext>
                  </a:extLst>
                </a:gridCol>
                <a:gridCol w="3954195">
                  <a:extLst>
                    <a:ext uri="{9D8B030D-6E8A-4147-A177-3AD203B41FA5}">
                      <a16:colId xmlns:a16="http://schemas.microsoft.com/office/drawing/2014/main" val="758271756"/>
                    </a:ext>
                  </a:extLst>
                </a:gridCol>
              </a:tblGrid>
              <a:tr h="6135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구분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지원대상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지원규모 및 한도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매출액 기준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462872"/>
                  </a:ext>
                </a:extLst>
              </a:tr>
              <a:tr h="14126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내수기업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전년도 수출실적이 없거나</a:t>
                      </a: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1,000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불 미만 기업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- 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지원규모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: 1,200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개사 내외</a:t>
                      </a: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- 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바우처 한도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: 3,000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만원 이내에서 조정가능</a:t>
                      </a:r>
                      <a:endParaRPr lang="ko-KR" altLang="en-US" sz="2400" dirty="0"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100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억 미만 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70% 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지원</a:t>
                      </a: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100~300</a:t>
                      </a:r>
                      <a:r>
                        <a:rPr lang="ko-KR" altLang="en-US" sz="2400" kern="0" spc="0" dirty="0" err="1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억미만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60% 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지원</a:t>
                      </a: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300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억 이상 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50% 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지원</a:t>
                      </a:r>
                    </a:p>
                    <a:p>
                      <a:pPr latinLnBrk="1">
                        <a:lnSpc>
                          <a:spcPct val="200000"/>
                        </a:lnSpc>
                      </a:pPr>
                      <a:endParaRPr lang="ko-KR" altLang="en-US" sz="2400" dirty="0"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72326"/>
                  </a:ext>
                </a:extLst>
              </a:tr>
              <a:tr h="14126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초보기업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전년도수출액</a:t>
                      </a: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'1,000~10</a:t>
                      </a:r>
                      <a:r>
                        <a:rPr lang="ko-KR" altLang="en-US" sz="2400" kern="0" spc="0" dirty="0" err="1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만불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미만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'</a:t>
                      </a:r>
                      <a:endParaRPr lang="ko-KR" altLang="en-US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- 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지원규모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: 1,000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개사 내외</a:t>
                      </a: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- 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바우처 한도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: 3,000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만원 이내에서 조정가능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80086"/>
                  </a:ext>
                </a:extLst>
              </a:tr>
              <a:tr h="14126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유망기업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전년도 수출액 </a:t>
                      </a: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'10~100</a:t>
                      </a:r>
                      <a:r>
                        <a:rPr lang="ko-KR" altLang="en-US" sz="2400" kern="0" spc="0" dirty="0" err="1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만불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미만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'</a:t>
                      </a:r>
                      <a:endParaRPr lang="ko-KR" altLang="en-US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- 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지원규모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: 400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개사 내외</a:t>
                      </a: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- 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바우처 한도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: 7,000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만원 이내에서 조정가능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29215"/>
                  </a:ext>
                </a:extLst>
              </a:tr>
              <a:tr h="14126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성장기업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전년도수출액</a:t>
                      </a: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'100~500</a:t>
                      </a:r>
                      <a:r>
                        <a:rPr lang="ko-KR" altLang="en-US" sz="2400" kern="0" spc="0" dirty="0" err="1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만불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미만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'</a:t>
                      </a:r>
                      <a:endParaRPr lang="ko-KR" altLang="en-US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- 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지원규모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: 400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개사 내외</a:t>
                      </a: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- 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바우처 한도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: 7,000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만원 이내에서 조정가능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36233"/>
                  </a:ext>
                </a:extLst>
              </a:tr>
              <a:tr h="14126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강소기업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전년도 수출액</a:t>
                      </a:r>
                      <a:endParaRPr lang="en-US" altLang="ko-KR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'500</a:t>
                      </a:r>
                      <a:r>
                        <a:rPr lang="ko-KR" altLang="en-US" sz="2400" kern="0" spc="0" dirty="0" err="1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만불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이상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'</a:t>
                      </a:r>
                      <a:endParaRPr lang="ko-KR" altLang="en-US" sz="2400" kern="0" spc="0" dirty="0">
                        <a:solidFill>
                          <a:schemeClr val="bg1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- 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지원규모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: 250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개사 내외</a:t>
                      </a: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- 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바우처 한도</a:t>
                      </a:r>
                      <a:r>
                        <a:rPr lang="en-US" altLang="ko-KR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: 10,000</a:t>
                      </a:r>
                      <a:r>
                        <a:rPr lang="ko-KR" altLang="en-US" sz="2400" kern="0" spc="0" dirty="0">
                          <a:solidFill>
                            <a:schemeClr val="bg1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만원 이내에서 조정가능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161622"/>
                  </a:ext>
                </a:extLst>
              </a:tr>
            </a:tbl>
          </a:graphicData>
        </a:graphic>
      </p:graphicFrame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C54CF47C-94FB-4FBC-B870-C7064A50F97B}"/>
              </a:ext>
            </a:extLst>
          </p:cNvPr>
          <p:cNvCxnSpPr>
            <a:cxnSpLocks/>
          </p:cNvCxnSpPr>
          <p:nvPr/>
        </p:nvCxnSpPr>
        <p:spPr>
          <a:xfrm flipV="1">
            <a:off x="4843817" y="544958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4A2B9055-548C-463C-B327-F47B15529617}"/>
              </a:ext>
            </a:extLst>
          </p:cNvPr>
          <p:cNvCxnSpPr>
            <a:cxnSpLocks/>
          </p:cNvCxnSpPr>
          <p:nvPr/>
        </p:nvCxnSpPr>
        <p:spPr>
          <a:xfrm flipV="1">
            <a:off x="13030200" y="531310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47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259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65" name="제목 3">
            <a:extLst>
              <a:ext uri="{FF2B5EF4-FFF2-40B4-BE49-F238E27FC236}">
                <a16:creationId xmlns:a16="http://schemas.microsoft.com/office/drawing/2014/main" id="{EAFEF6B2-2232-4799-A7AD-539DFDB8870A}"/>
              </a:ext>
            </a:extLst>
          </p:cNvPr>
          <p:cNvSpPr txBox="1">
            <a:spLocks/>
          </p:cNvSpPr>
          <p:nvPr/>
        </p:nvSpPr>
        <p:spPr>
          <a:xfrm flipH="1">
            <a:off x="3993769" y="415256"/>
            <a:ext cx="9919063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400" b="0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수출바우처</a:t>
            </a:r>
            <a:r>
              <a:rPr lang="ko-KR" altLang="en-US" sz="5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 적용 예시</a:t>
            </a:r>
            <a:endParaRPr lang="en-US" altLang="ko-KR" sz="5400" b="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C54CF47C-94FB-4FBC-B870-C7064A50F97B}"/>
              </a:ext>
            </a:extLst>
          </p:cNvPr>
          <p:cNvCxnSpPr>
            <a:cxnSpLocks/>
          </p:cNvCxnSpPr>
          <p:nvPr/>
        </p:nvCxnSpPr>
        <p:spPr>
          <a:xfrm flipV="1">
            <a:off x="5791200" y="531310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4A2B9055-548C-463C-B327-F47B15529617}"/>
              </a:ext>
            </a:extLst>
          </p:cNvPr>
          <p:cNvCxnSpPr>
            <a:cxnSpLocks/>
          </p:cNvCxnSpPr>
          <p:nvPr/>
        </p:nvCxnSpPr>
        <p:spPr>
          <a:xfrm flipV="1">
            <a:off x="12039600" y="531310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3">
            <a:extLst>
              <a:ext uri="{FF2B5EF4-FFF2-40B4-BE49-F238E27FC236}">
                <a16:creationId xmlns:a16="http://schemas.microsoft.com/office/drawing/2014/main" id="{F6E3FCAD-25F7-4270-A81C-5C21F4708529}"/>
              </a:ext>
            </a:extLst>
          </p:cNvPr>
          <p:cNvSpPr txBox="1">
            <a:spLocks/>
          </p:cNvSpPr>
          <p:nvPr/>
        </p:nvSpPr>
        <p:spPr>
          <a:xfrm flipH="1">
            <a:off x="3824775" y="1925508"/>
            <a:ext cx="2157726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기업유형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967A79-2DAD-4723-86B0-EA560AA78305}"/>
              </a:ext>
            </a:extLst>
          </p:cNvPr>
          <p:cNvSpPr txBox="1"/>
          <p:nvPr/>
        </p:nvSpPr>
        <p:spPr>
          <a:xfrm>
            <a:off x="5506146" y="1628096"/>
            <a:ext cx="6020769" cy="8830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25780" indent="-525780" algn="just" fontAlgn="base">
              <a:lnSpc>
                <a:spcPct val="160000"/>
              </a:lnSpc>
            </a:pPr>
            <a:r>
              <a:rPr lang="en-US" altLang="ko-KR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</a:t>
            </a:r>
            <a:r>
              <a:rPr lang="ko-KR" altLang="en-US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내수</a:t>
            </a:r>
            <a:r>
              <a:rPr lang="en-US" altLang="ko-KR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초보</a:t>
            </a:r>
            <a:r>
              <a:rPr lang="en-US" altLang="ko-KR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유망</a:t>
            </a:r>
            <a:r>
              <a:rPr lang="en-US" altLang="ko-KR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3600" kern="0" spc="-11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성장</a:t>
            </a:r>
            <a:r>
              <a:rPr lang="ko-KR" altLang="en-US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기업</a:t>
            </a:r>
            <a:endParaRPr lang="en-US" altLang="ko-KR" sz="3600" b="1" kern="0" spc="-11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8" name="제목 3">
            <a:extLst>
              <a:ext uri="{FF2B5EF4-FFF2-40B4-BE49-F238E27FC236}">
                <a16:creationId xmlns:a16="http://schemas.microsoft.com/office/drawing/2014/main" id="{43162902-38AA-45AB-BCE2-CF69CA6B82B5}"/>
              </a:ext>
            </a:extLst>
          </p:cNvPr>
          <p:cNvSpPr txBox="1">
            <a:spLocks/>
          </p:cNvSpPr>
          <p:nvPr/>
        </p:nvSpPr>
        <p:spPr>
          <a:xfrm flipH="1">
            <a:off x="3853053" y="3331544"/>
            <a:ext cx="3406661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당사 년간 매출액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7E132E-8436-465B-B7F2-07120653F828}"/>
              </a:ext>
            </a:extLst>
          </p:cNvPr>
          <p:cNvSpPr txBox="1"/>
          <p:nvPr/>
        </p:nvSpPr>
        <p:spPr>
          <a:xfrm>
            <a:off x="6966638" y="3082502"/>
            <a:ext cx="5299550" cy="8830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25780" indent="-525780" algn="just" fontAlgn="base">
              <a:lnSpc>
                <a:spcPct val="160000"/>
              </a:lnSpc>
            </a:pPr>
            <a:r>
              <a:rPr lang="en-US" altLang="ko-KR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100</a:t>
            </a:r>
            <a:r>
              <a:rPr lang="ko-KR" altLang="en-US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 미만인 경우</a:t>
            </a:r>
            <a:endParaRPr lang="en-US" altLang="ko-KR" sz="3600" b="1" kern="0" spc="-11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7" name="제목 3">
            <a:extLst>
              <a:ext uri="{FF2B5EF4-FFF2-40B4-BE49-F238E27FC236}">
                <a16:creationId xmlns:a16="http://schemas.microsoft.com/office/drawing/2014/main" id="{92151BFE-F775-4478-BAB9-7EA98C41E380}"/>
              </a:ext>
            </a:extLst>
          </p:cNvPr>
          <p:cNvSpPr txBox="1">
            <a:spLocks/>
          </p:cNvSpPr>
          <p:nvPr/>
        </p:nvSpPr>
        <p:spPr>
          <a:xfrm flipH="1">
            <a:off x="3863087" y="4689619"/>
            <a:ext cx="2951628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필요한 바우처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DB3839-36FC-4250-A8EF-30AA635A0C7A}"/>
              </a:ext>
            </a:extLst>
          </p:cNvPr>
          <p:cNvSpPr txBox="1"/>
          <p:nvPr/>
        </p:nvSpPr>
        <p:spPr>
          <a:xfrm>
            <a:off x="6486100" y="4391610"/>
            <a:ext cx="6495471" cy="8830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25780" indent="-525780" algn="just" fontAlgn="base">
              <a:lnSpc>
                <a:spcPct val="160000"/>
              </a:lnSpc>
            </a:pPr>
            <a:r>
              <a:rPr lang="en-US" altLang="ko-KR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</a:t>
            </a:r>
            <a:r>
              <a:rPr lang="ko-KR" altLang="en-US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3,000</a:t>
            </a:r>
            <a:r>
              <a:rPr lang="ko-KR" altLang="en-US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만원 </a:t>
            </a:r>
            <a:r>
              <a:rPr lang="en-US" altLang="ko-KR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이하 가능</a:t>
            </a:r>
            <a:r>
              <a:rPr lang="en-US" altLang="ko-KR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endParaRPr lang="en-US" altLang="ko-KR" sz="3600" b="1" kern="0" spc="-110" dirty="0">
              <a:solidFill>
                <a:schemeClr val="bg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0" name="제목 3">
            <a:extLst>
              <a:ext uri="{FF2B5EF4-FFF2-40B4-BE49-F238E27FC236}">
                <a16:creationId xmlns:a16="http://schemas.microsoft.com/office/drawing/2014/main" id="{1C57B94A-4A7B-47BD-A8DE-1DC595B8CEE2}"/>
              </a:ext>
            </a:extLst>
          </p:cNvPr>
          <p:cNvSpPr txBox="1">
            <a:spLocks/>
          </p:cNvSpPr>
          <p:nvPr/>
        </p:nvSpPr>
        <p:spPr>
          <a:xfrm flipH="1">
            <a:off x="3877156" y="6093366"/>
            <a:ext cx="2540226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기업부담율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371827-2D1B-4193-993C-A45E98DFFC12}"/>
              </a:ext>
            </a:extLst>
          </p:cNvPr>
          <p:cNvSpPr txBox="1"/>
          <p:nvPr/>
        </p:nvSpPr>
        <p:spPr>
          <a:xfrm>
            <a:off x="5934376" y="6063809"/>
            <a:ext cx="11564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3,000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만원의 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30% (900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만원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현금으로 납부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부가세 별도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r>
              <a:rPr lang="ko-KR" altLang="en-US" sz="20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</a:p>
        </p:txBody>
      </p:sp>
      <p:sp>
        <p:nvSpPr>
          <p:cNvPr id="32" name="제목 3">
            <a:extLst>
              <a:ext uri="{FF2B5EF4-FFF2-40B4-BE49-F238E27FC236}">
                <a16:creationId xmlns:a16="http://schemas.microsoft.com/office/drawing/2014/main" id="{E920A3B3-3530-429F-9F45-2AF6425CAAF4}"/>
              </a:ext>
            </a:extLst>
          </p:cNvPr>
          <p:cNvSpPr txBox="1">
            <a:spLocks/>
          </p:cNvSpPr>
          <p:nvPr/>
        </p:nvSpPr>
        <p:spPr>
          <a:xfrm flipH="1">
            <a:off x="3916585" y="7501068"/>
            <a:ext cx="2646820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정부부담율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37" name="제목 3">
            <a:extLst>
              <a:ext uri="{FF2B5EF4-FFF2-40B4-BE49-F238E27FC236}">
                <a16:creationId xmlns:a16="http://schemas.microsoft.com/office/drawing/2014/main" id="{C94E42CB-D2C4-4123-87F5-CB81A7297400}"/>
              </a:ext>
            </a:extLst>
          </p:cNvPr>
          <p:cNvSpPr txBox="1">
            <a:spLocks/>
          </p:cNvSpPr>
          <p:nvPr/>
        </p:nvSpPr>
        <p:spPr>
          <a:xfrm flipH="1">
            <a:off x="3926169" y="8808557"/>
            <a:ext cx="2540226" cy="5539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3600" b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Calibri" panose="020F0502020204030204" pitchFamily="34" charset="0"/>
              </a:rPr>
              <a:t>바우처 활용</a:t>
            </a:r>
            <a:endParaRPr lang="en-US" altLang="ko-KR" sz="3600" b="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FC305D-EF32-4FF4-B224-7F9D0D7577DD}"/>
              </a:ext>
            </a:extLst>
          </p:cNvPr>
          <p:cNvSpPr txBox="1"/>
          <p:nvPr/>
        </p:nvSpPr>
        <p:spPr>
          <a:xfrm>
            <a:off x="6130782" y="8803312"/>
            <a:ext cx="11166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kern="0" spc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3000</a:t>
            </a:r>
            <a:r>
              <a:rPr lang="ko-KR" altLang="en-US" sz="3600" kern="0" spc="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만원 이내에서 서비스 </a:t>
            </a:r>
            <a:r>
              <a:rPr lang="ko-KR" altLang="en-US" sz="3600" kern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활용 </a:t>
            </a:r>
            <a:r>
              <a:rPr lang="en-US" altLang="ko-KR" sz="3600" kern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3600" kern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기간준수</a:t>
            </a:r>
            <a:r>
              <a:rPr lang="en-US" altLang="ko-KR" sz="3600" kern="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endParaRPr lang="ko-KR" altLang="en-US" sz="36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26191330-0195-4F68-AD4C-F6C59B921AB6}"/>
              </a:ext>
            </a:extLst>
          </p:cNvPr>
          <p:cNvCxnSpPr>
            <a:cxnSpLocks/>
          </p:cNvCxnSpPr>
          <p:nvPr/>
        </p:nvCxnSpPr>
        <p:spPr>
          <a:xfrm flipV="1">
            <a:off x="3568649" y="1957497"/>
            <a:ext cx="0" cy="490023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2731C7E4-BDE9-41AB-B324-FD86128BA2AF}"/>
              </a:ext>
            </a:extLst>
          </p:cNvPr>
          <p:cNvCxnSpPr>
            <a:cxnSpLocks/>
          </p:cNvCxnSpPr>
          <p:nvPr/>
        </p:nvCxnSpPr>
        <p:spPr>
          <a:xfrm flipV="1">
            <a:off x="3568649" y="3370783"/>
            <a:ext cx="0" cy="490023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F00E3FC7-ACD2-4956-87C3-F916B1F8EE48}"/>
              </a:ext>
            </a:extLst>
          </p:cNvPr>
          <p:cNvCxnSpPr>
            <a:cxnSpLocks/>
          </p:cNvCxnSpPr>
          <p:nvPr/>
        </p:nvCxnSpPr>
        <p:spPr>
          <a:xfrm flipV="1">
            <a:off x="3590381" y="7528471"/>
            <a:ext cx="0" cy="490023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067F73AD-47D7-4BDE-921B-146C5A123D41}"/>
              </a:ext>
            </a:extLst>
          </p:cNvPr>
          <p:cNvCxnSpPr>
            <a:cxnSpLocks/>
          </p:cNvCxnSpPr>
          <p:nvPr/>
        </p:nvCxnSpPr>
        <p:spPr>
          <a:xfrm flipV="1">
            <a:off x="3576313" y="6121858"/>
            <a:ext cx="0" cy="490023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B0CB99D8-8F52-4337-8D05-707C4759BA31}"/>
              </a:ext>
            </a:extLst>
          </p:cNvPr>
          <p:cNvCxnSpPr>
            <a:cxnSpLocks/>
          </p:cNvCxnSpPr>
          <p:nvPr/>
        </p:nvCxnSpPr>
        <p:spPr>
          <a:xfrm flipV="1">
            <a:off x="3573388" y="8856090"/>
            <a:ext cx="0" cy="490023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C9B100B-F318-4E7E-85BD-8960CE8EC16E}"/>
              </a:ext>
            </a:extLst>
          </p:cNvPr>
          <p:cNvSpPr txBox="1"/>
          <p:nvPr/>
        </p:nvSpPr>
        <p:spPr>
          <a:xfrm>
            <a:off x="5943601" y="7496911"/>
            <a:ext cx="982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kern="0" spc="-110" dirty="0">
                <a:solidFill>
                  <a:schemeClr val="bg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70% (2,100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만원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지원 후 </a:t>
            </a:r>
            <a:r>
              <a:rPr lang="en-US" altLang="ko-KR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3,000</a:t>
            </a:r>
            <a:r>
              <a:rPr lang="ko-KR" altLang="en-US" sz="3600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 바우처 지급 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B2F84C0-2524-4411-97A0-EDF57726B7BD}"/>
              </a:ext>
            </a:extLst>
          </p:cNvPr>
          <p:cNvCxnSpPr>
            <a:cxnSpLocks/>
          </p:cNvCxnSpPr>
          <p:nvPr/>
        </p:nvCxnSpPr>
        <p:spPr>
          <a:xfrm flipV="1">
            <a:off x="3559320" y="4710253"/>
            <a:ext cx="0" cy="490023"/>
          </a:xfrm>
          <a:prstGeom prst="line">
            <a:avLst/>
          </a:prstGeom>
          <a:ln w="5715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45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259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pic>
        <p:nvPicPr>
          <p:cNvPr id="33" name="그림 개체 틀 3">
            <a:extLst>
              <a:ext uri="{FF2B5EF4-FFF2-40B4-BE49-F238E27FC236}">
                <a16:creationId xmlns:a16="http://schemas.microsoft.com/office/drawing/2014/main" id="{53698729-E55B-4AFE-A967-44AF7E515E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365" b="7365"/>
          <a:stretch>
            <a:fillRect/>
          </a:stretch>
        </p:blipFill>
        <p:spPr>
          <a:xfrm>
            <a:off x="1761455" y="1419774"/>
            <a:ext cx="15840745" cy="8600526"/>
          </a:xfrm>
          <a:prstGeom prst="rect">
            <a:avLst/>
          </a:prstGeom>
        </p:spPr>
      </p:pic>
      <p:sp>
        <p:nvSpPr>
          <p:cNvPr id="39" name="제목 3">
            <a:extLst>
              <a:ext uri="{FF2B5EF4-FFF2-40B4-BE49-F238E27FC236}">
                <a16:creationId xmlns:a16="http://schemas.microsoft.com/office/drawing/2014/main" id="{2B2169ED-8C00-4A26-8821-9CC06122F02B}"/>
              </a:ext>
            </a:extLst>
          </p:cNvPr>
          <p:cNvSpPr txBox="1">
            <a:spLocks/>
          </p:cNvSpPr>
          <p:nvPr/>
        </p:nvSpPr>
        <p:spPr>
          <a:xfrm flipH="1">
            <a:off x="5273633" y="249452"/>
            <a:ext cx="7740733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400" b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홈페이지 안내</a:t>
            </a:r>
            <a:endParaRPr lang="en-US" altLang="ko-KR" sz="5400" b="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2419A9CD-6A89-4FD4-982D-215966F604C4}"/>
              </a:ext>
            </a:extLst>
          </p:cNvPr>
          <p:cNvCxnSpPr>
            <a:cxnSpLocks/>
          </p:cNvCxnSpPr>
          <p:nvPr/>
        </p:nvCxnSpPr>
        <p:spPr>
          <a:xfrm flipV="1">
            <a:off x="7071065" y="365507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A0979ABC-E922-40CE-BA1F-7B5573B14C68}"/>
              </a:ext>
            </a:extLst>
          </p:cNvPr>
          <p:cNvCxnSpPr>
            <a:cxnSpLocks/>
          </p:cNvCxnSpPr>
          <p:nvPr/>
        </p:nvCxnSpPr>
        <p:spPr>
          <a:xfrm flipV="1">
            <a:off x="11240800" y="365410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CF72F56-A192-4361-A713-8D0EC667CEEF}"/>
              </a:ext>
            </a:extLst>
          </p:cNvPr>
          <p:cNvSpPr/>
          <p:nvPr/>
        </p:nvSpPr>
        <p:spPr>
          <a:xfrm>
            <a:off x="1852239" y="7275676"/>
            <a:ext cx="15749962" cy="2744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91AE2C20-A6E4-41BF-BDCA-DE3E496A61E2}"/>
              </a:ext>
            </a:extLst>
          </p:cNvPr>
          <p:cNvSpPr/>
          <p:nvPr/>
        </p:nvSpPr>
        <p:spPr>
          <a:xfrm>
            <a:off x="4442295" y="8332742"/>
            <a:ext cx="2595155" cy="888274"/>
          </a:xfrm>
          <a:prstGeom prst="roundRect">
            <a:avLst/>
          </a:prstGeom>
          <a:solidFill>
            <a:srgbClr val="0584CB"/>
          </a:solidFill>
          <a:ln>
            <a:solidFill>
              <a:srgbClr val="29BAE7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C8A5C1-A6BA-46DE-9788-45ABB2C9886D}"/>
              </a:ext>
            </a:extLst>
          </p:cNvPr>
          <p:cNvSpPr txBox="1"/>
          <p:nvPr/>
        </p:nvSpPr>
        <p:spPr>
          <a:xfrm>
            <a:off x="4878269" y="8546046"/>
            <a:ext cx="187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n-ea"/>
              </a:rPr>
              <a:t>1. </a:t>
            </a:r>
            <a:r>
              <a:rPr lang="ko-KR" altLang="en-US" sz="2400" dirty="0">
                <a:solidFill>
                  <a:schemeClr val="bg1"/>
                </a:solidFill>
                <a:latin typeface="+mn-ea"/>
              </a:rPr>
              <a:t>회원가입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08456BAE-C856-4891-B25C-14E99D99A762}"/>
              </a:ext>
            </a:extLst>
          </p:cNvPr>
          <p:cNvSpPr/>
          <p:nvPr/>
        </p:nvSpPr>
        <p:spPr>
          <a:xfrm>
            <a:off x="8108604" y="8332742"/>
            <a:ext cx="2595155" cy="88827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EBD8FC-A7E4-4210-9393-06725494A733}"/>
              </a:ext>
            </a:extLst>
          </p:cNvPr>
          <p:cNvSpPr txBox="1"/>
          <p:nvPr/>
        </p:nvSpPr>
        <p:spPr>
          <a:xfrm>
            <a:off x="8185833" y="8574293"/>
            <a:ext cx="244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n-ea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+mn-ea"/>
              </a:rPr>
              <a:t>참여기업신청</a:t>
            </a: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121B7567-CB05-406F-B7DB-524130751E14}"/>
              </a:ext>
            </a:extLst>
          </p:cNvPr>
          <p:cNvSpPr/>
          <p:nvPr/>
        </p:nvSpPr>
        <p:spPr>
          <a:xfrm>
            <a:off x="11765661" y="8341451"/>
            <a:ext cx="2595155" cy="88827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12E729-6F68-4A44-A9C9-E93DA52BDF2F}"/>
              </a:ext>
            </a:extLst>
          </p:cNvPr>
          <p:cNvSpPr txBox="1"/>
          <p:nvPr/>
        </p:nvSpPr>
        <p:spPr>
          <a:xfrm>
            <a:off x="11975482" y="8574292"/>
            <a:ext cx="247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n-ea"/>
              </a:rPr>
              <a:t>3. </a:t>
            </a:r>
            <a:r>
              <a:rPr lang="ko-KR" altLang="en-US" sz="2400" dirty="0">
                <a:solidFill>
                  <a:schemeClr val="bg1"/>
                </a:solidFill>
                <a:latin typeface="+mn-ea"/>
              </a:rPr>
              <a:t>서비스활용</a:t>
            </a:r>
          </a:p>
        </p:txBody>
      </p:sp>
    </p:spTree>
    <p:extLst>
      <p:ext uri="{BB962C8B-B14F-4D97-AF65-F5344CB8AC3E}">
        <p14:creationId xmlns:p14="http://schemas.microsoft.com/office/powerpoint/2010/main" val="393524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259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39" name="제목 3">
            <a:extLst>
              <a:ext uri="{FF2B5EF4-FFF2-40B4-BE49-F238E27FC236}">
                <a16:creationId xmlns:a16="http://schemas.microsoft.com/office/drawing/2014/main" id="{2B2169ED-8C00-4A26-8821-9CC06122F02B}"/>
              </a:ext>
            </a:extLst>
          </p:cNvPr>
          <p:cNvSpPr txBox="1">
            <a:spLocks/>
          </p:cNvSpPr>
          <p:nvPr/>
        </p:nvSpPr>
        <p:spPr>
          <a:xfrm flipH="1">
            <a:off x="5273633" y="249452"/>
            <a:ext cx="7740733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400" b="0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서비스매뉴</a:t>
            </a:r>
            <a:r>
              <a:rPr lang="ko-KR" altLang="en-US" sz="5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 안내</a:t>
            </a:r>
            <a:endParaRPr lang="en-US" altLang="ko-KR" sz="5400" b="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2419A9CD-6A89-4FD4-982D-215966F604C4}"/>
              </a:ext>
            </a:extLst>
          </p:cNvPr>
          <p:cNvCxnSpPr>
            <a:cxnSpLocks/>
          </p:cNvCxnSpPr>
          <p:nvPr/>
        </p:nvCxnSpPr>
        <p:spPr>
          <a:xfrm flipV="1">
            <a:off x="6730823" y="365507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A0979ABC-E922-40CE-BA1F-7B5573B14C68}"/>
              </a:ext>
            </a:extLst>
          </p:cNvPr>
          <p:cNvCxnSpPr>
            <a:cxnSpLocks/>
          </p:cNvCxnSpPr>
          <p:nvPr/>
        </p:nvCxnSpPr>
        <p:spPr>
          <a:xfrm flipV="1">
            <a:off x="11518261" y="378977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개체 틀 17">
            <a:extLst>
              <a:ext uri="{FF2B5EF4-FFF2-40B4-BE49-F238E27FC236}">
                <a16:creationId xmlns:a16="http://schemas.microsoft.com/office/drawing/2014/main" id="{AD73D6AB-EEC1-4ABB-8068-972D45F0DA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49" r="2849"/>
          <a:stretch>
            <a:fillRect/>
          </a:stretch>
        </p:blipFill>
        <p:spPr>
          <a:xfrm>
            <a:off x="1712283" y="1424762"/>
            <a:ext cx="16022824" cy="8420988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E7543592-8069-45B3-84BC-28EB1957FE5C}"/>
              </a:ext>
            </a:extLst>
          </p:cNvPr>
          <p:cNvSpPr/>
          <p:nvPr/>
        </p:nvSpPr>
        <p:spPr>
          <a:xfrm>
            <a:off x="6934201" y="8039100"/>
            <a:ext cx="10780593" cy="1806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C999312-B625-4382-95D9-BB8AC5F825C4}"/>
              </a:ext>
            </a:extLst>
          </p:cNvPr>
          <p:cNvSpPr/>
          <p:nvPr/>
        </p:nvSpPr>
        <p:spPr>
          <a:xfrm>
            <a:off x="1733080" y="1617035"/>
            <a:ext cx="240298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83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 descr="실내, 의류, 의자, 사람이(가) 표시된 사진&#10;&#10;자동 생성된 설명">
            <a:extLst>
              <a:ext uri="{FF2B5EF4-FFF2-40B4-BE49-F238E27FC236}">
                <a16:creationId xmlns:a16="http://schemas.microsoft.com/office/drawing/2014/main" id="{554BDF72-4746-F348-91A8-08725663A4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9" b="1069"/>
          <a:stretch>
            <a:fillRect/>
          </a:stretch>
        </p:blipFill>
        <p:spPr/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418E7FCC-0DDC-CFA9-ADD2-EBE09B0987D5}"/>
              </a:ext>
            </a:extLst>
          </p:cNvPr>
          <p:cNvGrpSpPr/>
          <p:nvPr/>
        </p:nvGrpSpPr>
        <p:grpSpPr>
          <a:xfrm>
            <a:off x="1228259" y="0"/>
            <a:ext cx="17059742" cy="10287000"/>
            <a:chOff x="689898" y="3436738"/>
            <a:chExt cx="12192335" cy="433070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EEC0F0C-C475-3E28-AFCF-0D2B3FDFC9A4}"/>
                </a:ext>
              </a:extLst>
            </p:cNvPr>
            <p:cNvSpPr/>
            <p:nvPr/>
          </p:nvSpPr>
          <p:spPr>
            <a:xfrm>
              <a:off x="689898" y="3436738"/>
              <a:ext cx="12192000" cy="4330702"/>
            </a:xfrm>
            <a:prstGeom prst="rect">
              <a:avLst/>
            </a:prstGeom>
            <a:solidFill>
              <a:schemeClr val="accent1">
                <a:lumMod val="7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ABAFC64-18FD-79E3-F0C8-1B398C975DF5}"/>
                </a:ext>
              </a:extLst>
            </p:cNvPr>
            <p:cNvSpPr/>
            <p:nvPr/>
          </p:nvSpPr>
          <p:spPr>
            <a:xfrm>
              <a:off x="703227" y="3436739"/>
              <a:ext cx="12179006" cy="43307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34AD86B-E67E-205D-967A-62C266A3552C}"/>
              </a:ext>
            </a:extLst>
          </p:cNvPr>
          <p:cNvGrpSpPr/>
          <p:nvPr/>
        </p:nvGrpSpPr>
        <p:grpSpPr>
          <a:xfrm>
            <a:off x="0" y="0"/>
            <a:ext cx="1228725" cy="10287000"/>
            <a:chOff x="11449050" y="0"/>
            <a:chExt cx="819150" cy="6858000"/>
          </a:xfrm>
          <a:solidFill>
            <a:srgbClr val="29BAE7"/>
          </a:solidFill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5B7D1A1-E63B-6B4B-A334-0A501A4694B4}"/>
                </a:ext>
              </a:extLst>
            </p:cNvPr>
            <p:cNvSpPr/>
            <p:nvPr/>
          </p:nvSpPr>
          <p:spPr>
            <a:xfrm>
              <a:off x="11449050" y="0"/>
              <a:ext cx="8191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제목 3">
              <a:extLst>
                <a:ext uri="{FF2B5EF4-FFF2-40B4-BE49-F238E27FC236}">
                  <a16:creationId xmlns:a16="http://schemas.microsoft.com/office/drawing/2014/main" id="{6E1F57B8-CE8F-0511-60A4-40D9007D4ABD}"/>
                </a:ext>
              </a:extLst>
            </p:cNvPr>
            <p:cNvSpPr txBox="1">
              <a:spLocks/>
            </p:cNvSpPr>
            <p:nvPr/>
          </p:nvSpPr>
          <p:spPr>
            <a:xfrm rot="5400000" flipH="1">
              <a:off x="9143557" y="3253416"/>
              <a:ext cx="5430136" cy="36933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ctr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defRPr sz="11500" b="1">
                  <a:solidFill>
                    <a:schemeClr val="accent1"/>
                  </a:solidFill>
                  <a:latin typeface="+mj-lt"/>
                  <a:cs typeface="Poppins" panose="02000000000000000000" pitchFamily="2" charset="0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ko-KR" sz="3600" b="0" dirty="0"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Calibri" panose="020F0502020204030204" pitchFamily="34" charset="0"/>
                </a:rPr>
                <a:t>KOELSA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56593E-1DA7-4452-B228-9E152E7AAECE}"/>
              </a:ext>
            </a:extLst>
          </p:cNvPr>
          <p:cNvGrpSpPr/>
          <p:nvPr/>
        </p:nvGrpSpPr>
        <p:grpSpPr>
          <a:xfrm>
            <a:off x="16296977" y="159534"/>
            <a:ext cx="1866168" cy="438342"/>
            <a:chOff x="4737266" y="3084025"/>
            <a:chExt cx="3130384" cy="69073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74BAE66-429E-433F-BCF7-4846A0B4A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77"/>
            <a:stretch/>
          </p:blipFill>
          <p:spPr>
            <a:xfrm>
              <a:off x="4737266" y="3084025"/>
              <a:ext cx="715267" cy="673016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AF71211-CDEB-4D6C-82F9-EFB8A20B6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5" t="28613"/>
            <a:stretch/>
          </p:blipFill>
          <p:spPr>
            <a:xfrm>
              <a:off x="5452533" y="3122894"/>
              <a:ext cx="2415117" cy="651865"/>
            </a:xfrm>
            <a:prstGeom prst="rect">
              <a:avLst/>
            </a:prstGeom>
          </p:spPr>
        </p:pic>
      </p:grpSp>
      <p:sp>
        <p:nvSpPr>
          <p:cNvPr id="39" name="제목 3">
            <a:extLst>
              <a:ext uri="{FF2B5EF4-FFF2-40B4-BE49-F238E27FC236}">
                <a16:creationId xmlns:a16="http://schemas.microsoft.com/office/drawing/2014/main" id="{2B2169ED-8C00-4A26-8821-9CC06122F02B}"/>
              </a:ext>
            </a:extLst>
          </p:cNvPr>
          <p:cNvSpPr txBox="1">
            <a:spLocks/>
          </p:cNvSpPr>
          <p:nvPr/>
        </p:nvSpPr>
        <p:spPr>
          <a:xfrm flipH="1">
            <a:off x="5273633" y="249452"/>
            <a:ext cx="7740733" cy="83099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defRPr sz="11500" b="1">
                <a:solidFill>
                  <a:schemeClr val="accent1"/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400" b="0" dirty="0" err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수출바우처</a:t>
            </a:r>
            <a:r>
              <a:rPr lang="ko-KR" altLang="en-US" sz="5400" b="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 진행</a:t>
            </a:r>
            <a:endParaRPr lang="en-US" altLang="ko-KR" sz="5400" b="0" dirty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2419A9CD-6A89-4FD4-982D-215966F604C4}"/>
              </a:ext>
            </a:extLst>
          </p:cNvPr>
          <p:cNvCxnSpPr>
            <a:cxnSpLocks/>
          </p:cNvCxnSpPr>
          <p:nvPr/>
        </p:nvCxnSpPr>
        <p:spPr>
          <a:xfrm flipV="1">
            <a:off x="6730823" y="365507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A0979ABC-E922-40CE-BA1F-7B5573B14C68}"/>
              </a:ext>
            </a:extLst>
          </p:cNvPr>
          <p:cNvCxnSpPr>
            <a:cxnSpLocks/>
          </p:cNvCxnSpPr>
          <p:nvPr/>
        </p:nvCxnSpPr>
        <p:spPr>
          <a:xfrm flipV="1">
            <a:off x="11518261" y="378977"/>
            <a:ext cx="0" cy="629979"/>
          </a:xfrm>
          <a:prstGeom prst="line">
            <a:avLst/>
          </a:prstGeom>
          <a:ln w="76200">
            <a:solidFill>
              <a:srgbClr val="29B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그림 104">
            <a:extLst>
              <a:ext uri="{FF2B5EF4-FFF2-40B4-BE49-F238E27FC236}">
                <a16:creationId xmlns:a16="http://schemas.microsoft.com/office/drawing/2014/main" id="{50FD34B2-0CBF-46D6-8220-77A0337A0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353" y="1484386"/>
            <a:ext cx="15536345" cy="4243949"/>
          </a:xfrm>
          <a:prstGeom prst="rect">
            <a:avLst/>
          </a:prstGeom>
        </p:spPr>
      </p:pic>
      <p:cxnSp>
        <p:nvCxnSpPr>
          <p:cNvPr id="137" name="직선 연결선 136">
            <a:extLst>
              <a:ext uri="{FF2B5EF4-FFF2-40B4-BE49-F238E27FC236}">
                <a16:creationId xmlns:a16="http://schemas.microsoft.com/office/drawing/2014/main" id="{0982CBFF-DAE1-4F32-A621-AFBEF458FA6C}"/>
              </a:ext>
            </a:extLst>
          </p:cNvPr>
          <p:cNvCxnSpPr>
            <a:cxnSpLocks/>
          </p:cNvCxnSpPr>
          <p:nvPr/>
        </p:nvCxnSpPr>
        <p:spPr>
          <a:xfrm>
            <a:off x="2172106" y="7330910"/>
            <a:ext cx="14414685" cy="555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7C8DF9A5-0127-4B98-A0A0-B62C762B3A72}"/>
              </a:ext>
            </a:extLst>
          </p:cNvPr>
          <p:cNvGrpSpPr/>
          <p:nvPr/>
        </p:nvGrpSpPr>
        <p:grpSpPr>
          <a:xfrm>
            <a:off x="1880993" y="6626089"/>
            <a:ext cx="15355237" cy="3014420"/>
            <a:chOff x="1726990" y="1062893"/>
            <a:chExt cx="9428165" cy="1861752"/>
          </a:xfrm>
        </p:grpSpPr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1C29D3F2-EF1F-477E-B1E0-CD1399649AC7}"/>
                </a:ext>
              </a:extLst>
            </p:cNvPr>
            <p:cNvCxnSpPr/>
            <p:nvPr/>
          </p:nvCxnSpPr>
          <p:spPr>
            <a:xfrm>
              <a:off x="1789334" y="1504268"/>
              <a:ext cx="903547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모서리가 둥근 직사각형 11">
              <a:extLst>
                <a:ext uri="{FF2B5EF4-FFF2-40B4-BE49-F238E27FC236}">
                  <a16:creationId xmlns:a16="http://schemas.microsoft.com/office/drawing/2014/main" id="{DD6282CA-85AC-42C0-9B96-F13753E0D572}"/>
                </a:ext>
              </a:extLst>
            </p:cNvPr>
            <p:cNvSpPr/>
            <p:nvPr/>
          </p:nvSpPr>
          <p:spPr>
            <a:xfrm>
              <a:off x="1746922" y="1062893"/>
              <a:ext cx="1222991" cy="882753"/>
            </a:xfrm>
            <a:prstGeom prst="roundRect">
              <a:avLst/>
            </a:prstGeom>
            <a:solidFill>
              <a:srgbClr val="29BA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BEADE7D-22D7-4C15-8485-A0E9671676D7}"/>
                </a:ext>
              </a:extLst>
            </p:cNvPr>
            <p:cNvSpPr txBox="1"/>
            <p:nvPr/>
          </p:nvSpPr>
          <p:spPr>
            <a:xfrm>
              <a:off x="1726990" y="1070631"/>
              <a:ext cx="586810" cy="285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ko-KR" altLang="en-US" sz="2400" dirty="0">
                  <a:solidFill>
                    <a:schemeClr val="bg1"/>
                  </a:solidFill>
                  <a:latin typeface="+mn-ea"/>
                </a:rPr>
                <a:t>단계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59BF31B-5811-4E96-9166-271969E7FD2F}"/>
                </a:ext>
              </a:extLst>
            </p:cNvPr>
            <p:cNvSpPr txBox="1"/>
            <p:nvPr/>
          </p:nvSpPr>
          <p:spPr>
            <a:xfrm>
              <a:off x="1761587" y="1986343"/>
              <a:ext cx="1142910" cy="285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FFFF00"/>
                  </a:solidFill>
                  <a:latin typeface="+mn-ea"/>
                </a:rPr>
                <a:t>신청 및 접수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4481C6C-E6FA-4454-B485-2987CEBFDAB9}"/>
                </a:ext>
              </a:extLst>
            </p:cNvPr>
            <p:cNvSpPr txBox="1"/>
            <p:nvPr/>
          </p:nvSpPr>
          <p:spPr>
            <a:xfrm>
              <a:off x="3263272" y="2287395"/>
              <a:ext cx="1478539" cy="637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기업별 평가기준</a:t>
              </a:r>
              <a:endParaRPr lang="en-US" altLang="ko-KR" sz="2400" dirty="0">
                <a:solidFill>
                  <a:schemeClr val="bg1"/>
                </a:solidFill>
                <a:latin typeface="+mn-ea"/>
                <a:cs typeface="KoPubWorld돋움체 Medium" panose="00000600000000000000" pitchFamily="2" charset="-127"/>
              </a:endParaRPr>
            </a:p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적용∙선발</a:t>
              </a:r>
            </a:p>
          </p:txBody>
        </p:sp>
        <p:sp>
          <p:nvSpPr>
            <p:cNvPr id="112" name="모서리가 둥근 직사각형 97">
              <a:extLst>
                <a:ext uri="{FF2B5EF4-FFF2-40B4-BE49-F238E27FC236}">
                  <a16:creationId xmlns:a16="http://schemas.microsoft.com/office/drawing/2014/main" id="{941FCA2E-088B-4B02-93AD-A689053DDBE9}"/>
                </a:ext>
              </a:extLst>
            </p:cNvPr>
            <p:cNvSpPr/>
            <p:nvPr/>
          </p:nvSpPr>
          <p:spPr>
            <a:xfrm>
              <a:off x="3368026" y="1062894"/>
              <a:ext cx="1222991" cy="882753"/>
            </a:xfrm>
            <a:prstGeom prst="roundRect">
              <a:avLst/>
            </a:prstGeom>
            <a:solidFill>
              <a:srgbClr val="29BA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3" name="모서리가 둥근 직사각형 108">
              <a:extLst>
                <a:ext uri="{FF2B5EF4-FFF2-40B4-BE49-F238E27FC236}">
                  <a16:creationId xmlns:a16="http://schemas.microsoft.com/office/drawing/2014/main" id="{24BB8CC6-97AE-4B8B-86F3-E2DB4C2146A5}"/>
                </a:ext>
              </a:extLst>
            </p:cNvPr>
            <p:cNvSpPr/>
            <p:nvPr/>
          </p:nvSpPr>
          <p:spPr>
            <a:xfrm>
              <a:off x="4989129" y="1062894"/>
              <a:ext cx="1222991" cy="882753"/>
            </a:xfrm>
            <a:prstGeom prst="roundRect">
              <a:avLst/>
            </a:prstGeom>
            <a:solidFill>
              <a:srgbClr val="29BA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4" name="모서리가 둥근 직사각형 118">
              <a:extLst>
                <a:ext uri="{FF2B5EF4-FFF2-40B4-BE49-F238E27FC236}">
                  <a16:creationId xmlns:a16="http://schemas.microsoft.com/office/drawing/2014/main" id="{1E3B0487-CAE4-4489-A67D-89674DCAE2B3}"/>
                </a:ext>
              </a:extLst>
            </p:cNvPr>
            <p:cNvSpPr/>
            <p:nvPr/>
          </p:nvSpPr>
          <p:spPr>
            <a:xfrm>
              <a:off x="6610232" y="1062894"/>
              <a:ext cx="1222991" cy="882753"/>
            </a:xfrm>
            <a:prstGeom prst="roundRect">
              <a:avLst/>
            </a:prstGeom>
            <a:solidFill>
              <a:srgbClr val="29BA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5" name="모서리가 둥근 직사각형 132">
              <a:extLst>
                <a:ext uri="{FF2B5EF4-FFF2-40B4-BE49-F238E27FC236}">
                  <a16:creationId xmlns:a16="http://schemas.microsoft.com/office/drawing/2014/main" id="{676375EC-7AAE-4FEA-A7F6-999DD969B7F5}"/>
                </a:ext>
              </a:extLst>
            </p:cNvPr>
            <p:cNvSpPr/>
            <p:nvPr/>
          </p:nvSpPr>
          <p:spPr>
            <a:xfrm>
              <a:off x="8246814" y="1062894"/>
              <a:ext cx="1222991" cy="882753"/>
            </a:xfrm>
            <a:prstGeom prst="roundRect">
              <a:avLst/>
            </a:prstGeom>
            <a:solidFill>
              <a:srgbClr val="29BA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6" name="모서리가 둥근 직사각형 133">
              <a:extLst>
                <a:ext uri="{FF2B5EF4-FFF2-40B4-BE49-F238E27FC236}">
                  <a16:creationId xmlns:a16="http://schemas.microsoft.com/office/drawing/2014/main" id="{901478DF-D311-411A-8874-095E73F27988}"/>
                </a:ext>
              </a:extLst>
            </p:cNvPr>
            <p:cNvSpPr/>
            <p:nvPr/>
          </p:nvSpPr>
          <p:spPr>
            <a:xfrm>
              <a:off x="9898875" y="1062894"/>
              <a:ext cx="1222991" cy="882753"/>
            </a:xfrm>
            <a:prstGeom prst="roundRect">
              <a:avLst/>
            </a:prstGeom>
            <a:solidFill>
              <a:srgbClr val="29BA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52AEB0C-2F87-4C39-B8D4-6B91EEC935B9}"/>
                </a:ext>
              </a:extLst>
            </p:cNvPr>
            <p:cNvSpPr txBox="1"/>
            <p:nvPr/>
          </p:nvSpPr>
          <p:spPr>
            <a:xfrm>
              <a:off x="3368027" y="1070631"/>
              <a:ext cx="586810" cy="354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ko-KR" altLang="en-US" sz="2400" dirty="0">
                  <a:solidFill>
                    <a:schemeClr val="bg1"/>
                  </a:solidFill>
                  <a:latin typeface="+mn-ea"/>
                </a:rPr>
                <a:t>단계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79B6EF7-7994-4156-9E51-C2E8D2B135CC}"/>
                </a:ext>
              </a:extLst>
            </p:cNvPr>
            <p:cNvSpPr txBox="1"/>
            <p:nvPr/>
          </p:nvSpPr>
          <p:spPr>
            <a:xfrm>
              <a:off x="4989131" y="1070631"/>
              <a:ext cx="586810" cy="354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+mn-ea"/>
                </a:rPr>
                <a:t>3</a:t>
              </a:r>
              <a:r>
                <a:rPr lang="ko-KR" altLang="en-US" sz="2400" dirty="0">
                  <a:solidFill>
                    <a:schemeClr val="bg1"/>
                  </a:solidFill>
                  <a:latin typeface="+mn-ea"/>
                </a:rPr>
                <a:t>단계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A6A5A36-6BC6-4A38-91AB-BB8EEC0FEF1D}"/>
                </a:ext>
              </a:extLst>
            </p:cNvPr>
            <p:cNvSpPr txBox="1"/>
            <p:nvPr/>
          </p:nvSpPr>
          <p:spPr>
            <a:xfrm>
              <a:off x="6610234" y="1070631"/>
              <a:ext cx="586810" cy="354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+mn-ea"/>
                </a:rPr>
                <a:t>4</a:t>
              </a:r>
              <a:r>
                <a:rPr lang="ko-KR" altLang="en-US" sz="2400" dirty="0">
                  <a:solidFill>
                    <a:schemeClr val="bg1"/>
                  </a:solidFill>
                  <a:latin typeface="+mn-ea"/>
                </a:rPr>
                <a:t>단계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6E3A6F4-DF6D-4277-A4BD-E6E5D09D63A5}"/>
                </a:ext>
              </a:extLst>
            </p:cNvPr>
            <p:cNvSpPr txBox="1"/>
            <p:nvPr/>
          </p:nvSpPr>
          <p:spPr>
            <a:xfrm>
              <a:off x="8246815" y="1070631"/>
              <a:ext cx="586810" cy="354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+mn-ea"/>
                </a:rPr>
                <a:t>5</a:t>
              </a:r>
              <a:r>
                <a:rPr lang="ko-KR" altLang="en-US" sz="2400" dirty="0">
                  <a:solidFill>
                    <a:schemeClr val="bg1"/>
                  </a:solidFill>
                  <a:latin typeface="+mn-ea"/>
                </a:rPr>
                <a:t>단계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E77EADA-571C-48BB-8843-FF93236AD8AB}"/>
                </a:ext>
              </a:extLst>
            </p:cNvPr>
            <p:cNvSpPr txBox="1"/>
            <p:nvPr/>
          </p:nvSpPr>
          <p:spPr>
            <a:xfrm>
              <a:off x="9898875" y="1070631"/>
              <a:ext cx="586810" cy="354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+mn-ea"/>
                </a:rPr>
                <a:t>6</a:t>
              </a:r>
              <a:r>
                <a:rPr lang="ko-KR" altLang="en-US" sz="2400" dirty="0">
                  <a:solidFill>
                    <a:schemeClr val="bg1"/>
                  </a:solidFill>
                  <a:latin typeface="+mn-ea"/>
                </a:rPr>
                <a:t>단계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785C1AD-4EEC-4B4F-998F-ED95A13FA8A7}"/>
                </a:ext>
              </a:extLst>
            </p:cNvPr>
            <p:cNvSpPr txBox="1"/>
            <p:nvPr/>
          </p:nvSpPr>
          <p:spPr>
            <a:xfrm>
              <a:off x="3432970" y="1961056"/>
              <a:ext cx="1142910" cy="285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FFFF00"/>
                  </a:solidFill>
                  <a:latin typeface="+mn-ea"/>
                </a:rPr>
                <a:t>평가 및 선발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57E59E4-A836-4B65-9A96-D02A5C393D5F}"/>
                </a:ext>
              </a:extLst>
            </p:cNvPr>
            <p:cNvSpPr txBox="1"/>
            <p:nvPr/>
          </p:nvSpPr>
          <p:spPr>
            <a:xfrm>
              <a:off x="5127842" y="1989322"/>
              <a:ext cx="869289" cy="285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FFFF00"/>
                  </a:solidFill>
                  <a:latin typeface="+mn-ea"/>
                </a:rPr>
                <a:t>협약체결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B399D4F-DAE7-48AF-B7A7-FACE685D4B0D}"/>
                </a:ext>
              </a:extLst>
            </p:cNvPr>
            <p:cNvSpPr txBox="1"/>
            <p:nvPr/>
          </p:nvSpPr>
          <p:spPr>
            <a:xfrm>
              <a:off x="6689847" y="1978603"/>
              <a:ext cx="1058265" cy="285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err="1">
                  <a:solidFill>
                    <a:srgbClr val="FFFF00"/>
                  </a:solidFill>
                  <a:latin typeface="+mn-ea"/>
                </a:rPr>
                <a:t>바우처발급</a:t>
              </a:r>
              <a:endParaRPr lang="ko-KR" altLang="en-US" sz="2400" dirty="0">
                <a:solidFill>
                  <a:srgbClr val="FFFF00"/>
                </a:solidFill>
                <a:latin typeface="+mn-ea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FBCD962-A40A-4D9E-AF5A-F63080B9BF23}"/>
                </a:ext>
              </a:extLst>
            </p:cNvPr>
            <p:cNvSpPr txBox="1"/>
            <p:nvPr/>
          </p:nvSpPr>
          <p:spPr>
            <a:xfrm>
              <a:off x="8251684" y="1977914"/>
              <a:ext cx="1247240" cy="285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FFFF00"/>
                  </a:solidFill>
                  <a:latin typeface="+mn-ea"/>
                </a:rPr>
                <a:t>수행기관선정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F1CC349-630A-4E1D-BFB5-3AB8A7793455}"/>
                </a:ext>
              </a:extLst>
            </p:cNvPr>
            <p:cNvSpPr txBox="1"/>
            <p:nvPr/>
          </p:nvSpPr>
          <p:spPr>
            <a:xfrm>
              <a:off x="9978490" y="1970174"/>
              <a:ext cx="1058265" cy="285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err="1">
                  <a:solidFill>
                    <a:srgbClr val="FFFF00"/>
                  </a:solidFill>
                  <a:latin typeface="+mn-ea"/>
                </a:rPr>
                <a:t>바우처정산</a:t>
              </a:r>
              <a:endParaRPr lang="ko-KR" altLang="en-US" sz="2400" dirty="0">
                <a:solidFill>
                  <a:srgbClr val="FFFF00"/>
                </a:solidFill>
                <a:latin typeface="+mn-ea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41EDE79-16AC-4348-A8E5-4A2AC6475F53}"/>
                </a:ext>
              </a:extLst>
            </p:cNvPr>
            <p:cNvSpPr txBox="1"/>
            <p:nvPr/>
          </p:nvSpPr>
          <p:spPr>
            <a:xfrm>
              <a:off x="4915747" y="2287395"/>
              <a:ext cx="1347634" cy="513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기업</a:t>
              </a:r>
              <a:r>
                <a:rPr lang="en-US" altLang="ko-KR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-</a:t>
              </a:r>
              <a:r>
                <a:rPr lang="ko-KR" altLang="en-US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기관</a:t>
              </a:r>
              <a:r>
                <a:rPr lang="en-US" altLang="ko-KR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 </a:t>
              </a:r>
              <a:r>
                <a:rPr lang="ko-KR" altLang="en-US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체결</a:t>
              </a:r>
              <a:endParaRPr lang="en-US" altLang="ko-KR" sz="2400" dirty="0">
                <a:solidFill>
                  <a:schemeClr val="bg1"/>
                </a:solidFill>
                <a:latin typeface="+mn-ea"/>
                <a:cs typeface="KoPubWorld돋움체 Medium" panose="00000600000000000000" pitchFamily="2" charset="-127"/>
              </a:endParaRPr>
            </a:p>
            <a:p>
              <a:pPr algn="ctr"/>
              <a:r>
                <a:rPr lang="en-US" altLang="ko-KR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(</a:t>
              </a:r>
              <a:r>
                <a:rPr lang="ko-KR" altLang="en-US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분담금납부</a:t>
              </a:r>
              <a:r>
                <a:rPr lang="en-US" altLang="ko-KR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)</a:t>
              </a:r>
              <a:endParaRPr lang="ko-KR" altLang="en-US" sz="2400" dirty="0">
                <a:solidFill>
                  <a:schemeClr val="bg1"/>
                </a:solidFill>
                <a:latin typeface="+mn-ea"/>
                <a:cs typeface="KoPubWorld돋움체 Medium" panose="00000600000000000000" pitchFamily="2" charset="-127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AB5EFD15-1F57-4435-B73A-83893137B3BB}"/>
                </a:ext>
              </a:extLst>
            </p:cNvPr>
            <p:cNvSpPr txBox="1"/>
            <p:nvPr/>
          </p:nvSpPr>
          <p:spPr>
            <a:xfrm>
              <a:off x="6366809" y="2287395"/>
              <a:ext cx="1709838" cy="637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기업별 협약금액 內</a:t>
              </a:r>
              <a:endParaRPr lang="en-US" altLang="ko-KR" sz="2400" dirty="0">
                <a:solidFill>
                  <a:schemeClr val="bg1"/>
                </a:solidFill>
                <a:latin typeface="+mn-ea"/>
                <a:cs typeface="KoPubWorld돋움체 Medium" panose="00000600000000000000" pitchFamily="2" charset="-127"/>
              </a:endParaRPr>
            </a:p>
            <a:p>
              <a:pPr algn="ctr"/>
              <a:r>
                <a:rPr lang="ko-KR" altLang="en-US" sz="2400" dirty="0" err="1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바우처</a:t>
              </a:r>
              <a:r>
                <a:rPr lang="ko-KR" altLang="en-US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 포인트 발급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615766C-95AB-445D-AD52-2B1D33F0CBB8}"/>
                </a:ext>
              </a:extLst>
            </p:cNvPr>
            <p:cNvSpPr txBox="1"/>
            <p:nvPr/>
          </p:nvSpPr>
          <p:spPr>
            <a:xfrm>
              <a:off x="8329178" y="2295136"/>
              <a:ext cx="1058265" cy="513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수행기관 </a:t>
              </a:r>
              <a:endParaRPr lang="en-US" altLang="ko-KR" sz="2400" dirty="0">
                <a:solidFill>
                  <a:schemeClr val="bg1"/>
                </a:solidFill>
                <a:latin typeface="+mn-ea"/>
                <a:cs typeface="KoPubWorld돋움체 Medium" panose="00000600000000000000" pitchFamily="2" charset="-127"/>
              </a:endParaRPr>
            </a:p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서비스수행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337C6E6-498C-4EF9-97A4-216AADFB0E91}"/>
                </a:ext>
              </a:extLst>
            </p:cNvPr>
            <p:cNvSpPr txBox="1"/>
            <p:nvPr/>
          </p:nvSpPr>
          <p:spPr>
            <a:xfrm>
              <a:off x="9865592" y="2287395"/>
              <a:ext cx="1289563" cy="513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수행기관 </a:t>
              </a:r>
              <a:endParaRPr lang="en-US" altLang="ko-KR" sz="2400" dirty="0">
                <a:solidFill>
                  <a:schemeClr val="bg1"/>
                </a:solidFill>
                <a:latin typeface="+mn-ea"/>
                <a:cs typeface="KoPubWorld돋움체 Medium" panose="00000600000000000000" pitchFamily="2" charset="-127"/>
              </a:endParaRPr>
            </a:p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결과보고 평가</a:t>
              </a:r>
            </a:p>
          </p:txBody>
        </p:sp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id="{EAEC4571-AAE4-4EFF-956D-59834BAC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293" y="1353446"/>
              <a:ext cx="451700" cy="451700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:a16="http://schemas.microsoft.com/office/drawing/2014/main" id="{001D28D7-DE76-4E43-8299-52E483E06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722" y="1339726"/>
              <a:ext cx="498959" cy="476123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id="{8BA4932C-B356-4ACF-8D03-ACE3A1A1E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822" y="1262840"/>
              <a:ext cx="614250" cy="614250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id="{7D2BB428-A89B-4DDC-B698-5BB5274DC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756" y="1248886"/>
              <a:ext cx="635944" cy="635944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id="{1744A40E-F5EB-44A8-8AC1-E3AC4629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3402" y="1311330"/>
              <a:ext cx="524689" cy="524689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id="{4FA3E89F-F585-4BC2-BEE4-750C8715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4418" y="1361185"/>
              <a:ext cx="438750" cy="43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235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1112</Words>
  <Application>Microsoft Office PowerPoint</Application>
  <PresentationFormat>사용자 지정</PresentationFormat>
  <Paragraphs>250</Paragraphs>
  <Slides>20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?? ??</vt:lpstr>
      <vt:lpstr>KoPub돋움체 Bold</vt:lpstr>
      <vt:lpstr>KoPub돋움체 Light</vt:lpstr>
      <vt:lpstr>Gulim</vt:lpstr>
      <vt:lpstr>굴림체</vt:lpstr>
      <vt:lpstr>맑은 고딕</vt:lpstr>
      <vt:lpstr>함초롬바탕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303</cp:revision>
  <dcterms:created xsi:type="dcterms:W3CDTF">2024-02-19T15:12:38Z</dcterms:created>
  <dcterms:modified xsi:type="dcterms:W3CDTF">2025-06-16T00:56:41Z</dcterms:modified>
</cp:coreProperties>
</file>