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8" r:id="rId2"/>
    <p:sldId id="564" r:id="rId3"/>
    <p:sldId id="568" r:id="rId4"/>
    <p:sldId id="569" r:id="rId5"/>
    <p:sldId id="570" r:id="rId6"/>
    <p:sldId id="571" r:id="rId7"/>
    <p:sldId id="573" r:id="rId8"/>
    <p:sldId id="574" r:id="rId9"/>
    <p:sldId id="575" r:id="rId10"/>
    <p:sldId id="591" r:id="rId11"/>
    <p:sldId id="592" r:id="rId12"/>
    <p:sldId id="576" r:id="rId13"/>
    <p:sldId id="579" r:id="rId14"/>
    <p:sldId id="580" r:id="rId15"/>
    <p:sldId id="581" r:id="rId16"/>
    <p:sldId id="582" r:id="rId17"/>
    <p:sldId id="583" r:id="rId18"/>
    <p:sldId id="584" r:id="rId19"/>
    <p:sldId id="587" r:id="rId20"/>
    <p:sldId id="593" r:id="rId21"/>
    <p:sldId id="588" r:id="rId22"/>
    <p:sldId id="589" r:id="rId23"/>
    <p:sldId id="594" r:id="rId24"/>
    <p:sldId id="595" r:id="rId25"/>
    <p:sldId id="596" r:id="rId26"/>
    <p:sldId id="597" r:id="rId27"/>
    <p:sldId id="484" r:id="rId28"/>
  </p:sldIdLst>
  <p:sldSz cx="12192000" cy="6858000"/>
  <p:notesSz cx="6807200" cy="9939338"/>
  <p:embeddedFontLst>
    <p:embeddedFont>
      <p:font typeface="Malgun Gothic Semilight" panose="020B0502040204020203" pitchFamily="50" charset="-127"/>
      <p:regular r:id="rId31"/>
    </p:embeddedFont>
    <p:embeddedFont>
      <p:font typeface="KoPub돋움체 Bold" panose="020B0600000101010101" charset="-127"/>
      <p:bold r:id="rId32"/>
    </p:embeddedFont>
    <p:embeddedFont>
      <p:font typeface="휴먼둥근헤드라인" panose="02030504000101010101" pitchFamily="18" charset="-127"/>
      <p:regular r:id="rId33"/>
    </p:embeddedFont>
    <p:embeddedFont>
      <p:font typeface="맑은 고딕" panose="020B0503020000020004" pitchFamily="50" charset="-127"/>
      <p:regular r:id="rId34"/>
      <p:bold r:id="rId3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611" userDrawn="1">
          <p15:clr>
            <a:srgbClr val="A4A3A4"/>
          </p15:clr>
        </p15:guide>
        <p15:guide id="3" orient="horz" pos="32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임정옥" initials="임" lastIdx="1" clrIdx="0">
    <p:extLst>
      <p:ext uri="{19B8F6BF-5375-455C-9EA6-DF929625EA0E}">
        <p15:presenceInfo xmlns:p15="http://schemas.microsoft.com/office/powerpoint/2012/main" userId="임정옥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0000CC"/>
    <a:srgbClr val="336699"/>
    <a:srgbClr val="FFFFFF"/>
    <a:srgbClr val="E1F1FF"/>
    <a:srgbClr val="456996"/>
    <a:srgbClr val="0D3C77"/>
    <a:srgbClr val="595DA7"/>
    <a:srgbClr val="4E5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192" autoAdjust="0"/>
  </p:normalViewPr>
  <p:slideViewPr>
    <p:cSldViewPr showGuides="1">
      <p:cViewPr varScale="1">
        <p:scale>
          <a:sx n="82" d="100"/>
          <a:sy n="82" d="100"/>
        </p:scale>
        <p:origin x="658" y="72"/>
      </p:cViewPr>
      <p:guideLst>
        <p:guide pos="4611"/>
        <p:guide orient="horz" pos="3294"/>
      </p:guideLst>
    </p:cSldViewPr>
  </p:slideViewPr>
  <p:outlineViewPr>
    <p:cViewPr>
      <p:scale>
        <a:sx n="33" d="100"/>
        <a:sy n="33" d="100"/>
      </p:scale>
      <p:origin x="0" y="-8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>
        <p:scale>
          <a:sx n="75" d="100"/>
          <a:sy n="75" d="100"/>
        </p:scale>
        <p:origin x="2610" y="234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15FDF531-C512-4719-BB3A-B8186D03F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C6901A3-7C2E-4074-9873-B5B83AF0B3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9E393-2988-4928-9E48-9CD16667A51A}" type="datetimeFigureOut">
              <a:rPr lang="ko-KR" altLang="en-US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pPr/>
              <a:t>2025-09-24</a:t>
            </a:fld>
            <a:endParaRPr lang="ko-KR" altLang="en-US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7E640A-6F4C-4FDA-951C-F9BCA079FB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C3F325F-4CBF-4EBE-9B0A-1D7F9D10C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18D18-D3A2-4E4F-B4FC-2F9118440D6B}" type="slidenum">
              <a:rPr lang="ko-KR" altLang="en-US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pPr/>
              <a:t>‹#›</a:t>
            </a:fld>
            <a:endParaRPr lang="ko-KR" altLang="en-US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8756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fld id="{7837F9A2-0A7A-4DF6-9EDE-BFEC156D5D55}" type="datetimeFigureOut">
              <a:rPr lang="ko-KR" altLang="en-US" smtClean="0"/>
              <a:pPr/>
              <a:t>2025-09-24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fld id="{4CF5B31F-C38C-4D4A-8F9A-7386A6B3221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90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KoPub돋움체 Bold" panose="02020603020101020101" pitchFamily="18" charset="-127"/>
        <a:ea typeface="KoPub돋움체 Bold" panose="02020603020101020101" pitchFamily="18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KoPub돋움체 Bold" panose="02020603020101020101" pitchFamily="18" charset="-127"/>
        <a:ea typeface="KoPub돋움체 Bold" panose="02020603020101020101" pitchFamily="18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KoPub돋움체 Bold" panose="02020603020101020101" pitchFamily="18" charset="-127"/>
        <a:ea typeface="KoPub돋움체 Bold" panose="02020603020101020101" pitchFamily="18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KoPub돋움체 Bold" panose="02020603020101020101" pitchFamily="18" charset="-127"/>
        <a:ea typeface="KoPub돋움체 Bold" panose="02020603020101020101" pitchFamily="18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KoPub돋움체 Bold" panose="02020603020101020101" pitchFamily="18" charset="-127"/>
        <a:ea typeface="KoPub돋움체 Bold" panose="02020603020101020101" pitchFamily="18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245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78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0804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6083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569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733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9161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005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378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0163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995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740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0509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2623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64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6047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652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3749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0539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229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30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산안법</a:t>
            </a:r>
            <a:r>
              <a:rPr lang="ko-KR" altLang="en-US" dirty="0"/>
              <a:t> 중대재해  </a:t>
            </a:r>
            <a:r>
              <a:rPr lang="en-US" altLang="ko-KR" dirty="0"/>
              <a:t>- </a:t>
            </a:r>
            <a:r>
              <a:rPr lang="ko-KR" altLang="en-US" dirty="0"/>
              <a:t>사망자</a:t>
            </a:r>
            <a:r>
              <a:rPr lang="en-US" altLang="ko-KR" dirty="0"/>
              <a:t>1</a:t>
            </a:r>
            <a:r>
              <a:rPr lang="ko-KR" altLang="en-US" dirty="0"/>
              <a:t>명</a:t>
            </a:r>
            <a:r>
              <a:rPr lang="en-US" altLang="ko-KR" dirty="0"/>
              <a:t>, / - 3</a:t>
            </a:r>
            <a:r>
              <a:rPr lang="ko-KR" altLang="en-US" dirty="0"/>
              <a:t>개월 이상 요양 부상자 동시 </a:t>
            </a:r>
            <a:r>
              <a:rPr lang="en-US" altLang="ko-KR" dirty="0"/>
              <a:t>2</a:t>
            </a:r>
            <a:r>
              <a:rPr lang="ko-KR" altLang="en-US" dirty="0"/>
              <a:t>명 </a:t>
            </a:r>
            <a:r>
              <a:rPr lang="en-US" altLang="ko-KR" dirty="0"/>
              <a:t>/ - </a:t>
            </a:r>
            <a:r>
              <a:rPr lang="ko-KR" altLang="en-US" dirty="0"/>
              <a:t>부상자 또는 </a:t>
            </a:r>
            <a:r>
              <a:rPr lang="ko-KR" altLang="en-US" dirty="0" err="1"/>
              <a:t>질병자</a:t>
            </a:r>
            <a:r>
              <a:rPr lang="ko-KR" altLang="en-US" dirty="0"/>
              <a:t> 동시 </a:t>
            </a:r>
            <a:r>
              <a:rPr lang="en-US" altLang="ko-KR" dirty="0"/>
              <a:t>10</a:t>
            </a:r>
            <a:r>
              <a:rPr lang="ko-KR" altLang="en-US" dirty="0"/>
              <a:t>명 이상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711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C2049C-4D97-4C0F-9913-552A3C71D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6077FB3-F866-4D1C-9DF2-A48CEE38B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78D7BD2-7AF8-4BAA-BAAD-582C6343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CEC4F2-03C7-4327-8F24-2064B160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1C143C9-17AF-4DB7-B1E8-FA5AF6AB4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8562" y="6615127"/>
            <a:ext cx="383438" cy="237757"/>
          </a:xfrm>
          <a:prstGeom prst="rect">
            <a:avLst/>
          </a:prstGeom>
        </p:spPr>
        <p:txBody>
          <a:bodyPr/>
          <a:lstStyle>
            <a:lvl1pPr>
              <a:defRPr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fld id="{6380429C-01BB-4C30-92AF-DC5F120CAA73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272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9D39BFF6-8417-40C8-BD79-A873E3BE2C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3524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C471E54-69C2-473D-B16C-22D26D1CC774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7885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3DC984-4E3C-4400-8872-0ADB6D271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ED5D709-8292-40EB-9269-FA746DE4E328}"/>
              </a:ext>
            </a:extLst>
          </p:cNvPr>
          <p:cNvSpPr/>
          <p:nvPr userDrawn="1"/>
        </p:nvSpPr>
        <p:spPr>
          <a:xfrm>
            <a:off x="-3" y="0"/>
            <a:ext cx="12192003" cy="3284983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D899AB3-CC38-445F-BD09-504746F3DF87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6272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ED5D709-8292-40EB-9269-FA746DE4E328}"/>
              </a:ext>
            </a:extLst>
          </p:cNvPr>
          <p:cNvSpPr/>
          <p:nvPr userDrawn="1"/>
        </p:nvSpPr>
        <p:spPr>
          <a:xfrm>
            <a:off x="-3" y="0"/>
            <a:ext cx="12192003" cy="6666447"/>
          </a:xfrm>
          <a:prstGeom prst="rect">
            <a:avLst/>
          </a:prstGeom>
          <a:solidFill>
            <a:srgbClr val="005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AD71503-9F94-43BA-A5D1-072B7D4BB650}"/>
              </a:ext>
            </a:extLst>
          </p:cNvPr>
          <p:cNvSpPr/>
          <p:nvPr userDrawn="1"/>
        </p:nvSpPr>
        <p:spPr>
          <a:xfrm>
            <a:off x="695400" y="260648"/>
            <a:ext cx="10894832" cy="1491571"/>
          </a:xfrm>
          <a:prstGeom prst="roundRect">
            <a:avLst>
              <a:gd name="adj" fmla="val 696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D899AB3-CC38-445F-BD09-504746F3DF87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A52490B6-523B-49D5-83DC-D7FC62F03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9636" y="6684743"/>
            <a:ext cx="412292" cy="2204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90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3AC9B1BE-7516-41DC-B2A0-37D90DF69587}"/>
              </a:ext>
            </a:extLst>
          </p:cNvPr>
          <p:cNvGrpSpPr/>
          <p:nvPr userDrawn="1"/>
        </p:nvGrpSpPr>
        <p:grpSpPr>
          <a:xfrm>
            <a:off x="409984" y="1024465"/>
            <a:ext cx="11446656" cy="490489"/>
            <a:chOff x="409984" y="1344816"/>
            <a:chExt cx="11446656" cy="490489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D054CF3-3D89-4820-938D-3856D1CB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984" y="1449656"/>
              <a:ext cx="3322376" cy="385649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B1F9654A-FDA6-4EBC-96E1-25FFDF5C0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1913" y="1449656"/>
              <a:ext cx="3322376" cy="385649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2002C61C-E227-494C-AE2B-F519DAE18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1042" y="1449656"/>
              <a:ext cx="3322376" cy="385649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5AB335F2-DFBC-4B87-B3A6-19540833CA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7185" r="45332" b="-1"/>
            <a:stretch/>
          </p:blipFill>
          <p:spPr>
            <a:xfrm>
              <a:off x="10040375" y="1344816"/>
              <a:ext cx="1816265" cy="490489"/>
            </a:xfrm>
            <a:prstGeom prst="rect">
              <a:avLst/>
            </a:prstGeom>
          </p:spPr>
        </p:pic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3F8FDC3-F366-4EBF-8239-206364257E0C}"/>
              </a:ext>
            </a:extLst>
          </p:cNvPr>
          <p:cNvSpPr/>
          <p:nvPr userDrawn="1"/>
        </p:nvSpPr>
        <p:spPr>
          <a:xfrm>
            <a:off x="409984" y="1478868"/>
            <a:ext cx="11446656" cy="5406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CAD02E-C81D-4583-8210-2CB371728732}"/>
              </a:ext>
            </a:extLst>
          </p:cNvPr>
          <p:cNvSpPr txBox="1"/>
          <p:nvPr userDrawn="1"/>
        </p:nvSpPr>
        <p:spPr>
          <a:xfrm>
            <a:off x="880945" y="340544"/>
            <a:ext cx="144016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우</a:t>
            </a:r>
            <a:r>
              <a:rPr lang="en-US" altLang="ko-KR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/</a:t>
            </a:r>
            <a:r>
              <a:rPr lang="ko-KR" altLang="en-US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수</a:t>
            </a:r>
            <a:r>
              <a:rPr lang="en-US" altLang="ko-KR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/</a:t>
            </a:r>
            <a:r>
              <a:rPr lang="ko-KR" altLang="en-US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사</a:t>
            </a:r>
            <a:r>
              <a:rPr lang="en-US" altLang="ko-KR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/</a:t>
            </a:r>
            <a:r>
              <a:rPr lang="ko-KR" altLang="en-US" sz="1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례</a:t>
            </a:r>
            <a:endParaRPr lang="ko-KR" altLang="en-US" sz="1100" b="1" dirty="0">
              <a:solidFill>
                <a:schemeClr val="tx2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41901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ED5D709-8292-40EB-9269-FA746DE4E328}"/>
              </a:ext>
            </a:extLst>
          </p:cNvPr>
          <p:cNvSpPr/>
          <p:nvPr userDrawn="1"/>
        </p:nvSpPr>
        <p:spPr>
          <a:xfrm>
            <a:off x="-2" y="0"/>
            <a:ext cx="2795958" cy="6898758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D899AB3-CC38-445F-BD09-504746F3DF87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4902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3DC984-4E3C-4400-8872-0ADB6D271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ED5D709-8292-40EB-9269-FA746DE4E328}"/>
              </a:ext>
            </a:extLst>
          </p:cNvPr>
          <p:cNvSpPr/>
          <p:nvPr userDrawn="1"/>
        </p:nvSpPr>
        <p:spPr>
          <a:xfrm>
            <a:off x="-3" y="0"/>
            <a:ext cx="12192003" cy="6666447"/>
          </a:xfrm>
          <a:prstGeom prst="rect">
            <a:avLst/>
          </a:prstGeom>
          <a:solidFill>
            <a:srgbClr val="005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D899AB3-CC38-445F-BD09-504746F3DF87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A52490B6-523B-49D5-83DC-D7FC62F03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9636" y="6684743"/>
            <a:ext cx="412292" cy="2204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90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3469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998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B3B83BEA-5752-43B9-AC97-5E874F95EBD2}"/>
              </a:ext>
            </a:extLst>
          </p:cNvPr>
          <p:cNvSpPr/>
          <p:nvPr userDrawn="1"/>
        </p:nvSpPr>
        <p:spPr>
          <a:xfrm>
            <a:off x="-3" y="1671938"/>
            <a:ext cx="12192003" cy="5186061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" name="사각형: 둥근 위쪽 모서리 11">
            <a:extLst>
              <a:ext uri="{FF2B5EF4-FFF2-40B4-BE49-F238E27FC236}">
                <a16:creationId xmlns:a16="http://schemas.microsoft.com/office/drawing/2014/main" id="{40DBB281-6918-4B4D-B457-6F0DF7222548}"/>
              </a:ext>
            </a:extLst>
          </p:cNvPr>
          <p:cNvSpPr/>
          <p:nvPr userDrawn="1"/>
        </p:nvSpPr>
        <p:spPr>
          <a:xfrm rot="5400000">
            <a:off x="324624" y="590306"/>
            <a:ext cx="490488" cy="113974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441BC-7AF3-45FC-A5F2-C6325607B91A}"/>
              </a:ext>
            </a:extLst>
          </p:cNvPr>
          <p:cNvSpPr txBox="1"/>
          <p:nvPr userDrawn="1"/>
        </p:nvSpPr>
        <p:spPr>
          <a:xfrm>
            <a:off x="0" y="1131382"/>
            <a:ext cx="7476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실행전략</a:t>
            </a:r>
            <a:endParaRPr lang="ko-KR" altLang="en-US" sz="1100" b="1" dirty="0">
              <a:solidFill>
                <a:schemeClr val="tx2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EFEFFB92-6AE2-4419-8C61-906C50C7CBBC}"/>
              </a:ext>
            </a:extLst>
          </p:cNvPr>
          <p:cNvSpPr/>
          <p:nvPr userDrawn="1"/>
        </p:nvSpPr>
        <p:spPr>
          <a:xfrm>
            <a:off x="722934" y="996492"/>
            <a:ext cx="326917" cy="3269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D3C77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7" name="제목 16">
            <a:extLst>
              <a:ext uri="{FF2B5EF4-FFF2-40B4-BE49-F238E27FC236}">
                <a16:creationId xmlns:a16="http://schemas.microsoft.com/office/drawing/2014/main" id="{BA9D8E3A-2CEF-4715-8C90-C1C6B1D2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836712"/>
            <a:ext cx="11018353" cy="58477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spc="-15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01093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B3B83BEA-5752-43B9-AC97-5E874F95EBD2}"/>
              </a:ext>
            </a:extLst>
          </p:cNvPr>
          <p:cNvSpPr/>
          <p:nvPr userDrawn="1"/>
        </p:nvSpPr>
        <p:spPr>
          <a:xfrm>
            <a:off x="-3" y="1671938"/>
            <a:ext cx="12192003" cy="5186061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EFEFFB92-6AE2-4419-8C61-906C50C7CBBC}"/>
              </a:ext>
            </a:extLst>
          </p:cNvPr>
          <p:cNvSpPr/>
          <p:nvPr userDrawn="1"/>
        </p:nvSpPr>
        <p:spPr>
          <a:xfrm>
            <a:off x="722934" y="996492"/>
            <a:ext cx="326917" cy="3269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D3C77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7" name="제목 16">
            <a:extLst>
              <a:ext uri="{FF2B5EF4-FFF2-40B4-BE49-F238E27FC236}">
                <a16:creationId xmlns:a16="http://schemas.microsoft.com/office/drawing/2014/main" id="{BA9D8E3A-2CEF-4715-8C90-C1C6B1D2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34079"/>
            <a:ext cx="11018353" cy="58477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spc="-15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441BC-7AF3-45FC-A5F2-C6325607B91A}"/>
              </a:ext>
            </a:extLst>
          </p:cNvPr>
          <p:cNvSpPr txBox="1"/>
          <p:nvPr userDrawn="1"/>
        </p:nvSpPr>
        <p:spPr>
          <a:xfrm>
            <a:off x="444536" y="205550"/>
            <a:ext cx="7476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b="1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자체점검</a:t>
            </a:r>
          </a:p>
        </p:txBody>
      </p:sp>
      <p:sp>
        <p:nvSpPr>
          <p:cNvPr id="19" name="직사각형 18"/>
          <p:cNvSpPr/>
          <p:nvPr userDrawn="1"/>
        </p:nvSpPr>
        <p:spPr>
          <a:xfrm>
            <a:off x="0" y="0"/>
            <a:ext cx="444536" cy="405874"/>
          </a:xfrm>
          <a:prstGeom prst="rect">
            <a:avLst/>
          </a:prstGeom>
          <a:solidFill>
            <a:srgbClr val="0D3C77"/>
          </a:solidFill>
          <a:ln w="28575">
            <a:solidFill>
              <a:srgbClr val="0D3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20" name="직선 연결선 19"/>
          <p:cNvCxnSpPr/>
          <p:nvPr userDrawn="1"/>
        </p:nvCxnSpPr>
        <p:spPr>
          <a:xfrm>
            <a:off x="444536" y="405874"/>
            <a:ext cx="475462" cy="358830"/>
          </a:xfrm>
          <a:prstGeom prst="line">
            <a:avLst/>
          </a:prstGeom>
          <a:ln>
            <a:solidFill>
              <a:srgbClr val="0D3C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78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B3B83BEA-5752-43B9-AC97-5E874F95EBD2}"/>
              </a:ext>
            </a:extLst>
          </p:cNvPr>
          <p:cNvSpPr/>
          <p:nvPr userDrawn="1"/>
        </p:nvSpPr>
        <p:spPr>
          <a:xfrm>
            <a:off x="-3" y="1671938"/>
            <a:ext cx="12192003" cy="5186061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2" name="제목 16">
            <a:extLst>
              <a:ext uri="{FF2B5EF4-FFF2-40B4-BE49-F238E27FC236}">
                <a16:creationId xmlns:a16="http://schemas.microsoft.com/office/drawing/2014/main" id="{BA9D8E3A-2CEF-4715-8C90-C1C6B1D2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34079"/>
            <a:ext cx="11018353" cy="58477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spc="-15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28" name="갈매기형 수장 3"/>
          <p:cNvSpPr/>
          <p:nvPr userDrawn="1"/>
        </p:nvSpPr>
        <p:spPr>
          <a:xfrm rot="16200000">
            <a:off x="286091" y="129814"/>
            <a:ext cx="935100" cy="675467"/>
          </a:xfrm>
          <a:custGeom>
            <a:avLst/>
            <a:gdLst>
              <a:gd name="connsiteX0" fmla="*/ 0 w 1728192"/>
              <a:gd name="connsiteY0" fmla="*/ 0 h 675467"/>
              <a:gd name="connsiteX1" fmla="*/ 1524275 w 1728192"/>
              <a:gd name="connsiteY1" fmla="*/ 0 h 675467"/>
              <a:gd name="connsiteX2" fmla="*/ 1728192 w 1728192"/>
              <a:gd name="connsiteY2" fmla="*/ 337734 h 675467"/>
              <a:gd name="connsiteX3" fmla="*/ 1524275 w 1728192"/>
              <a:gd name="connsiteY3" fmla="*/ 675467 h 675467"/>
              <a:gd name="connsiteX4" fmla="*/ 0 w 1728192"/>
              <a:gd name="connsiteY4" fmla="*/ 675467 h 675467"/>
              <a:gd name="connsiteX5" fmla="*/ 203917 w 1728192"/>
              <a:gd name="connsiteY5" fmla="*/ 337734 h 675467"/>
              <a:gd name="connsiteX6" fmla="*/ 0 w 1728192"/>
              <a:gd name="connsiteY6" fmla="*/ 0 h 675467"/>
              <a:gd name="connsiteX0" fmla="*/ 0 w 1524275"/>
              <a:gd name="connsiteY0" fmla="*/ 0 h 675467"/>
              <a:gd name="connsiteX1" fmla="*/ 1524275 w 1524275"/>
              <a:gd name="connsiteY1" fmla="*/ 0 h 675467"/>
              <a:gd name="connsiteX2" fmla="*/ 1524275 w 1524275"/>
              <a:gd name="connsiteY2" fmla="*/ 675467 h 675467"/>
              <a:gd name="connsiteX3" fmla="*/ 0 w 1524275"/>
              <a:gd name="connsiteY3" fmla="*/ 675467 h 675467"/>
              <a:gd name="connsiteX4" fmla="*/ 203917 w 1524275"/>
              <a:gd name="connsiteY4" fmla="*/ 337734 h 675467"/>
              <a:gd name="connsiteX5" fmla="*/ 0 w 1524275"/>
              <a:gd name="connsiteY5" fmla="*/ 0 h 67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275" h="675467">
                <a:moveTo>
                  <a:pt x="0" y="0"/>
                </a:moveTo>
                <a:lnTo>
                  <a:pt x="1524275" y="0"/>
                </a:lnTo>
                <a:lnTo>
                  <a:pt x="1524275" y="675467"/>
                </a:lnTo>
                <a:lnTo>
                  <a:pt x="0" y="675467"/>
                </a:lnTo>
                <a:lnTo>
                  <a:pt x="203917" y="337734"/>
                </a:lnTo>
                <a:lnTo>
                  <a:pt x="0" y="0"/>
                </a:lnTo>
                <a:close/>
              </a:path>
            </a:pathLst>
          </a:custGeom>
          <a:solidFill>
            <a:srgbClr val="45699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E441BC-7AF3-45FC-A5F2-C6325607B91A}"/>
              </a:ext>
            </a:extLst>
          </p:cNvPr>
          <p:cNvSpPr txBox="1"/>
          <p:nvPr userDrawn="1"/>
        </p:nvSpPr>
        <p:spPr>
          <a:xfrm>
            <a:off x="379834" y="300735"/>
            <a:ext cx="7476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b="1" kern="1200" dirty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참고</a:t>
            </a:r>
            <a:endParaRPr lang="ko-KR" altLang="en-US" sz="1100" b="1" kern="1200" dirty="0">
              <a:solidFill>
                <a:schemeClr val="tx2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317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B3B83BEA-5752-43B9-AC97-5E874F95EBD2}"/>
              </a:ext>
            </a:extLst>
          </p:cNvPr>
          <p:cNvSpPr/>
          <p:nvPr userDrawn="1"/>
        </p:nvSpPr>
        <p:spPr>
          <a:xfrm>
            <a:off x="-3" y="1671938"/>
            <a:ext cx="12192003" cy="5186061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2" name="제목 16">
            <a:extLst>
              <a:ext uri="{FF2B5EF4-FFF2-40B4-BE49-F238E27FC236}">
                <a16:creationId xmlns:a16="http://schemas.microsoft.com/office/drawing/2014/main" id="{BA9D8E3A-2CEF-4715-8C90-C1C6B1D2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34079"/>
            <a:ext cx="11018353" cy="58477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spc="-15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0544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타원 9"/>
          <p:cNvSpPr/>
          <p:nvPr userDrawn="1"/>
        </p:nvSpPr>
        <p:spPr>
          <a:xfrm>
            <a:off x="-262593" y="692696"/>
            <a:ext cx="1296144" cy="129614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3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1A1BF-9DD9-4FAF-A470-375CC6FEA5F7}"/>
              </a:ext>
            </a:extLst>
          </p:cNvPr>
          <p:cNvSpPr txBox="1"/>
          <p:nvPr userDrawn="1"/>
        </p:nvSpPr>
        <p:spPr>
          <a:xfrm>
            <a:off x="-370683" y="1060268"/>
            <a:ext cx="1512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참고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3B83BEA-5752-43B9-AC97-5E874F95EBD2}"/>
              </a:ext>
            </a:extLst>
          </p:cNvPr>
          <p:cNvSpPr/>
          <p:nvPr userDrawn="1"/>
        </p:nvSpPr>
        <p:spPr>
          <a:xfrm>
            <a:off x="-3" y="1671938"/>
            <a:ext cx="12192003" cy="5186061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2" name="제목 16">
            <a:extLst>
              <a:ext uri="{FF2B5EF4-FFF2-40B4-BE49-F238E27FC236}">
                <a16:creationId xmlns:a16="http://schemas.microsoft.com/office/drawing/2014/main" id="{BA9D8E3A-2CEF-4715-8C90-C1C6B1D2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34079"/>
            <a:ext cx="11018353" cy="58477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spc="-15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42252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B3B83BEA-5752-43B9-AC97-5E874F95EBD2}"/>
              </a:ext>
            </a:extLst>
          </p:cNvPr>
          <p:cNvSpPr/>
          <p:nvPr userDrawn="1"/>
        </p:nvSpPr>
        <p:spPr>
          <a:xfrm>
            <a:off x="-3" y="1671938"/>
            <a:ext cx="12192003" cy="5186061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EFEFFB92-6AE2-4419-8C61-906C50C7CBBC}"/>
              </a:ext>
            </a:extLst>
          </p:cNvPr>
          <p:cNvSpPr/>
          <p:nvPr userDrawn="1"/>
        </p:nvSpPr>
        <p:spPr>
          <a:xfrm>
            <a:off x="722934" y="996492"/>
            <a:ext cx="326917" cy="3269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D3C77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7" name="제목 16">
            <a:extLst>
              <a:ext uri="{FF2B5EF4-FFF2-40B4-BE49-F238E27FC236}">
                <a16:creationId xmlns:a16="http://schemas.microsoft.com/office/drawing/2014/main" id="{BA9D8E3A-2CEF-4715-8C90-C1C6B1D2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24" y="795482"/>
            <a:ext cx="11018353" cy="584775"/>
          </a:xfrm>
        </p:spPr>
        <p:txBody>
          <a:bodyPr wrap="square">
            <a:spAutoFit/>
          </a:bodyPr>
          <a:lstStyle>
            <a:lvl1pPr algn="ctr">
              <a:lnSpc>
                <a:spcPct val="100000"/>
              </a:lnSpc>
              <a:defRPr sz="3200" spc="-15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785773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C6D1633-E050-4A2B-BCC7-6E59EA056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7788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EDCC3F3-E7C3-4F19-B00F-3ED29D25D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F8F3AE6-76D1-47D1-8A59-9071B5569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530873D-5EA9-454B-B121-921592D84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맑은 고딕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3E23B7D-8E39-4E41-AE0C-B22218A8B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맑은 고딕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14" name="슬라이드 번호 개체 틀 5">
            <a:extLst>
              <a:ext uri="{FF2B5EF4-FFF2-40B4-BE49-F238E27FC236}">
                <a16:creationId xmlns:a16="http://schemas.microsoft.com/office/drawing/2014/main" id="{61B5F983-77BC-4DB1-96B4-233047362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884" y="6666447"/>
            <a:ext cx="797013" cy="2417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105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88582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60" r:id="rId4"/>
    <p:sldLayoutId id="2147483662" r:id="rId5"/>
    <p:sldLayoutId id="2147483664" r:id="rId6"/>
    <p:sldLayoutId id="2147483663" r:id="rId7"/>
    <p:sldLayoutId id="2147483661" r:id="rId8"/>
    <p:sldLayoutId id="2147483654" r:id="rId9"/>
    <p:sldLayoutId id="2147483655" r:id="rId10"/>
    <p:sldLayoutId id="2147483656" r:id="rId11"/>
    <p:sldLayoutId id="2147483657" r:id="rId12"/>
    <p:sldLayoutId id="2147483659" r:id="rId13"/>
    <p:sldLayoutId id="2147483658" r:id="rId14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맑은 고딕" pitchFamily="50" charset="-127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0"/>
            <a:ext cx="12192000" cy="6857999"/>
            <a:chOff x="0" y="1"/>
            <a:chExt cx="12192000" cy="6857999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0B780E62-9E75-4504-924C-5066E1A67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"/>
              <a:ext cx="12192000" cy="6857999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3575720" y="2420888"/>
              <a:ext cx="7920880" cy="1584176"/>
            </a:xfrm>
            <a:prstGeom prst="rect">
              <a:avLst/>
            </a:prstGeom>
            <a:solidFill>
              <a:srgbClr val="002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3858965" y="2276872"/>
            <a:ext cx="6277681" cy="1819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b="1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중대재해처벌법과 </a:t>
            </a:r>
            <a:endParaRPr lang="en-US" altLang="ko-KR" sz="40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b="1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위험성 평가</a:t>
            </a:r>
            <a:r>
              <a:rPr lang="en-US" altLang="ko-KR" sz="2800" b="1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(Risk Assessment)</a:t>
            </a:r>
            <a:endParaRPr lang="ko-KR" altLang="en-US" sz="28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453348" y="1810956"/>
            <a:ext cx="1313528" cy="360040"/>
          </a:xfrm>
          <a:prstGeom prst="rect">
            <a:avLst/>
          </a:prstGeom>
          <a:solidFill>
            <a:srgbClr val="C8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en-US" altLang="ko-KR" dirty="0" smtClean="0">
                <a:solidFill>
                  <a:srgbClr val="17439C"/>
                </a:solidFill>
                <a:latin typeface="맑은 고딕" pitchFamily="50" charset="-127"/>
              </a:rPr>
              <a:t>2025.  11.</a:t>
            </a:r>
            <a:endParaRPr lang="ko-KR" altLang="en-US" dirty="0">
              <a:solidFill>
                <a:srgbClr val="17439C"/>
              </a:solidFill>
              <a:latin typeface="맑은 고딕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410" y="5733256"/>
            <a:ext cx="3611590" cy="101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4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0F1937D5-E3F9-4EA9-9730-90E13D32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800" y="2348880"/>
            <a:ext cx="3960440" cy="903635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+mj-ea"/>
              </a:rPr>
              <a:t>2. </a:t>
            </a:r>
            <a:r>
              <a:rPr lang="ko-KR" altLang="en-US" sz="4000" b="1" dirty="0">
                <a:latin typeface="+mj-ea"/>
              </a:rPr>
              <a:t>위험성평가 </a:t>
            </a:r>
          </a:p>
        </p:txBody>
      </p:sp>
    </p:spTree>
    <p:extLst>
      <p:ext uri="{BB962C8B-B14F-4D97-AF65-F5344CB8AC3E}">
        <p14:creationId xmlns:p14="http://schemas.microsoft.com/office/powerpoint/2010/main" val="41348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5D4527D1-E1AC-4DB9-9C8A-DF52E6809DCF}"/>
              </a:ext>
            </a:extLst>
          </p:cNvPr>
          <p:cNvSpPr txBox="1">
            <a:spLocks/>
          </p:cNvSpPr>
          <p:nvPr/>
        </p:nvSpPr>
        <p:spPr>
          <a:xfrm>
            <a:off x="1631504" y="908720"/>
            <a:ext cx="8138120" cy="57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300" dirty="0">
                <a:solidFill>
                  <a:srgbClr val="0D3C77"/>
                </a:solidFill>
                <a:latin typeface="+mj-ea"/>
              </a:rPr>
              <a:t>위험성평가 란</a:t>
            </a:r>
            <a:r>
              <a:rPr lang="en-US" altLang="ko-KR" sz="4300" dirty="0">
                <a:solidFill>
                  <a:srgbClr val="0D3C77"/>
                </a:solidFill>
                <a:latin typeface="+mj-ea"/>
              </a:rPr>
              <a:t>?</a:t>
            </a:r>
            <a:r>
              <a:rPr lang="ko-KR" altLang="en-US" dirty="0">
                <a:solidFill>
                  <a:srgbClr val="0D3C77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</a:p>
        </p:txBody>
      </p:sp>
      <p:pic>
        <p:nvPicPr>
          <p:cNvPr id="5" name="[모션그래픽] 위험성평가란 무엇인가요_">
            <a:hlinkClick r:id="" action="ppaction://media"/>
            <a:extLst>
              <a:ext uri="{FF2B5EF4-FFF2-40B4-BE49-F238E27FC236}">
                <a16:creationId xmlns:a16="http://schemas.microsoft.com/office/drawing/2014/main" id="{BD43C709-D55F-44AC-AF15-2BF448DB9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102" y="1700808"/>
            <a:ext cx="11017481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7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700" b="1" dirty="0">
                <a:solidFill>
                  <a:srgbClr val="0D3C77"/>
                </a:solidFill>
                <a:latin typeface="+mj-ea"/>
              </a:rPr>
              <a:t>정부 중대재해 감축 추진방향</a:t>
            </a:r>
            <a:endParaRPr lang="en-US" altLang="ko-KR" sz="4700" b="1" dirty="0">
              <a:solidFill>
                <a:srgbClr val="0D3C77"/>
              </a:solidFill>
              <a:latin typeface="+mj-ea"/>
            </a:endParaRPr>
          </a:p>
          <a:p>
            <a:pPr algn="ctr"/>
            <a:r>
              <a:rPr lang="en-US" altLang="ko-KR" sz="4000" dirty="0">
                <a:solidFill>
                  <a:srgbClr val="0D3C77"/>
                </a:solidFill>
                <a:latin typeface="+mj-ea"/>
              </a:rPr>
              <a:t>-</a:t>
            </a:r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고용노동부</a:t>
            </a:r>
            <a:r>
              <a:rPr lang="en-US" altLang="ko-KR" sz="4000" dirty="0">
                <a:solidFill>
                  <a:srgbClr val="0D3C77"/>
                </a:solidFill>
                <a:latin typeface="+mj-ea"/>
              </a:rPr>
              <a:t>(‘22.11.30. </a:t>
            </a:r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발표</a:t>
            </a:r>
            <a:r>
              <a:rPr lang="en-US" altLang="ko-KR" sz="4000" dirty="0">
                <a:solidFill>
                  <a:srgbClr val="0D3C77"/>
                </a:solidFill>
                <a:latin typeface="+mj-ea"/>
              </a:rPr>
              <a:t>) </a:t>
            </a:r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중대재해 감축 </a:t>
            </a:r>
            <a:r>
              <a:rPr lang="ko-KR" altLang="en-US" sz="4000" dirty="0" err="1">
                <a:solidFill>
                  <a:srgbClr val="0D3C77"/>
                </a:solidFill>
                <a:latin typeface="+mj-ea"/>
              </a:rPr>
              <a:t>로드맵</a:t>
            </a:r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 발췌</a:t>
            </a:r>
            <a:r>
              <a:rPr lang="en-US" altLang="ko-KR" sz="4000" dirty="0">
                <a:solidFill>
                  <a:srgbClr val="0D3C77"/>
                </a:solidFill>
                <a:latin typeface="+mj-ea"/>
              </a:rPr>
              <a:t>-</a:t>
            </a:r>
            <a:endParaRPr lang="ko-KR" altLang="en-US" sz="4000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51" y="1844824"/>
            <a:ext cx="5371089" cy="468052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1844824"/>
            <a:ext cx="5678008" cy="468052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486732" y="5949280"/>
            <a:ext cx="5184576" cy="576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87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b="1" dirty="0" err="1">
                <a:solidFill>
                  <a:srgbClr val="0D3C77"/>
                </a:solidFill>
                <a:latin typeface="+mj-ea"/>
              </a:rPr>
              <a:t>위험성평가</a:t>
            </a:r>
            <a:r>
              <a:rPr lang="ko-KR" altLang="en-US" sz="4000" b="1" dirty="0">
                <a:solidFill>
                  <a:srgbClr val="0D3C77"/>
                </a:solidFill>
                <a:latin typeface="+mj-ea"/>
              </a:rPr>
              <a:t> </a:t>
            </a:r>
            <a:r>
              <a:rPr lang="ko-KR" altLang="en-US" sz="4000" b="1" dirty="0" err="1">
                <a:solidFill>
                  <a:srgbClr val="0D3C77"/>
                </a:solidFill>
                <a:latin typeface="+mj-ea"/>
              </a:rPr>
              <a:t>법적사항</a:t>
            </a:r>
            <a:endParaRPr lang="ko-KR" altLang="en-US" sz="6000" b="1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3E341B71-2697-4329-AA1C-4F0E3F40E122}"/>
              </a:ext>
            </a:extLst>
          </p:cNvPr>
          <p:cNvSpPr/>
          <p:nvPr/>
        </p:nvSpPr>
        <p:spPr>
          <a:xfrm>
            <a:off x="1415480" y="1679222"/>
            <a:ext cx="9865096" cy="669658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3100"/>
              </a:lnSpc>
            </a:pPr>
            <a:r>
              <a:rPr lang="ko-KR" altLang="en-US" sz="24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위험성평가</a:t>
            </a:r>
            <a:r>
              <a:rPr lang="ko-KR" altLang="en-US" sz="2400" b="1" spc="-15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는 반드시 해야만 한다</a:t>
            </a:r>
            <a:r>
              <a:rPr lang="en-US" altLang="ko-KR" sz="2400" b="1" spc="-15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.  </a:t>
            </a:r>
            <a:r>
              <a:rPr lang="en-US" altLang="ko-KR" sz="24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Why?</a:t>
            </a:r>
            <a:r>
              <a:rPr lang="en-US" altLang="ko-KR" sz="2400" b="1" spc="-15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</a:t>
            </a:r>
            <a:r>
              <a:rPr lang="ko-KR" altLang="en-US" sz="2400" b="1" spc="-15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준법</a:t>
            </a:r>
            <a:r>
              <a:rPr lang="ko-KR" altLang="en-US" sz="2400" b="1" spc="-15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ko-KR" sz="2400" b="1" spc="-15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+ </a:t>
            </a:r>
            <a:r>
              <a:rPr lang="ko-KR" altLang="en-US" sz="2400" b="1" spc="-15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근로자</a:t>
            </a:r>
            <a:r>
              <a:rPr lang="ko-KR" altLang="en-US" sz="2400" b="1" spc="-15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의 </a:t>
            </a:r>
            <a:r>
              <a:rPr lang="ko-KR" altLang="en-US" sz="2400" b="1" spc="-15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안전과 건강</a:t>
            </a:r>
            <a:r>
              <a:rPr lang="ko-KR" altLang="en-US" sz="2400" b="1" spc="-15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을 유지</a:t>
            </a:r>
            <a:r>
              <a:rPr lang="en-US" altLang="ko-K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· </a:t>
            </a:r>
            <a:r>
              <a:rPr lang="ko-KR" altLang="en-US" sz="2400" b="1" spc="-15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증진</a:t>
            </a:r>
            <a:r>
              <a:rPr lang="en-US" altLang="ko-KR" sz="2400" b="1" spc="-15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</a:t>
            </a:r>
            <a:endParaRPr lang="ko-KR" altLang="en-US" sz="2400" b="1" u="sng" spc="-150" dirty="0">
              <a:solidFill>
                <a:srgbClr val="2F55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77323D-21BA-4171-8E1C-873799F3F926}"/>
              </a:ext>
            </a:extLst>
          </p:cNvPr>
          <p:cNvSpPr txBox="1"/>
          <p:nvPr/>
        </p:nvSpPr>
        <p:spPr>
          <a:xfrm>
            <a:off x="2063552" y="2636912"/>
            <a:ext cx="8784976" cy="353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>
                <a:latin typeface="+mj-ea"/>
                <a:ea typeface="+mj-ea"/>
              </a:rPr>
              <a:t>산업안전보건법 제</a:t>
            </a:r>
            <a:r>
              <a:rPr lang="en-US" altLang="ko-KR" sz="2400" b="1" spc="-150" dirty="0">
                <a:latin typeface="+mj-ea"/>
                <a:ea typeface="+mj-ea"/>
              </a:rPr>
              <a:t>36</a:t>
            </a:r>
            <a:r>
              <a:rPr lang="ko-KR" altLang="en-US" sz="2400" b="1" spc="-150" dirty="0">
                <a:latin typeface="+mj-ea"/>
                <a:ea typeface="+mj-ea"/>
              </a:rPr>
              <a:t>조</a:t>
            </a:r>
            <a:r>
              <a:rPr lang="en-US" altLang="ko-KR" sz="2400" spc="-150" dirty="0">
                <a:latin typeface="+mj-ea"/>
                <a:ea typeface="+mj-ea"/>
              </a:rPr>
              <a:t>(</a:t>
            </a:r>
            <a:r>
              <a:rPr lang="ko-KR" altLang="en-US" sz="2400" spc="-150" dirty="0">
                <a:latin typeface="+mj-ea"/>
                <a:ea typeface="+mj-ea"/>
              </a:rPr>
              <a:t>위험성평가의 실시</a:t>
            </a:r>
            <a:r>
              <a:rPr lang="en-US" altLang="ko-KR" sz="2400" spc="-150" dirty="0">
                <a:latin typeface="+mj-ea"/>
                <a:ea typeface="+mj-ea"/>
              </a:rPr>
              <a:t>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2000" spc="-150" dirty="0">
                <a:latin typeface="+mj-ea"/>
                <a:ea typeface="+mj-ea"/>
              </a:rPr>
              <a:t> </a:t>
            </a:r>
            <a:r>
              <a:rPr lang="en-US" altLang="ko-KR" sz="2400" spc="-150" dirty="0">
                <a:latin typeface="+mj-ea"/>
                <a:ea typeface="+mj-ea"/>
              </a:rPr>
              <a:t>- </a:t>
            </a:r>
            <a:r>
              <a:rPr lang="ko-KR" altLang="en-US" sz="2400" spc="-150" dirty="0">
                <a:latin typeface="+mj-ea"/>
                <a:ea typeface="+mj-ea"/>
              </a:rPr>
              <a:t>사업주가 의무적으로 위험성평가를 실시하도록 규정</a:t>
            </a:r>
            <a:endParaRPr lang="en-US" altLang="ko-KR" sz="2000" spc="-150" dirty="0"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500" b="1" spc="-150" dirty="0"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2400" b="1" spc="-150" dirty="0">
                <a:latin typeface="+mj-ea"/>
                <a:ea typeface="+mj-ea"/>
              </a:rPr>
              <a:t>중대재해처벌 등에 관한 법률 시행령 제</a:t>
            </a:r>
            <a:r>
              <a:rPr lang="en-US" altLang="ko-KR" sz="2400" b="1" spc="-150" dirty="0">
                <a:latin typeface="+mj-ea"/>
                <a:ea typeface="+mj-ea"/>
              </a:rPr>
              <a:t>4</a:t>
            </a:r>
            <a:r>
              <a:rPr lang="ko-KR" altLang="en-US" sz="2400" b="1" spc="-150" dirty="0">
                <a:latin typeface="+mj-ea"/>
                <a:ea typeface="+mj-ea"/>
              </a:rPr>
              <a:t>조제</a:t>
            </a:r>
            <a:r>
              <a:rPr lang="en-US" altLang="ko-KR" sz="2400" b="1" spc="-150" dirty="0">
                <a:latin typeface="+mj-ea"/>
                <a:ea typeface="+mj-ea"/>
              </a:rPr>
              <a:t>3</a:t>
            </a:r>
            <a:r>
              <a:rPr lang="ko-KR" altLang="en-US" sz="2400" b="1" spc="-150" dirty="0">
                <a:latin typeface="+mj-ea"/>
                <a:ea typeface="+mj-ea"/>
              </a:rPr>
              <a:t>항</a:t>
            </a:r>
            <a:endParaRPr lang="en-US" altLang="ko-KR" sz="2400" b="1" spc="-150" dirty="0"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spc="-150" dirty="0">
                <a:latin typeface="+mj-ea"/>
                <a:ea typeface="+mj-ea"/>
              </a:rPr>
              <a:t> </a:t>
            </a:r>
            <a:r>
              <a:rPr lang="en-US" altLang="ko-KR" sz="2400" spc="-150" dirty="0">
                <a:latin typeface="+mj-ea"/>
                <a:ea typeface="+mj-ea"/>
              </a:rPr>
              <a:t>(</a:t>
            </a:r>
            <a:r>
              <a:rPr lang="ko-KR" altLang="en-US" sz="2400" spc="-150" dirty="0">
                <a:latin typeface="+mj-ea"/>
                <a:ea typeface="+mj-ea"/>
              </a:rPr>
              <a:t>안전보건관리체계의 구축 및 이행조치</a:t>
            </a:r>
            <a:r>
              <a:rPr lang="en-US" altLang="ko-KR" sz="2400" spc="-150" dirty="0">
                <a:latin typeface="+mj-ea"/>
                <a:ea typeface="+mj-ea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spc="-150" dirty="0">
                <a:latin typeface="+mj-ea"/>
                <a:ea typeface="+mj-ea"/>
              </a:rPr>
              <a:t> - </a:t>
            </a:r>
            <a:r>
              <a:rPr lang="ko-KR" altLang="en-US" sz="2400" spc="-150" dirty="0">
                <a:latin typeface="+mj-ea"/>
                <a:ea typeface="+mj-ea"/>
              </a:rPr>
              <a:t>사업주는 유해</a:t>
            </a:r>
            <a:r>
              <a:rPr lang="en-US" altLang="ko-KR" sz="2400" dirty="0">
                <a:latin typeface="+mj-ea"/>
                <a:ea typeface="+mj-ea"/>
              </a:rPr>
              <a:t>·</a:t>
            </a:r>
            <a:r>
              <a:rPr lang="ko-KR" altLang="en-US" sz="2400" dirty="0">
                <a:latin typeface="+mj-ea"/>
                <a:ea typeface="+mj-ea"/>
              </a:rPr>
              <a:t>위험요인 확인 및 개선 절차 마련</a:t>
            </a:r>
            <a:r>
              <a:rPr lang="en-US" altLang="ko-KR" sz="2400" dirty="0">
                <a:latin typeface="+mj-ea"/>
                <a:ea typeface="+mj-ea"/>
              </a:rPr>
              <a:t>, </a:t>
            </a:r>
            <a:r>
              <a:rPr lang="ko-KR" altLang="en-US" sz="2400" dirty="0">
                <a:latin typeface="+mj-ea"/>
                <a:ea typeface="+mj-ea"/>
              </a:rPr>
              <a:t>개선여부 반기 </a:t>
            </a:r>
            <a:r>
              <a:rPr lang="en-US" altLang="ko-KR" sz="2400" dirty="0">
                <a:latin typeface="+mj-ea"/>
                <a:ea typeface="+mj-ea"/>
              </a:rPr>
              <a:t>1</a:t>
            </a:r>
            <a:r>
              <a:rPr lang="ko-KR" altLang="en-US" sz="2400" dirty="0">
                <a:latin typeface="+mj-ea"/>
                <a:ea typeface="+mj-ea"/>
              </a:rPr>
              <a:t>회 </a:t>
            </a:r>
            <a:endParaRPr lang="en-US" altLang="ko-KR" sz="2400" dirty="0"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2400" dirty="0">
                <a:latin typeface="+mj-ea"/>
                <a:ea typeface="+mj-ea"/>
              </a:rPr>
              <a:t>   이상</a:t>
            </a:r>
            <a:r>
              <a:rPr lang="en-US" altLang="ko-KR" sz="2400" dirty="0">
                <a:latin typeface="+mj-ea"/>
                <a:ea typeface="+mj-ea"/>
              </a:rPr>
              <a:t> </a:t>
            </a:r>
            <a:r>
              <a:rPr lang="ko-KR" altLang="en-US" sz="2400" dirty="0">
                <a:latin typeface="+mj-ea"/>
                <a:ea typeface="+mj-ea"/>
              </a:rPr>
              <a:t>점검 및 조치</a:t>
            </a:r>
            <a:r>
              <a:rPr lang="ko-KR" altLang="en-US" sz="24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24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4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    </a:t>
            </a:r>
            <a:r>
              <a:rPr lang="ko-KR" altLang="en-US" sz="2400" u="sng" dirty="0" err="1" smtClean="0">
                <a:solidFill>
                  <a:srgbClr val="0000FF"/>
                </a:solidFill>
                <a:latin typeface="+mj-ea"/>
                <a:ea typeface="+mj-ea"/>
              </a:rPr>
              <a:t>위험성평가</a:t>
            </a:r>
            <a:r>
              <a:rPr lang="ko-KR" altLang="en-US" sz="2400" u="sng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ko-KR" altLang="en-US" sz="2400" u="sng" dirty="0">
                <a:solidFill>
                  <a:srgbClr val="0000FF"/>
                </a:solidFill>
                <a:latin typeface="+mj-ea"/>
                <a:ea typeface="+mj-ea"/>
              </a:rPr>
              <a:t>실시한 </a:t>
            </a:r>
            <a:r>
              <a:rPr lang="ko-KR" altLang="en-US" sz="2400" u="sng" dirty="0" smtClean="0">
                <a:solidFill>
                  <a:srgbClr val="0000FF"/>
                </a:solidFill>
                <a:latin typeface="+mj-ea"/>
                <a:ea typeface="+mj-ea"/>
              </a:rPr>
              <a:t>경우 </a:t>
            </a:r>
            <a:r>
              <a:rPr lang="ko-KR" altLang="en-US" sz="2400" u="sng" dirty="0">
                <a:solidFill>
                  <a:srgbClr val="0000FF"/>
                </a:solidFill>
                <a:latin typeface="+mj-ea"/>
                <a:ea typeface="+mj-ea"/>
              </a:rPr>
              <a:t>제외</a:t>
            </a:r>
            <a:endParaRPr lang="ko-KR" altLang="en-US" sz="2400" u="sng" spc="-150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E5EA5FE5-A732-41F1-A9D7-BE8AF0248C9F}"/>
              </a:ext>
            </a:extLst>
          </p:cNvPr>
          <p:cNvGrpSpPr/>
          <p:nvPr/>
        </p:nvGrpSpPr>
        <p:grpSpPr>
          <a:xfrm>
            <a:off x="1661588" y="4005064"/>
            <a:ext cx="329956" cy="287535"/>
            <a:chOff x="4811367" y="1575848"/>
            <a:chExt cx="633490" cy="603617"/>
          </a:xfrm>
        </p:grpSpPr>
        <p:sp>
          <p:nvSpPr>
            <p:cNvPr id="9" name="Freeform 74">
              <a:extLst>
                <a:ext uri="{FF2B5EF4-FFF2-40B4-BE49-F238E27FC236}">
                  <a16:creationId xmlns:a16="http://schemas.microsoft.com/office/drawing/2014/main" id="{35BA0792-059C-4BBF-B7FD-501A5BE94E9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4000" dirty="0">
                <a:latin typeface="맑은 고딕" pitchFamily="50" charset="-127"/>
              </a:endParaRPr>
            </a:p>
          </p:txBody>
        </p:sp>
        <p:sp>
          <p:nvSpPr>
            <p:cNvPr id="10" name="Freeform 33">
              <a:extLst>
                <a:ext uri="{FF2B5EF4-FFF2-40B4-BE49-F238E27FC236}">
                  <a16:creationId xmlns:a16="http://schemas.microsoft.com/office/drawing/2014/main" id="{A733D8F3-52A3-44D3-A47D-125C7A103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4000" dirty="0">
                <a:latin typeface="맑은 고딕" pitchFamily="50" charset="-127"/>
              </a:endParaRPr>
            </a:p>
          </p:txBody>
        </p:sp>
      </p:grpSp>
      <p:sp>
        <p:nvSpPr>
          <p:cNvPr id="11" name="화살표: 오른쪽 13">
            <a:extLst>
              <a:ext uri="{FF2B5EF4-FFF2-40B4-BE49-F238E27FC236}">
                <a16:creationId xmlns:a16="http://schemas.microsoft.com/office/drawing/2014/main" id="{0953F6D3-846C-4333-ADEE-A4A6DD2FDD9D}"/>
              </a:ext>
            </a:extLst>
          </p:cNvPr>
          <p:cNvSpPr/>
          <p:nvPr/>
        </p:nvSpPr>
        <p:spPr>
          <a:xfrm>
            <a:off x="4727848" y="5740242"/>
            <a:ext cx="216024" cy="137030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1E43571-0905-4C6D-9012-73DF233D1034}"/>
              </a:ext>
            </a:extLst>
          </p:cNvPr>
          <p:cNvGrpSpPr/>
          <p:nvPr/>
        </p:nvGrpSpPr>
        <p:grpSpPr>
          <a:xfrm>
            <a:off x="1661588" y="2853433"/>
            <a:ext cx="329956" cy="287535"/>
            <a:chOff x="4811367" y="1575848"/>
            <a:chExt cx="633490" cy="603617"/>
          </a:xfrm>
        </p:grpSpPr>
        <p:sp>
          <p:nvSpPr>
            <p:cNvPr id="14" name="Freeform 74">
              <a:extLst>
                <a:ext uri="{FF2B5EF4-FFF2-40B4-BE49-F238E27FC236}">
                  <a16:creationId xmlns:a16="http://schemas.microsoft.com/office/drawing/2014/main" id="{1BFAD260-A471-480B-9B75-D70EE1B99D1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4000" dirty="0">
                <a:latin typeface="맑은 고딕" pitchFamily="50" charset="-127"/>
              </a:endParaRPr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id="{82A29802-CCD4-4D2B-8249-8C3BF0FE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4000" dirty="0">
                <a:latin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3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b="1" dirty="0" err="1">
                <a:solidFill>
                  <a:srgbClr val="0D3C77"/>
                </a:solidFill>
                <a:latin typeface="+mj-ea"/>
              </a:rPr>
              <a:t>위험성평가</a:t>
            </a:r>
            <a:r>
              <a:rPr lang="ko-KR" altLang="en-US" sz="4000" b="1" dirty="0">
                <a:solidFill>
                  <a:srgbClr val="0D3C77"/>
                </a:solidFill>
                <a:latin typeface="+mj-ea"/>
              </a:rPr>
              <a:t> 란</a:t>
            </a:r>
            <a:r>
              <a:rPr lang="en-US" altLang="ko-KR" sz="4000" b="1" dirty="0">
                <a:solidFill>
                  <a:srgbClr val="0D3C77"/>
                </a:solidFill>
                <a:latin typeface="+mj-ea"/>
              </a:rPr>
              <a:t>?</a:t>
            </a:r>
            <a:endParaRPr lang="ko-KR" altLang="en-US" sz="2000" b="1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내용 개체 틀 2">
            <a:extLst>
              <a:ext uri="{FF2B5EF4-FFF2-40B4-BE49-F238E27FC236}">
                <a16:creationId xmlns:a16="http://schemas.microsoft.com/office/drawing/2014/main" id="{FA383996-E4A2-46D2-9159-B2163C821D6D}"/>
              </a:ext>
            </a:extLst>
          </p:cNvPr>
          <p:cNvSpPr txBox="1">
            <a:spLocks/>
          </p:cNvSpPr>
          <p:nvPr/>
        </p:nvSpPr>
        <p:spPr>
          <a:xfrm>
            <a:off x="1673428" y="2363877"/>
            <a:ext cx="9489048" cy="36317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ko-KR" sz="2000" b="1" spc="-150" dirty="0" smtClean="0">
                <a:latin typeface="+mj-ea"/>
                <a:ea typeface="+mj-ea"/>
              </a:rPr>
              <a:t>   </a:t>
            </a:r>
            <a:r>
              <a:rPr lang="ko-KR" altLang="en-US" sz="2400" b="1" spc="-150" dirty="0" err="1" smtClean="0">
                <a:latin typeface="+mj-ea"/>
                <a:ea typeface="+mj-ea"/>
              </a:rPr>
              <a:t>위험성평가</a:t>
            </a:r>
            <a:r>
              <a:rPr lang="ko-KR" altLang="en-US" sz="2400" b="1" spc="-150" dirty="0" smtClean="0">
                <a:latin typeface="+mj-ea"/>
                <a:ea typeface="+mj-ea"/>
              </a:rPr>
              <a:t> 란</a:t>
            </a:r>
            <a:r>
              <a:rPr lang="en-US" altLang="ko-KR" sz="2400" b="1" spc="-150" dirty="0" smtClean="0">
                <a:latin typeface="+mj-ea"/>
                <a:ea typeface="+mj-ea"/>
              </a:rPr>
              <a:t>?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ko-KR" sz="2400" b="1" spc="-150" dirty="0" smtClean="0">
                <a:latin typeface="+mj-ea"/>
                <a:ea typeface="+mj-ea"/>
              </a:rPr>
              <a:t> -  </a:t>
            </a:r>
            <a:r>
              <a:rPr lang="ko-KR" altLang="en-US" sz="2400" b="1" spc="-150" dirty="0" smtClean="0">
                <a:latin typeface="+mj-ea"/>
                <a:ea typeface="+mj-ea"/>
              </a:rPr>
              <a:t>사업주가 </a:t>
            </a:r>
            <a:r>
              <a:rPr lang="ko-KR" altLang="en-US" sz="2400" b="1" spc="-150" dirty="0" smtClean="0">
                <a:solidFill>
                  <a:srgbClr val="0000FF"/>
                </a:solidFill>
                <a:latin typeface="+mj-ea"/>
                <a:ea typeface="+mj-ea"/>
              </a:rPr>
              <a:t>스스로 유해</a:t>
            </a:r>
            <a:r>
              <a:rPr lang="en-US" altLang="ko-KR" sz="2400" b="1" dirty="0" smtClean="0">
                <a:solidFill>
                  <a:srgbClr val="0000FF"/>
                </a:solidFill>
                <a:latin typeface="+mj-ea"/>
                <a:ea typeface="+mj-ea"/>
              </a:rPr>
              <a:t>·</a:t>
            </a:r>
            <a:r>
              <a:rPr lang="ko-KR" altLang="en-US" sz="2400" b="1" dirty="0" smtClean="0">
                <a:solidFill>
                  <a:srgbClr val="0000FF"/>
                </a:solidFill>
                <a:latin typeface="+mj-ea"/>
                <a:ea typeface="+mj-ea"/>
              </a:rPr>
              <a:t>위험요인을 파악하고 </a:t>
            </a:r>
            <a:r>
              <a:rPr lang="ko-KR" altLang="en-US" sz="2400" b="1" dirty="0" smtClean="0">
                <a:latin typeface="+mj-ea"/>
                <a:ea typeface="+mj-ea"/>
              </a:rPr>
              <a:t>해당 유해</a:t>
            </a:r>
            <a:r>
              <a:rPr lang="en-US" altLang="ko-KR" sz="2400" b="1" dirty="0" smtClean="0">
                <a:latin typeface="+mj-ea"/>
                <a:ea typeface="+mj-ea"/>
              </a:rPr>
              <a:t> ·</a:t>
            </a:r>
            <a:r>
              <a:rPr lang="ko-KR" altLang="en-US" sz="2400" b="1" dirty="0" smtClean="0">
                <a:latin typeface="+mj-ea"/>
                <a:ea typeface="+mj-ea"/>
              </a:rPr>
              <a:t>위험요인의 </a:t>
            </a:r>
            <a:r>
              <a:rPr lang="ko-KR" altLang="en-US" sz="2400" b="1" dirty="0" smtClean="0">
                <a:solidFill>
                  <a:srgbClr val="0000FF"/>
                </a:solidFill>
                <a:latin typeface="+mj-ea"/>
                <a:ea typeface="+mj-ea"/>
              </a:rPr>
              <a:t>위험성 </a:t>
            </a:r>
            <a:endParaRPr lang="en-US" altLang="ko-KR" sz="2400" b="1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ko-KR" sz="2400" b="1" dirty="0" smtClean="0">
                <a:solidFill>
                  <a:srgbClr val="0000FF"/>
                </a:solidFill>
                <a:latin typeface="+mj-ea"/>
                <a:ea typeface="+mj-ea"/>
              </a:rPr>
              <a:t>    </a:t>
            </a:r>
            <a:r>
              <a:rPr lang="ko-KR" altLang="en-US" sz="2400" b="1" dirty="0" smtClean="0">
                <a:solidFill>
                  <a:srgbClr val="0000FF"/>
                </a:solidFill>
                <a:latin typeface="+mj-ea"/>
                <a:ea typeface="+mj-ea"/>
              </a:rPr>
              <a:t>수준을  결정하여</a:t>
            </a:r>
            <a:r>
              <a:rPr lang="en-US" altLang="ko-KR" sz="2400" b="1" dirty="0" smtClean="0">
                <a:solidFill>
                  <a:srgbClr val="0000FF"/>
                </a:solidFill>
                <a:latin typeface="+mj-ea"/>
                <a:ea typeface="+mj-ea"/>
              </a:rPr>
              <a:t>, </a:t>
            </a:r>
            <a:r>
              <a:rPr lang="ko-KR" altLang="en-US" sz="2400" b="1" dirty="0" smtClean="0">
                <a:solidFill>
                  <a:srgbClr val="0000FF"/>
                </a:solidFill>
                <a:latin typeface="+mj-ea"/>
                <a:ea typeface="+mj-ea"/>
              </a:rPr>
              <a:t>위험성을 낮추기 위한 적절한 조치를 </a:t>
            </a:r>
            <a:r>
              <a:rPr lang="ko-KR" altLang="en-US" sz="2400" b="1" dirty="0" smtClean="0">
                <a:latin typeface="+mj-ea"/>
                <a:ea typeface="+mj-ea"/>
              </a:rPr>
              <a:t>마련하고 실행하는 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ko-KR" sz="2400" b="1" dirty="0" smtClean="0">
                <a:latin typeface="+mj-ea"/>
                <a:ea typeface="+mj-ea"/>
              </a:rPr>
              <a:t>    </a:t>
            </a:r>
            <a:r>
              <a:rPr lang="ko-KR" altLang="en-US" sz="2400" b="1" dirty="0" smtClean="0">
                <a:latin typeface="+mj-ea"/>
                <a:ea typeface="+mj-ea"/>
              </a:rPr>
              <a:t>일련의 과정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2000" b="1" spc="-150" dirty="0" smtClean="0">
                <a:latin typeface="+mj-ea"/>
                <a:ea typeface="+mj-ea"/>
              </a:rPr>
              <a:t>  </a:t>
            </a:r>
            <a:r>
              <a:rPr lang="ko-KR" altLang="en-US" sz="2400" b="1" spc="-150" dirty="0" err="1" smtClean="0">
                <a:latin typeface="+mj-ea"/>
                <a:ea typeface="+mj-ea"/>
              </a:rPr>
              <a:t>위험성평가</a:t>
            </a:r>
            <a:r>
              <a:rPr lang="ko-KR" altLang="en-US" sz="2400" b="1" spc="-150" dirty="0" smtClean="0">
                <a:latin typeface="+mj-ea"/>
                <a:ea typeface="+mj-ea"/>
              </a:rPr>
              <a:t> 실시 목적</a:t>
            </a:r>
            <a:endParaRPr lang="en-US" altLang="ko-KR" sz="2400" b="1" spc="-150" dirty="0" smtClean="0"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ko-KR" altLang="en-US" sz="2400" b="1" dirty="0" smtClean="0">
                <a:latin typeface="+mj-ea"/>
                <a:ea typeface="+mj-ea"/>
              </a:rPr>
              <a:t> </a:t>
            </a:r>
            <a:r>
              <a:rPr lang="en-US" altLang="ko-KR" sz="2400" b="1" dirty="0" smtClean="0">
                <a:latin typeface="+mj-ea"/>
                <a:ea typeface="+mj-ea"/>
              </a:rPr>
              <a:t>- </a:t>
            </a:r>
            <a:r>
              <a:rPr lang="ko-KR" altLang="en-US" sz="2400" b="1" dirty="0" smtClean="0">
                <a:latin typeface="+mj-ea"/>
                <a:ea typeface="+mj-ea"/>
              </a:rPr>
              <a:t>노출된 위험과 잠재되어 있는 위험을 모두 찾아내어 </a:t>
            </a:r>
            <a:r>
              <a:rPr lang="ko-KR" altLang="en-US" sz="2400" b="1" dirty="0" smtClean="0">
                <a:solidFill>
                  <a:srgbClr val="0000FF"/>
                </a:solidFill>
                <a:latin typeface="+mj-ea"/>
                <a:ea typeface="+mj-ea"/>
              </a:rPr>
              <a:t>개선 대책을 세워 실행</a:t>
            </a:r>
            <a:endParaRPr lang="en-US" altLang="ko-KR" sz="2400" b="1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ko-KR" sz="2400" b="1" dirty="0" smtClean="0">
                <a:solidFill>
                  <a:srgbClr val="0000FF"/>
                </a:solidFill>
                <a:latin typeface="+mj-ea"/>
                <a:ea typeface="+mj-ea"/>
              </a:rPr>
              <a:t>    </a:t>
            </a:r>
            <a:r>
              <a:rPr lang="ko-KR" altLang="en-US" sz="2400" b="1" dirty="0" smtClean="0">
                <a:solidFill>
                  <a:srgbClr val="0000FF"/>
                </a:solidFill>
                <a:latin typeface="+mj-ea"/>
                <a:ea typeface="+mj-ea"/>
              </a:rPr>
              <a:t>함으로써 사고를 미연에 방지</a:t>
            </a:r>
            <a:endParaRPr lang="ko-KR" altLang="en-US" sz="2400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DC9EF11-7FD4-465E-8D59-87C0F088B120}"/>
              </a:ext>
            </a:extLst>
          </p:cNvPr>
          <p:cNvGrpSpPr/>
          <p:nvPr/>
        </p:nvGrpSpPr>
        <p:grpSpPr>
          <a:xfrm>
            <a:off x="1495872" y="2495667"/>
            <a:ext cx="276170" cy="213253"/>
            <a:chOff x="4811367" y="1575848"/>
            <a:chExt cx="633490" cy="603617"/>
          </a:xfrm>
        </p:grpSpPr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7D3FFD15-EF19-4554-86C1-C7064D50773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4000" dirty="0">
                <a:latin typeface="맑은 고딕" pitchFamily="50" charset="-127"/>
              </a:endParaRPr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010D748D-54B7-4190-AF58-D07A4FA3B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4000" dirty="0">
                <a:latin typeface="맑은 고딕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7319123-DDF6-4EB1-B8E9-2B4920DD5C5E}"/>
              </a:ext>
            </a:extLst>
          </p:cNvPr>
          <p:cNvGrpSpPr/>
          <p:nvPr/>
        </p:nvGrpSpPr>
        <p:grpSpPr>
          <a:xfrm>
            <a:off x="1487488" y="4581128"/>
            <a:ext cx="276170" cy="213253"/>
            <a:chOff x="4811367" y="1575848"/>
            <a:chExt cx="633490" cy="603617"/>
          </a:xfrm>
        </p:grpSpPr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6AD88F0B-02F6-4AF7-BD56-822EC20811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4000" dirty="0">
                <a:latin typeface="맑은 고딕" pitchFamily="50" charset="-127"/>
              </a:endParaRPr>
            </a:p>
          </p:txBody>
        </p:sp>
        <p:sp>
          <p:nvSpPr>
            <p:cNvPr id="21" name="Freeform 33">
              <a:extLst>
                <a:ext uri="{FF2B5EF4-FFF2-40B4-BE49-F238E27FC236}">
                  <a16:creationId xmlns:a16="http://schemas.microsoft.com/office/drawing/2014/main" id="{100D41E5-F687-4ACD-BE48-79A210B72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4000" dirty="0">
                <a:latin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4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b="1" dirty="0" err="1">
                <a:solidFill>
                  <a:srgbClr val="0D3C77"/>
                </a:solidFill>
                <a:latin typeface="+mj-ea"/>
              </a:rPr>
              <a:t>위험성평가</a:t>
            </a:r>
            <a:r>
              <a:rPr lang="ko-KR" altLang="en-US" sz="4000" b="1" dirty="0">
                <a:solidFill>
                  <a:srgbClr val="0D3C77"/>
                </a:solidFill>
                <a:latin typeface="+mj-ea"/>
              </a:rPr>
              <a:t> </a:t>
            </a:r>
            <a:r>
              <a:rPr lang="ko-KR" altLang="en-US" sz="4000" b="1" dirty="0" smtClean="0">
                <a:solidFill>
                  <a:srgbClr val="0D3C77"/>
                </a:solidFill>
                <a:latin typeface="+mj-ea"/>
              </a:rPr>
              <a:t>핵심</a:t>
            </a:r>
            <a:endParaRPr lang="ko-KR" altLang="en-US" sz="6000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89BC9AEA-945B-449C-A7C9-513C59B23B7F}"/>
              </a:ext>
            </a:extLst>
          </p:cNvPr>
          <p:cNvGrpSpPr/>
          <p:nvPr/>
        </p:nvGrpSpPr>
        <p:grpSpPr>
          <a:xfrm>
            <a:off x="1847528" y="2686126"/>
            <a:ext cx="296855" cy="310826"/>
            <a:chOff x="4811367" y="1575848"/>
            <a:chExt cx="633490" cy="603617"/>
          </a:xfrm>
        </p:grpSpPr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6CDAEF7B-0A47-4B1E-83E4-9D043D52989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C3C10FF7-BA75-43FF-8398-8C79B833D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EE90814A-3D40-4532-BD76-A5890B5380A5}"/>
              </a:ext>
            </a:extLst>
          </p:cNvPr>
          <p:cNvSpPr txBox="1">
            <a:spLocks/>
          </p:cNvSpPr>
          <p:nvPr/>
        </p:nvSpPr>
        <p:spPr>
          <a:xfrm>
            <a:off x="2285459" y="2488642"/>
            <a:ext cx="8563069" cy="11457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>
                <a:latin typeface="+mj-ea"/>
                <a:ea typeface="+mj-ea"/>
              </a:rPr>
              <a:t>현장 근로자가 위험성평가의 취지</a:t>
            </a:r>
            <a:r>
              <a:rPr lang="en-US" altLang="ko-KR" sz="2400" b="1" spc="-150" dirty="0">
                <a:latin typeface="+mj-ea"/>
                <a:ea typeface="+mj-ea"/>
              </a:rPr>
              <a:t>, </a:t>
            </a:r>
            <a:r>
              <a:rPr lang="ko-KR" altLang="en-US" sz="2400" b="1" spc="-150" dirty="0">
                <a:latin typeface="+mj-ea"/>
                <a:ea typeface="+mj-ea"/>
              </a:rPr>
              <a:t>방법 및 절차를 알고  </a:t>
            </a:r>
            <a:r>
              <a:rPr lang="ko-KR" altLang="en-US" sz="2400" b="1" spc="-150" dirty="0">
                <a:solidFill>
                  <a:srgbClr val="0000FF"/>
                </a:solidFill>
                <a:latin typeface="+mj-ea"/>
                <a:ea typeface="+mj-ea"/>
              </a:rPr>
              <a:t>사업주와 근로자가 함께  </a:t>
            </a:r>
            <a:r>
              <a:rPr lang="ko-KR" altLang="en-US" sz="2400" b="1" spc="-150" dirty="0">
                <a:latin typeface="+mj-ea"/>
                <a:ea typeface="+mj-ea"/>
              </a:rPr>
              <a:t>현장의 핵심 위험요인을 찾아 개선</a:t>
            </a:r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F070232A-AF81-4E4B-81BD-44FF34462C98}"/>
              </a:ext>
            </a:extLst>
          </p:cNvPr>
          <p:cNvSpPr txBox="1">
            <a:spLocks/>
          </p:cNvSpPr>
          <p:nvPr/>
        </p:nvSpPr>
        <p:spPr>
          <a:xfrm>
            <a:off x="2285460" y="3933056"/>
            <a:ext cx="856306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>
                <a:latin typeface="+mj-ea"/>
                <a:ea typeface="+mj-ea"/>
              </a:rPr>
              <a:t>기업의 규모와 특성을 반영하여 </a:t>
            </a:r>
            <a:r>
              <a:rPr lang="ko-KR" altLang="en-US" sz="2400" b="1" spc="-150" dirty="0">
                <a:solidFill>
                  <a:srgbClr val="0000FF"/>
                </a:solidFill>
                <a:latin typeface="+mj-ea"/>
                <a:ea typeface="+mj-ea"/>
              </a:rPr>
              <a:t>효율적이고 간편한 방식</a:t>
            </a:r>
            <a:r>
              <a:rPr lang="ko-KR" altLang="en-US" sz="2400" b="1" spc="-150" dirty="0">
                <a:latin typeface="+mj-ea"/>
                <a:ea typeface="+mj-ea"/>
              </a:rPr>
              <a:t>의  </a:t>
            </a:r>
            <a:r>
              <a:rPr lang="ko-KR" altLang="en-US" sz="2400" b="1" spc="-150" dirty="0" err="1" smtClean="0">
                <a:latin typeface="+mj-ea"/>
                <a:ea typeface="+mj-ea"/>
              </a:rPr>
              <a:t>위험성평가</a:t>
            </a:r>
            <a:r>
              <a:rPr lang="ko-KR" altLang="en-US" sz="2400" b="1" spc="-150" dirty="0" smtClean="0">
                <a:latin typeface="+mj-ea"/>
                <a:ea typeface="+mj-ea"/>
              </a:rPr>
              <a:t> </a:t>
            </a:r>
            <a:r>
              <a:rPr lang="ko-KR" altLang="en-US" sz="2400" b="1" spc="-150" dirty="0">
                <a:latin typeface="+mj-ea"/>
                <a:ea typeface="+mj-ea"/>
              </a:rPr>
              <a:t>실시</a:t>
            </a:r>
          </a:p>
        </p:txBody>
      </p: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81453814-2C6C-40D6-912C-91586C5895A4}"/>
              </a:ext>
            </a:extLst>
          </p:cNvPr>
          <p:cNvSpPr txBox="1">
            <a:spLocks/>
          </p:cNvSpPr>
          <p:nvPr/>
        </p:nvSpPr>
        <p:spPr>
          <a:xfrm>
            <a:off x="2265268" y="4676943"/>
            <a:ext cx="8897208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위험성평가의 결과는 </a:t>
            </a:r>
            <a:r>
              <a:rPr lang="ko-KR" altLang="en-US" sz="2400" b="1" dirty="0">
                <a:latin typeface="+mj-ea"/>
                <a:ea typeface="+mj-ea"/>
              </a:rPr>
              <a:t>작업 전 안전점검회의</a:t>
            </a:r>
            <a:r>
              <a:rPr lang="en-US" altLang="ko-KR" sz="2400" b="1" dirty="0">
                <a:latin typeface="+mj-ea"/>
                <a:ea typeface="+mj-ea"/>
              </a:rPr>
              <a:t>(TBM) </a:t>
            </a:r>
            <a:r>
              <a:rPr lang="ko-KR" altLang="en-US" sz="2400" b="1" dirty="0">
                <a:latin typeface="+mj-ea"/>
                <a:ea typeface="+mj-ea"/>
              </a:rPr>
              <a:t>등을 통해</a:t>
            </a:r>
            <a:r>
              <a:rPr lang="ko-KR" altLang="en-US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현장의 모든 </a:t>
            </a:r>
            <a:r>
              <a:rPr lang="ko-KR" altLang="en-US" sz="2400" b="1" dirty="0" smtClean="0">
                <a:solidFill>
                  <a:srgbClr val="0000FF"/>
                </a:solidFill>
                <a:latin typeface="+mj-ea"/>
                <a:ea typeface="+mj-ea"/>
              </a:rPr>
              <a:t>근로자에게 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공유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2F7DEED-54E9-47C9-AD5A-912C04AB1289}"/>
              </a:ext>
            </a:extLst>
          </p:cNvPr>
          <p:cNvGrpSpPr/>
          <p:nvPr/>
        </p:nvGrpSpPr>
        <p:grpSpPr>
          <a:xfrm>
            <a:off x="1850470" y="4004779"/>
            <a:ext cx="296855" cy="310826"/>
            <a:chOff x="4811367" y="1575848"/>
            <a:chExt cx="633490" cy="603617"/>
          </a:xfrm>
        </p:grpSpPr>
        <p:sp>
          <p:nvSpPr>
            <p:cNvPr id="14" name="Freeform 74">
              <a:extLst>
                <a:ext uri="{FF2B5EF4-FFF2-40B4-BE49-F238E27FC236}">
                  <a16:creationId xmlns:a16="http://schemas.microsoft.com/office/drawing/2014/main" id="{769D646F-9282-43E2-A34C-5FB3485E644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id="{48CD4971-2413-425F-9CB5-3205D5905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552D287-7353-4F19-8A1B-8DF17F526A3C}"/>
              </a:ext>
            </a:extLst>
          </p:cNvPr>
          <p:cNvGrpSpPr/>
          <p:nvPr/>
        </p:nvGrpSpPr>
        <p:grpSpPr>
          <a:xfrm>
            <a:off x="1850470" y="4854545"/>
            <a:ext cx="296855" cy="310826"/>
            <a:chOff x="4811367" y="1575848"/>
            <a:chExt cx="633490" cy="603617"/>
          </a:xfrm>
        </p:grpSpPr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732F3672-3888-4009-9DB0-AE3AAB01101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E1A78B54-CBD9-4CB5-99AC-17C0AAA9C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70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b="1" dirty="0" err="1">
                <a:solidFill>
                  <a:srgbClr val="0D3C77"/>
                </a:solidFill>
                <a:latin typeface="+mj-ea"/>
              </a:rPr>
              <a:t>위험성평가</a:t>
            </a:r>
            <a:r>
              <a:rPr lang="ko-KR" altLang="en-US" sz="4000" b="1" dirty="0">
                <a:solidFill>
                  <a:srgbClr val="0D3C77"/>
                </a:solidFill>
                <a:latin typeface="+mj-ea"/>
              </a:rPr>
              <a:t> </a:t>
            </a:r>
            <a:r>
              <a:rPr lang="ko-KR" altLang="en-US" sz="4000" b="1" dirty="0" err="1">
                <a:solidFill>
                  <a:srgbClr val="0D3C77"/>
                </a:solidFill>
                <a:latin typeface="+mj-ea"/>
              </a:rPr>
              <a:t>실시주체</a:t>
            </a:r>
            <a:endParaRPr lang="ko-KR" altLang="en-US" sz="2000" b="1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89BC9AEA-945B-449C-A7C9-513C59B23B7F}"/>
              </a:ext>
            </a:extLst>
          </p:cNvPr>
          <p:cNvGrpSpPr/>
          <p:nvPr/>
        </p:nvGrpSpPr>
        <p:grpSpPr>
          <a:xfrm>
            <a:off x="1271464" y="2708920"/>
            <a:ext cx="316891" cy="334552"/>
            <a:chOff x="4811367" y="1575848"/>
            <a:chExt cx="633490" cy="603617"/>
          </a:xfrm>
        </p:grpSpPr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6CDAEF7B-0A47-4B1E-83E4-9D043D52989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C3C10FF7-BA75-43FF-8398-8C79B833D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EE90814A-3D40-4532-BD76-A5890B5380A5}"/>
              </a:ext>
            </a:extLst>
          </p:cNvPr>
          <p:cNvSpPr txBox="1">
            <a:spLocks/>
          </p:cNvSpPr>
          <p:nvPr/>
        </p:nvSpPr>
        <p:spPr>
          <a:xfrm>
            <a:off x="1631503" y="2492896"/>
            <a:ext cx="9722295" cy="260071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altLang="en-US" sz="2400" b="1" u="sng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사업주가 주체</a:t>
            </a:r>
            <a:r>
              <a:rPr lang="ko-KR" altLang="en-US" sz="2400" b="1" spc="-150" dirty="0">
                <a:latin typeface="+mj-ea"/>
                <a:ea typeface="+mj-ea"/>
              </a:rPr>
              <a:t>가 되어 안전보건관리책임자</a:t>
            </a:r>
            <a:r>
              <a:rPr lang="en-US" altLang="ko-KR" sz="2400" b="1" spc="-150" dirty="0">
                <a:latin typeface="+mj-ea"/>
                <a:ea typeface="+mj-ea"/>
              </a:rPr>
              <a:t>, </a:t>
            </a:r>
            <a:r>
              <a:rPr lang="ko-KR" altLang="en-US" sz="2400" b="1" spc="-150" dirty="0">
                <a:latin typeface="+mj-ea"/>
                <a:ea typeface="+mj-ea"/>
              </a:rPr>
              <a:t>관리감독자</a:t>
            </a:r>
            <a:r>
              <a:rPr lang="en-US" altLang="ko-KR" sz="2400" b="1" spc="-150" dirty="0">
                <a:latin typeface="+mj-ea"/>
                <a:ea typeface="+mj-ea"/>
              </a:rPr>
              <a:t>, </a:t>
            </a:r>
            <a:r>
              <a:rPr lang="ko-KR" altLang="en-US" sz="2400" b="1" spc="-150" dirty="0">
                <a:latin typeface="+mj-ea"/>
                <a:ea typeface="+mj-ea"/>
              </a:rPr>
              <a:t>안전</a:t>
            </a:r>
            <a:r>
              <a:rPr lang="en-US" altLang="ko-KR" sz="2400" b="1" dirty="0">
                <a:latin typeface="+mj-ea"/>
                <a:ea typeface="+mj-ea"/>
              </a:rPr>
              <a:t>·</a:t>
            </a:r>
            <a:r>
              <a:rPr lang="ko-KR" altLang="en-US" sz="2400" b="1" dirty="0">
                <a:latin typeface="+mj-ea"/>
                <a:ea typeface="+mj-ea"/>
              </a:rPr>
              <a:t>보건관리자 또는 안전보건관리담당자</a:t>
            </a:r>
            <a:r>
              <a:rPr lang="en-US" altLang="ko-KR" sz="2400" b="1" dirty="0">
                <a:latin typeface="+mj-ea"/>
                <a:ea typeface="+mj-ea"/>
              </a:rPr>
              <a:t>,</a:t>
            </a:r>
            <a:r>
              <a:rPr lang="en-US" altLang="ko-KR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대상작업의</a:t>
            </a:r>
            <a:r>
              <a:rPr lang="ko-KR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</a:t>
            </a:r>
            <a:r>
              <a:rPr lang="ko-KR" altLang="en-US" sz="24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근로자가 </a:t>
            </a:r>
            <a:r>
              <a:rPr lang="ko-KR" altLang="en-US" sz="2400" b="1" spc="-15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참여</a:t>
            </a:r>
            <a:r>
              <a:rPr lang="ko-KR" altLang="en-US" sz="2400" b="1" spc="-150" dirty="0" smtClean="0">
                <a:latin typeface="+mj-ea"/>
                <a:ea typeface="+mj-ea"/>
              </a:rPr>
              <a:t>하여 역할에 </a:t>
            </a:r>
            <a:r>
              <a:rPr lang="ko-KR" altLang="en-US" sz="2400" b="1" spc="-150" dirty="0">
                <a:latin typeface="+mj-ea"/>
                <a:ea typeface="+mj-ea"/>
              </a:rPr>
              <a:t>따라 </a:t>
            </a:r>
            <a:r>
              <a:rPr lang="ko-KR" altLang="en-US" sz="2400" b="1" spc="-150" dirty="0" err="1" smtClean="0">
                <a:latin typeface="+mj-ea"/>
                <a:ea typeface="+mj-ea"/>
              </a:rPr>
              <a:t>위험성평가</a:t>
            </a:r>
            <a:r>
              <a:rPr lang="ko-KR" altLang="en-US" sz="2400" b="1" spc="-150" dirty="0" smtClean="0">
                <a:latin typeface="+mj-ea"/>
                <a:ea typeface="+mj-ea"/>
              </a:rPr>
              <a:t> </a:t>
            </a:r>
            <a:r>
              <a:rPr lang="ko-KR" altLang="en-US" sz="2400" b="1" spc="-150" dirty="0">
                <a:latin typeface="+mj-ea"/>
                <a:ea typeface="+mj-ea"/>
              </a:rPr>
              <a:t>실시</a:t>
            </a:r>
            <a:endParaRPr lang="en-US" altLang="ko-KR" sz="2400" b="1" spc="-150" dirty="0">
              <a:latin typeface="+mj-ea"/>
              <a:ea typeface="+mj-ea"/>
            </a:endParaRPr>
          </a:p>
          <a:p>
            <a:pPr latinLnBrk="0">
              <a:lnSpc>
                <a:spcPct val="100000"/>
              </a:lnSpc>
              <a:buFontTx/>
              <a:buChar char="-"/>
            </a:pPr>
            <a:r>
              <a:rPr lang="ko-KR" altLang="en-US" sz="2200" b="1" spc="-150" dirty="0">
                <a:latin typeface="+mj-ea"/>
                <a:ea typeface="+mj-ea"/>
              </a:rPr>
              <a:t>근로자와 근로자 대표가 함께 참여</a:t>
            </a:r>
            <a:r>
              <a:rPr lang="en-US" altLang="ko-KR" sz="2200" b="1" spc="-150" dirty="0">
                <a:latin typeface="+mj-ea"/>
                <a:ea typeface="+mj-ea"/>
              </a:rPr>
              <a:t>(</a:t>
            </a:r>
            <a:r>
              <a:rPr lang="ko-KR" altLang="en-US" sz="2200" b="1" spc="-150" dirty="0">
                <a:latin typeface="+mj-ea"/>
                <a:ea typeface="+mj-ea"/>
              </a:rPr>
              <a:t>사업주</a:t>
            </a:r>
            <a:r>
              <a:rPr lang="en-US" altLang="ko-KR" sz="2200" b="1" spc="-150" dirty="0">
                <a:latin typeface="+mj-ea"/>
                <a:ea typeface="+mj-ea"/>
              </a:rPr>
              <a:t>,</a:t>
            </a:r>
            <a:r>
              <a:rPr lang="ko-KR" altLang="en-US" sz="22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2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담당자 단독 </a:t>
            </a:r>
            <a:r>
              <a:rPr lang="ko-KR" altLang="en-US" sz="2200" b="1" spc="-15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수행 </a:t>
            </a:r>
            <a:r>
              <a:rPr lang="en-US" altLang="ko-KR" sz="2200" b="1" spc="-15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X</a:t>
            </a:r>
            <a:r>
              <a:rPr lang="en-US" altLang="ko-KR" sz="22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200" b="1" spc="-150" dirty="0">
                <a:latin typeface="+mj-ea"/>
                <a:ea typeface="+mj-ea"/>
              </a:rPr>
              <a:t>근로자는 위험성평가 과정의 핵심적인 역할 수행</a:t>
            </a:r>
            <a:endParaRPr lang="en-US" altLang="ko-KR" sz="2200" b="1" spc="-150" dirty="0"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22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r>
              <a:rPr lang="en-US" altLang="ko-KR" sz="18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* </a:t>
            </a:r>
            <a:r>
              <a:rPr lang="ko-KR" altLang="en-US" sz="16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자신이 수행하는 작업정보</a:t>
            </a:r>
            <a:r>
              <a:rPr lang="en-US" altLang="ko-KR" sz="16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r>
              <a:rPr lang="ko-KR" altLang="en-US" sz="16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위험성</a:t>
            </a:r>
            <a:r>
              <a:rPr lang="en-US" altLang="ko-KR" sz="16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6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위험성감소를 위한 개선대책</a:t>
            </a:r>
            <a:r>
              <a:rPr lang="en-US" altLang="ko-KR" sz="16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6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수립 전반에 참여하고 정보를 공유</a:t>
            </a:r>
            <a:endParaRPr lang="ko-KR" altLang="en-US" sz="18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48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 err="1">
                <a:solidFill>
                  <a:srgbClr val="0D3C77"/>
                </a:solidFill>
                <a:latin typeface="+mj-ea"/>
              </a:rPr>
              <a:t>위험성평가</a:t>
            </a:r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 대상</a:t>
            </a:r>
            <a:endParaRPr lang="ko-KR" altLang="en-US" sz="2000" b="1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9D90B2F8-1D1B-4E93-942F-7842FABC4DC0}"/>
              </a:ext>
            </a:extLst>
          </p:cNvPr>
          <p:cNvSpPr txBox="1">
            <a:spLocks/>
          </p:cNvSpPr>
          <p:nvPr/>
        </p:nvSpPr>
        <p:spPr>
          <a:xfrm>
            <a:off x="1703512" y="2564904"/>
            <a:ext cx="10060006" cy="30008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>
                <a:latin typeface="+mj-ea"/>
                <a:ea typeface="+mj-ea"/>
              </a:rPr>
              <a:t>업무 중 근로자에게 노출된 것이 확인되었거나 노출될 것이</a:t>
            </a: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400" b="1" spc="-150" dirty="0">
                <a:solidFill>
                  <a:srgbClr val="0000FF"/>
                </a:solidFill>
                <a:latin typeface="+mj-ea"/>
                <a:ea typeface="+mj-ea"/>
              </a:rPr>
              <a:t>합리적으로  예견 가능한 </a:t>
            </a:r>
            <a:endParaRPr lang="en-US" altLang="ko-KR" sz="2400" b="1" spc="-15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>
                <a:solidFill>
                  <a:srgbClr val="0000FF"/>
                </a:solidFill>
                <a:latin typeface="+mj-ea"/>
                <a:ea typeface="+mj-ea"/>
              </a:rPr>
              <a:t>모든 유해</a:t>
            </a:r>
            <a:r>
              <a:rPr lang="en-US" altLang="ko-KR" sz="2400" b="1" dirty="0">
                <a:solidFill>
                  <a:srgbClr val="0000FF"/>
                </a:solidFill>
                <a:latin typeface="+mj-ea"/>
                <a:ea typeface="+mj-ea"/>
              </a:rPr>
              <a:t>·</a:t>
            </a:r>
            <a:r>
              <a:rPr lang="ko-KR" altLang="en-US" sz="2400" b="1" spc="-150" dirty="0">
                <a:solidFill>
                  <a:srgbClr val="0000FF"/>
                </a:solidFill>
                <a:latin typeface="+mj-ea"/>
                <a:ea typeface="+mj-ea"/>
              </a:rPr>
              <a:t>위험요인</a:t>
            </a:r>
            <a:endParaRPr lang="en-US" altLang="ko-KR" sz="2400" b="1" spc="-15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ko-KR" sz="20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20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다만</a:t>
            </a:r>
            <a:r>
              <a:rPr lang="en-US" altLang="ko-KR" sz="20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20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경미한 부상</a:t>
            </a:r>
            <a:r>
              <a:rPr lang="en-US" altLang="ko-KR" sz="20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질병을 초래할 것이라고 명백히 예상되는 유해</a:t>
            </a:r>
            <a:r>
              <a:rPr lang="en-US" altLang="ko-KR" sz="20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위험요인은 제외</a:t>
            </a:r>
            <a:r>
              <a:rPr lang="en-US" altLang="ko-KR" sz="20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)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ko-KR" sz="12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2400" b="1" spc="-150" dirty="0">
                <a:latin typeface="+mj-ea"/>
                <a:ea typeface="+mj-ea"/>
              </a:rPr>
              <a:t>부상 또는 질병으로 이어질 가능성이 있었던 상황을 경험  하거나 확인한 </a:t>
            </a:r>
            <a:r>
              <a:rPr lang="ko-KR" altLang="en-US" sz="2400" b="1" spc="-150" dirty="0" smtClean="0">
                <a:latin typeface="+mj-ea"/>
                <a:ea typeface="+mj-ea"/>
              </a:rPr>
              <a:t>경우</a:t>
            </a:r>
            <a:r>
              <a:rPr lang="en-US" altLang="ko-KR" sz="2400" b="1" spc="-150" dirty="0" smtClean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2400" b="1" spc="-150" dirty="0" err="1" smtClean="0">
                <a:solidFill>
                  <a:srgbClr val="0000FF"/>
                </a:solidFill>
                <a:latin typeface="+mj-ea"/>
                <a:ea typeface="+mj-ea"/>
              </a:rPr>
              <a:t>아차사고</a:t>
            </a:r>
            <a:r>
              <a:rPr lang="en-US" altLang="ko-KR" sz="2400" b="1" spc="-150" dirty="0" smtClean="0">
                <a:solidFill>
                  <a:srgbClr val="0000FF"/>
                </a:solidFill>
                <a:latin typeface="+mj-ea"/>
                <a:ea typeface="+mj-ea"/>
              </a:rPr>
              <a:t>)</a:t>
            </a:r>
            <a:endParaRPr lang="en-US" altLang="ko-KR" sz="2400" b="1" spc="-15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ko-KR" sz="1100" b="1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2400" b="1" spc="-150" dirty="0">
                <a:latin typeface="+mj-ea"/>
                <a:ea typeface="+mj-ea"/>
              </a:rPr>
              <a:t>중대재해가 발생</a:t>
            </a:r>
            <a:r>
              <a:rPr lang="en-US" altLang="ko-KR" sz="2400" b="1" spc="-150" dirty="0">
                <a:latin typeface="+mj-ea"/>
                <a:ea typeface="+mj-ea"/>
              </a:rPr>
              <a:t>, </a:t>
            </a:r>
            <a:r>
              <a:rPr lang="ko-KR" altLang="en-US" sz="2400" b="1" spc="-150" dirty="0">
                <a:solidFill>
                  <a:srgbClr val="0000FF"/>
                </a:solidFill>
                <a:latin typeface="+mj-ea"/>
                <a:ea typeface="+mj-ea"/>
              </a:rPr>
              <a:t>중대재해의 원인이 되는 유해</a:t>
            </a:r>
            <a:r>
              <a:rPr lang="en-US" altLang="ko-KR" sz="2400" b="1" dirty="0">
                <a:solidFill>
                  <a:srgbClr val="0000FF"/>
                </a:solidFill>
                <a:latin typeface="+mj-ea"/>
                <a:ea typeface="+mj-ea"/>
              </a:rPr>
              <a:t> · </a:t>
            </a:r>
            <a:r>
              <a:rPr lang="ko-KR" altLang="en-US" sz="2400" b="1" spc="-150" dirty="0">
                <a:solidFill>
                  <a:srgbClr val="0000FF"/>
                </a:solidFill>
                <a:latin typeface="+mj-ea"/>
                <a:ea typeface="+mj-ea"/>
              </a:rPr>
              <a:t>위험요인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7E0922B-414B-4164-A8F6-58FEADB2E2C8}"/>
              </a:ext>
            </a:extLst>
          </p:cNvPr>
          <p:cNvGrpSpPr/>
          <p:nvPr/>
        </p:nvGrpSpPr>
        <p:grpSpPr>
          <a:xfrm>
            <a:off x="1271464" y="2636913"/>
            <a:ext cx="312209" cy="270198"/>
            <a:chOff x="4811367" y="1575848"/>
            <a:chExt cx="633490" cy="603617"/>
          </a:xfrm>
        </p:grpSpPr>
        <p:sp>
          <p:nvSpPr>
            <p:cNvPr id="8" name="Freeform 74">
              <a:extLst>
                <a:ext uri="{FF2B5EF4-FFF2-40B4-BE49-F238E27FC236}">
                  <a16:creationId xmlns:a16="http://schemas.microsoft.com/office/drawing/2014/main" id="{CB0145DF-B33E-44EC-88AA-39625876830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9" name="Freeform 33">
              <a:extLst>
                <a:ext uri="{FF2B5EF4-FFF2-40B4-BE49-F238E27FC236}">
                  <a16:creationId xmlns:a16="http://schemas.microsoft.com/office/drawing/2014/main" id="{8D0B1F1A-00E4-443F-B290-89C9F0ABA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5606DA7-9082-4C0F-A93B-F0285BC12776}"/>
              </a:ext>
            </a:extLst>
          </p:cNvPr>
          <p:cNvGrpSpPr/>
          <p:nvPr/>
        </p:nvGrpSpPr>
        <p:grpSpPr>
          <a:xfrm>
            <a:off x="1289730" y="4365104"/>
            <a:ext cx="312209" cy="270198"/>
            <a:chOff x="4811367" y="1575848"/>
            <a:chExt cx="633490" cy="603617"/>
          </a:xfrm>
        </p:grpSpPr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id="{87BC095F-6980-4057-80C1-051A15D7DDC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2A3A66A7-F399-403B-B3E7-4F91C5B9B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4B28345-6A45-4D8A-997D-D379D007DC5C}"/>
              </a:ext>
            </a:extLst>
          </p:cNvPr>
          <p:cNvGrpSpPr/>
          <p:nvPr/>
        </p:nvGrpSpPr>
        <p:grpSpPr>
          <a:xfrm>
            <a:off x="1289730" y="5157192"/>
            <a:ext cx="312209" cy="270198"/>
            <a:chOff x="4811367" y="1575848"/>
            <a:chExt cx="633490" cy="603617"/>
          </a:xfrm>
        </p:grpSpPr>
        <p:sp>
          <p:nvSpPr>
            <p:cNvPr id="15" name="Freeform 74">
              <a:extLst>
                <a:ext uri="{FF2B5EF4-FFF2-40B4-BE49-F238E27FC236}">
                  <a16:creationId xmlns:a16="http://schemas.microsoft.com/office/drawing/2014/main" id="{575399CC-ECCA-495B-8252-D975CEF3A9F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id="{73B821B8-D9F7-4352-B25C-42B04E618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2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b="1" dirty="0" err="1">
                <a:solidFill>
                  <a:srgbClr val="0D3C77"/>
                </a:solidFill>
                <a:latin typeface="+mj-ea"/>
              </a:rPr>
              <a:t>위험성평가</a:t>
            </a:r>
            <a:r>
              <a:rPr lang="ko-KR" altLang="en-US" sz="4000" b="1" dirty="0">
                <a:solidFill>
                  <a:srgbClr val="0D3C77"/>
                </a:solidFill>
                <a:latin typeface="+mj-ea"/>
              </a:rPr>
              <a:t> 시 근로자 참여</a:t>
            </a:r>
            <a:endParaRPr lang="en-US" altLang="ko-KR" sz="4000" b="1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87E0922B-414B-4164-A8F6-58FEADB2E2C8}"/>
              </a:ext>
            </a:extLst>
          </p:cNvPr>
          <p:cNvGrpSpPr/>
          <p:nvPr/>
        </p:nvGrpSpPr>
        <p:grpSpPr>
          <a:xfrm>
            <a:off x="1487488" y="2514687"/>
            <a:ext cx="371160" cy="294392"/>
            <a:chOff x="4811367" y="1575848"/>
            <a:chExt cx="633490" cy="603617"/>
          </a:xfrm>
        </p:grpSpPr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B0145DF-B33E-44EC-88AA-39625876830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8D0B1F1A-00E4-443F-B290-89C9F0ABA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707279A-291A-45DF-85CE-A0035408CC96}"/>
              </a:ext>
            </a:extLst>
          </p:cNvPr>
          <p:cNvSpPr txBox="1"/>
          <p:nvPr/>
        </p:nvSpPr>
        <p:spPr>
          <a:xfrm>
            <a:off x="1974559" y="2451660"/>
            <a:ext cx="918791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latinLnBrk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위험성 수준을 판단하는 기준을 마련하고</a:t>
            </a:r>
            <a:r>
              <a:rPr lang="en-US" altLang="ko-KR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허용 가능한  위험성 수준을 정하거나 변경하는 경우</a:t>
            </a:r>
            <a:endParaRPr lang="en-US" altLang="ko-KR" sz="24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 latinLnBrk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ko-KR" sz="12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 latinLnBrk="0">
              <a:lnSpc>
                <a:spcPct val="100000"/>
              </a:lnSpc>
              <a:buNone/>
            </a:pP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유해</a:t>
            </a:r>
            <a:r>
              <a:rPr lang="en-US" altLang="ko-KR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위험요인을 파악하는 경우</a:t>
            </a:r>
            <a:endParaRPr lang="en-US" altLang="ko-KR" sz="24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 latinLnBrk="0">
              <a:lnSpc>
                <a:spcPct val="100000"/>
              </a:lnSpc>
              <a:buNone/>
            </a:pPr>
            <a:endParaRPr lang="en-US" altLang="ko-KR" sz="14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 latinLnBrk="0">
              <a:lnSpc>
                <a:spcPct val="100000"/>
              </a:lnSpc>
              <a:buNone/>
            </a:pP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위험성이 허용 가능한 수준인지 여부를 결정하는 경우</a:t>
            </a:r>
            <a:endParaRPr lang="en-US" altLang="ko-KR" sz="24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 latinLnBrk="0">
              <a:lnSpc>
                <a:spcPct val="100000"/>
              </a:lnSpc>
              <a:buNone/>
            </a:pPr>
            <a:endParaRPr lang="ko-KR" altLang="en-US" sz="16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 latinLnBrk="0">
              <a:lnSpc>
                <a:spcPct val="100000"/>
              </a:lnSpc>
              <a:buNone/>
            </a:pP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위험성 감소대책을 수립하여 실행하는 경우</a:t>
            </a:r>
            <a:endParaRPr lang="en-US" altLang="ko-KR" sz="24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 latinLnBrk="0">
              <a:lnSpc>
                <a:spcPct val="100000"/>
              </a:lnSpc>
              <a:buNone/>
            </a:pPr>
            <a:endParaRPr lang="ko-KR" altLang="en-US" sz="20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 latinLnBrk="0">
              <a:lnSpc>
                <a:spcPct val="100000"/>
              </a:lnSpc>
              <a:buNone/>
            </a:pP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위험성 감소대책 실행 여부를 확인하는 경우</a:t>
            </a:r>
            <a:endParaRPr lang="ko-KR" altLang="en-US" sz="2400" dirty="0">
              <a:latin typeface="+mj-ea"/>
              <a:ea typeface="+mj-ea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FE9CB6A-4172-46F0-84BD-80DD76494A7A}"/>
              </a:ext>
            </a:extLst>
          </p:cNvPr>
          <p:cNvGrpSpPr/>
          <p:nvPr/>
        </p:nvGrpSpPr>
        <p:grpSpPr>
          <a:xfrm>
            <a:off x="1487488" y="3378782"/>
            <a:ext cx="371160" cy="294392"/>
            <a:chOff x="4811367" y="1575848"/>
            <a:chExt cx="633490" cy="603617"/>
          </a:xfrm>
        </p:grpSpPr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id="{63630D4C-AD96-465F-8D36-E176FF46BB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606D3162-6E80-401A-90CB-B446EC14B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BFBFAB0-6859-4E86-ACA1-42DE1D51C012}"/>
              </a:ext>
            </a:extLst>
          </p:cNvPr>
          <p:cNvGrpSpPr/>
          <p:nvPr/>
        </p:nvGrpSpPr>
        <p:grpSpPr>
          <a:xfrm>
            <a:off x="1505753" y="4026854"/>
            <a:ext cx="371160" cy="294392"/>
            <a:chOff x="4811367" y="1575848"/>
            <a:chExt cx="633490" cy="603617"/>
          </a:xfrm>
        </p:grpSpPr>
        <p:sp>
          <p:nvSpPr>
            <p:cNvPr id="15" name="Freeform 74">
              <a:extLst>
                <a:ext uri="{FF2B5EF4-FFF2-40B4-BE49-F238E27FC236}">
                  <a16:creationId xmlns:a16="http://schemas.microsoft.com/office/drawing/2014/main" id="{B0209CDF-5FE7-44FB-BA12-571172F2A00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id="{2FF11FEF-DA78-4D46-94D4-E6A1630F8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697372E2-3CA0-492D-8D36-C4AA46539CF3}"/>
              </a:ext>
            </a:extLst>
          </p:cNvPr>
          <p:cNvGrpSpPr/>
          <p:nvPr/>
        </p:nvGrpSpPr>
        <p:grpSpPr>
          <a:xfrm>
            <a:off x="1505753" y="4674926"/>
            <a:ext cx="371160" cy="294392"/>
            <a:chOff x="4811367" y="1575848"/>
            <a:chExt cx="633490" cy="603617"/>
          </a:xfrm>
        </p:grpSpPr>
        <p:sp>
          <p:nvSpPr>
            <p:cNvPr id="18" name="Freeform 74">
              <a:extLst>
                <a:ext uri="{FF2B5EF4-FFF2-40B4-BE49-F238E27FC236}">
                  <a16:creationId xmlns:a16="http://schemas.microsoft.com/office/drawing/2014/main" id="{D32995F9-A6D8-44CB-8681-5ABCA555BB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id="{8A6A3BCF-70A0-4DFA-A332-F4EAC305A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77319AE-2950-4FD5-B367-C775D8511E27}"/>
              </a:ext>
            </a:extLst>
          </p:cNvPr>
          <p:cNvGrpSpPr/>
          <p:nvPr/>
        </p:nvGrpSpPr>
        <p:grpSpPr>
          <a:xfrm>
            <a:off x="1505753" y="5322998"/>
            <a:ext cx="371160" cy="294392"/>
            <a:chOff x="4811367" y="1575848"/>
            <a:chExt cx="633490" cy="603617"/>
          </a:xfrm>
        </p:grpSpPr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C703460B-04C6-4F98-A1EF-42361F9417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14FF97BE-366B-4683-AD7E-3FEDEFAC1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05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위험성평가는 언제 실시해야 하는가</a:t>
            </a:r>
            <a:r>
              <a:rPr lang="en-US" altLang="ko-KR" sz="4000" dirty="0" smtClean="0">
                <a:solidFill>
                  <a:srgbClr val="0D3C77"/>
                </a:solidFill>
                <a:latin typeface="+mj-ea"/>
              </a:rPr>
              <a:t>?</a:t>
            </a:r>
            <a:endParaRPr lang="en-US" altLang="ko-KR" sz="4000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87E0922B-414B-4164-A8F6-58FEADB2E2C8}"/>
              </a:ext>
            </a:extLst>
          </p:cNvPr>
          <p:cNvGrpSpPr/>
          <p:nvPr/>
        </p:nvGrpSpPr>
        <p:grpSpPr>
          <a:xfrm>
            <a:off x="1703512" y="2122140"/>
            <a:ext cx="306297" cy="294392"/>
            <a:chOff x="4811367" y="1575848"/>
            <a:chExt cx="633490" cy="603617"/>
          </a:xfrm>
        </p:grpSpPr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B0145DF-B33E-44EC-88AA-39625876830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8D0B1F1A-00E4-443F-B290-89C9F0ABA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707279A-291A-45DF-85CE-A0035408CC96}"/>
              </a:ext>
            </a:extLst>
          </p:cNvPr>
          <p:cNvSpPr txBox="1"/>
          <p:nvPr/>
        </p:nvSpPr>
        <p:spPr>
          <a:xfrm>
            <a:off x="2110051" y="2051839"/>
            <a:ext cx="8378437" cy="1885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ko-KR" sz="20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24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최초평가</a:t>
            </a:r>
            <a:r>
              <a:rPr lang="en-US" altLang="ko-KR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) </a:t>
            </a: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사업이 성립된 날로부터 </a:t>
            </a:r>
            <a:r>
              <a:rPr lang="en-US" altLang="ko-KR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1</a:t>
            </a: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개월 이내</a:t>
            </a:r>
            <a:endParaRPr lang="en-US" altLang="ko-KR" sz="20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ko-KR" sz="14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ko-KR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24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수시평가</a:t>
            </a:r>
            <a:r>
              <a:rPr lang="en-US" altLang="ko-KR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) </a:t>
            </a: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추가적인 유해</a:t>
            </a:r>
            <a:r>
              <a:rPr lang="en-US" altLang="ko-KR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r>
              <a:rPr lang="ko-KR" altLang="en-US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위험요인이 생기는 경우</a:t>
            </a:r>
            <a:endParaRPr lang="en-US" altLang="ko-KR" sz="2400" b="1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ko-KR" sz="105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24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정기평가</a:t>
            </a:r>
            <a:r>
              <a:rPr lang="en-US" altLang="ko-KR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) </a:t>
            </a: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매 </a:t>
            </a:r>
            <a:r>
              <a:rPr lang="en-US" altLang="ko-KR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1</a:t>
            </a: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년</a:t>
            </a:r>
            <a:r>
              <a:rPr lang="en-US" altLang="ko-KR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최초</a:t>
            </a:r>
            <a:r>
              <a:rPr lang="en-US" altLang="ko-KR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+</a:t>
            </a: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수시 평가 결과의 적정성 재검토</a:t>
            </a:r>
            <a:endParaRPr lang="en-US" altLang="ko-KR" sz="24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0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★ </a:t>
            </a:r>
            <a:r>
              <a:rPr lang="ko-KR" altLang="en-US" sz="20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허용 가능한 위험성 수준이</a:t>
            </a:r>
            <a:r>
              <a:rPr lang="en-US" altLang="ko-KR" sz="20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0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아닌 유해</a:t>
            </a:r>
            <a:r>
              <a:rPr lang="en-US" altLang="ko-KR" sz="20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위험 요인 → 위험성 감소대책 수립</a:t>
            </a:r>
            <a:r>
              <a:rPr lang="en-US" altLang="ko-KR" sz="20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실행</a:t>
            </a:r>
            <a:endParaRPr lang="en-US" altLang="ko-KR" sz="2000" b="1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FE9CB6A-4172-46F0-84BD-80DD76494A7A}"/>
              </a:ext>
            </a:extLst>
          </p:cNvPr>
          <p:cNvGrpSpPr/>
          <p:nvPr/>
        </p:nvGrpSpPr>
        <p:grpSpPr>
          <a:xfrm>
            <a:off x="1703512" y="2702560"/>
            <a:ext cx="306297" cy="294392"/>
            <a:chOff x="4811367" y="1575848"/>
            <a:chExt cx="633490" cy="603617"/>
          </a:xfrm>
        </p:grpSpPr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id="{63630D4C-AD96-465F-8D36-E176FF46BB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606D3162-6E80-401A-90CB-B446EC14B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BFBFAB0-6859-4E86-ACA1-42DE1D51C012}"/>
              </a:ext>
            </a:extLst>
          </p:cNvPr>
          <p:cNvGrpSpPr/>
          <p:nvPr/>
        </p:nvGrpSpPr>
        <p:grpSpPr>
          <a:xfrm>
            <a:off x="1721777" y="3206616"/>
            <a:ext cx="306297" cy="294392"/>
            <a:chOff x="4811367" y="1575848"/>
            <a:chExt cx="633490" cy="603617"/>
          </a:xfrm>
        </p:grpSpPr>
        <p:sp>
          <p:nvSpPr>
            <p:cNvPr id="15" name="Freeform 74">
              <a:extLst>
                <a:ext uri="{FF2B5EF4-FFF2-40B4-BE49-F238E27FC236}">
                  <a16:creationId xmlns:a16="http://schemas.microsoft.com/office/drawing/2014/main" id="{B0209CDF-5FE7-44FB-BA12-571172F2A00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id="{2FF11FEF-DA78-4D46-94D4-E6A1630F8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9C79FBE-7F64-4A37-A1BB-AEDA4FBF551B}"/>
              </a:ext>
            </a:extLst>
          </p:cNvPr>
          <p:cNvSpPr txBox="1"/>
          <p:nvPr/>
        </p:nvSpPr>
        <p:spPr>
          <a:xfrm>
            <a:off x="2128316" y="3842430"/>
            <a:ext cx="9225483" cy="2682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24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상시평가</a:t>
            </a:r>
            <a:r>
              <a:rPr lang="en-US" altLang="ko-KR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) </a:t>
            </a:r>
            <a:r>
              <a:rPr lang="ko-KR" altLang="en-US" sz="2400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수시 평가와 정기평가를 실시한 것으로 인정</a:t>
            </a:r>
            <a:endParaRPr lang="en-US" altLang="ko-KR" sz="2400" b="1" spc="-15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b="1" u="sng" spc="-150" dirty="0">
                <a:solidFill>
                  <a:srgbClr val="0000FF"/>
                </a:solidFill>
                <a:latin typeface="+mj-ea"/>
                <a:ea typeface="+mj-ea"/>
              </a:rPr>
              <a:t>매월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1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회 이상 근로자 제안제도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b="1" spc="-150" dirty="0" err="1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아차사고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확인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작업과 관련된 근로자와 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 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순회점검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, 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유해</a:t>
            </a:r>
            <a:r>
              <a:rPr lang="en-US" altLang="ko-KR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r>
              <a:rPr lang="ko-KR" altLang="en-US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위험요인 발굴</a:t>
            </a:r>
            <a:r>
              <a:rPr lang="en-US" altLang="ko-KR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    </a:t>
            </a:r>
            <a:r>
              <a:rPr lang="ko-KR" altLang="en-US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위험성 결정</a:t>
            </a:r>
            <a:r>
              <a:rPr lang="en-US" altLang="ko-KR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위험성 감소대책 수립</a:t>
            </a:r>
            <a:r>
              <a:rPr lang="en-US" altLang="ko-KR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r>
              <a:rPr lang="ko-KR" altLang="en-US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실행</a:t>
            </a:r>
            <a:endParaRPr lang="en-US" altLang="ko-KR" b="1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AutoNum type="arabicPeriod" startAt="2"/>
            </a:pPr>
            <a:r>
              <a:rPr lang="ko-KR" altLang="en-US" b="1" u="sng" spc="-150" dirty="0">
                <a:solidFill>
                  <a:srgbClr val="0000FF"/>
                </a:solidFill>
                <a:latin typeface="+mj-ea"/>
                <a:ea typeface="+mj-ea"/>
              </a:rPr>
              <a:t>매주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안전보건관리책임자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관리감독자 등을 중심으로 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1.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의 결과 등을 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논의</a:t>
            </a:r>
            <a:r>
              <a:rPr lang="en-US" altLang="ko-KR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r>
              <a:rPr lang="ko-KR" altLang="en-US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공유하고</a:t>
            </a:r>
            <a:r>
              <a:rPr lang="en-US" altLang="ko-KR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이행상황을 점검 </a:t>
            </a:r>
            <a:endParaRPr lang="en-US" altLang="ko-KR" b="1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AutoNum type="arabicPeriod" startAt="2"/>
            </a:pPr>
            <a:r>
              <a:rPr lang="ko-KR" altLang="en-US" b="1" u="sng" spc="-100" dirty="0">
                <a:solidFill>
                  <a:srgbClr val="0000FF"/>
                </a:solidFill>
                <a:latin typeface="+mj-ea"/>
                <a:ea typeface="+mj-ea"/>
              </a:rPr>
              <a:t>매 작업일</a:t>
            </a:r>
            <a:r>
              <a:rPr lang="ko-KR" altLang="en-US" b="1" spc="-100" dirty="0">
                <a:solidFill>
                  <a:srgbClr val="0000FF"/>
                </a:solidFill>
                <a:latin typeface="+mj-ea"/>
                <a:ea typeface="+mj-ea"/>
              </a:rPr>
              <a:t>마다 </a:t>
            </a:r>
            <a:r>
              <a:rPr lang="en-US" altLang="ko-KR" b="1" spc="-1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1.</a:t>
            </a:r>
            <a:r>
              <a:rPr lang="ko-KR" altLang="en-US" b="1" spc="-1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과 </a:t>
            </a:r>
            <a:r>
              <a:rPr lang="en-US" altLang="ko-KR" b="1" spc="-1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2.</a:t>
            </a:r>
            <a:r>
              <a:rPr lang="ko-KR" altLang="en-US" b="1" spc="-1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의 실시결과에 따라 근로자가 준수해야 하는</a:t>
            </a:r>
            <a:r>
              <a:rPr lang="en-US" altLang="ko-KR" b="1" spc="-1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b="1" spc="-100" dirty="0" smtClean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사항 </a:t>
            </a:r>
            <a:r>
              <a:rPr lang="ko-KR" altLang="en-US" b="1" spc="-1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및 </a:t>
            </a:r>
            <a:r>
              <a:rPr lang="ko-KR" altLang="en-US" b="1" spc="-100" dirty="0" smtClean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주의 </a:t>
            </a:r>
            <a:r>
              <a:rPr lang="ko-KR" altLang="en-US" b="1" spc="-1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사항을 </a:t>
            </a:r>
            <a:r>
              <a:rPr lang="en-US" altLang="ko-KR" b="1" spc="-100" dirty="0">
                <a:solidFill>
                  <a:srgbClr val="0000FF"/>
                </a:solidFill>
                <a:latin typeface="+mj-ea"/>
                <a:ea typeface="+mj-ea"/>
              </a:rPr>
              <a:t>TBM </a:t>
            </a:r>
            <a:r>
              <a:rPr lang="ko-KR" altLang="en-US" b="1" spc="-100" dirty="0">
                <a:solidFill>
                  <a:srgbClr val="0000FF"/>
                </a:solidFill>
                <a:latin typeface="+mj-ea"/>
                <a:ea typeface="+mj-ea"/>
              </a:rPr>
              <a:t>등</a:t>
            </a:r>
            <a:r>
              <a:rPr lang="ko-KR" altLang="en-US" b="1" spc="-1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을</a:t>
            </a:r>
            <a:r>
              <a:rPr lang="en-US" altLang="ko-KR" b="1" spc="-1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  </a:t>
            </a:r>
            <a:r>
              <a:rPr lang="ko-KR" altLang="en-US" b="1" spc="-1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통해 공유</a:t>
            </a:r>
            <a:r>
              <a:rPr lang="en-US" altLang="ko-KR" b="1" spc="-1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·</a:t>
            </a:r>
            <a:r>
              <a:rPr lang="ko-KR" altLang="en-US" b="1" spc="-10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주지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0A9B7B55-CEE9-44DF-96F5-7860FFFB8517}"/>
              </a:ext>
            </a:extLst>
          </p:cNvPr>
          <p:cNvGrpSpPr/>
          <p:nvPr/>
        </p:nvGrpSpPr>
        <p:grpSpPr>
          <a:xfrm>
            <a:off x="1721777" y="4070712"/>
            <a:ext cx="306297" cy="294392"/>
            <a:chOff x="4811367" y="1575848"/>
            <a:chExt cx="633490" cy="603617"/>
          </a:xfrm>
        </p:grpSpPr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7FE27855-CEB6-47EF-8FD2-EBAE65BAD9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id="{913FBF50-974A-4697-ABEA-0307F99C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48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0F1937D5-E3F9-4EA9-9730-90E13D32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744" y="2420888"/>
            <a:ext cx="8282136" cy="903635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+mj-ea"/>
              </a:rPr>
              <a:t>1. </a:t>
            </a:r>
            <a:r>
              <a:rPr lang="ko-KR" altLang="en-US" sz="4000" b="1" dirty="0">
                <a:latin typeface="+mj-ea"/>
              </a:rPr>
              <a:t>중대재해처벌법</a:t>
            </a:r>
          </a:p>
        </p:txBody>
      </p:sp>
    </p:spTree>
    <p:extLst>
      <p:ext uri="{BB962C8B-B14F-4D97-AF65-F5344CB8AC3E}">
        <p14:creationId xmlns:p14="http://schemas.microsoft.com/office/powerpoint/2010/main" val="22617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 err="1">
                <a:solidFill>
                  <a:srgbClr val="0D3C77"/>
                </a:solidFill>
                <a:latin typeface="+mj-ea"/>
              </a:rPr>
              <a:t>위험성평가</a:t>
            </a:r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 추진절차</a:t>
            </a:r>
            <a:r>
              <a:rPr lang="ko-KR" altLang="en-US" sz="3200" dirty="0">
                <a:solidFill>
                  <a:srgbClr val="0D3C7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0" y="6660484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781893"/>
            <a:ext cx="11017224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 err="1">
                <a:solidFill>
                  <a:srgbClr val="0D3C77"/>
                </a:solidFill>
                <a:latin typeface="+mj-ea"/>
              </a:rPr>
              <a:t>위험성평가</a:t>
            </a:r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 추진절차</a:t>
            </a:r>
            <a:endParaRPr lang="ko-KR" altLang="en-US" sz="2000" b="1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920520" y="2366322"/>
            <a:ext cx="9720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2400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단계</a:t>
            </a:r>
            <a:r>
              <a:rPr lang="en-US" altLang="ko-KR" sz="2400" b="1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사전준비</a:t>
            </a:r>
            <a:endParaRPr lang="en-US" altLang="ko-KR" sz="2400" b="1" dirty="0">
              <a:solidFill>
                <a:srgbClr val="0000FF"/>
              </a:solidFill>
              <a:latin typeface="+mj-ea"/>
              <a:ea typeface="+mj-ea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400" b="1" dirty="0">
                <a:latin typeface="+mj-ea"/>
                <a:ea typeface="+mj-ea"/>
              </a:rPr>
              <a:t>-</a:t>
            </a:r>
            <a:r>
              <a:rPr lang="en-US" altLang="ko-KR" sz="2400" b="1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ko-KR" altLang="en-US" sz="2400" b="1" dirty="0">
                <a:latin typeface="+mj-ea"/>
                <a:ea typeface="+mj-ea"/>
              </a:rPr>
              <a:t>위험성평가 실시 </a:t>
            </a:r>
            <a:r>
              <a:rPr lang="ko-KR" altLang="en-US" sz="2400" b="1" dirty="0" smtClean="0">
                <a:latin typeface="+mj-ea"/>
                <a:ea typeface="+mj-ea"/>
              </a:rPr>
              <a:t>규정 작성</a:t>
            </a:r>
            <a:r>
              <a:rPr lang="en-US" altLang="ko-KR" sz="2400" b="1" dirty="0" smtClean="0">
                <a:latin typeface="+mj-ea"/>
                <a:ea typeface="+mj-ea"/>
              </a:rPr>
              <a:t>,</a:t>
            </a:r>
            <a:r>
              <a:rPr lang="ko-KR" altLang="en-US" sz="2400" b="1" dirty="0" smtClean="0">
                <a:latin typeface="+mj-ea"/>
                <a:ea typeface="+mj-ea"/>
              </a:rPr>
              <a:t> 평가에 </a:t>
            </a:r>
            <a:r>
              <a:rPr lang="ko-KR" altLang="en-US" sz="2400" b="1" dirty="0">
                <a:latin typeface="+mj-ea"/>
                <a:ea typeface="+mj-ea"/>
              </a:rPr>
              <a:t>필요한 </a:t>
            </a:r>
            <a:r>
              <a:rPr lang="ko-KR" altLang="en-US" sz="2400" b="1" dirty="0" smtClean="0">
                <a:latin typeface="+mj-ea"/>
                <a:ea typeface="+mj-ea"/>
              </a:rPr>
              <a:t>자료 수집</a:t>
            </a:r>
            <a:r>
              <a:rPr lang="ko-KR" altLang="en-US" sz="2200" b="1" dirty="0" smtClean="0">
                <a:latin typeface="+mj-ea"/>
                <a:ea typeface="+mj-ea"/>
              </a:rPr>
              <a:t> </a:t>
            </a:r>
            <a:endParaRPr lang="ko-KR" altLang="en-US" sz="2200" b="1" dirty="0">
              <a:latin typeface="+mj-ea"/>
              <a:ea typeface="+mj-ea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E48099C5-F40F-4718-A2C9-B2EB474A8B96}"/>
              </a:ext>
            </a:extLst>
          </p:cNvPr>
          <p:cNvGrpSpPr/>
          <p:nvPr/>
        </p:nvGrpSpPr>
        <p:grpSpPr>
          <a:xfrm>
            <a:off x="1559496" y="2582346"/>
            <a:ext cx="266329" cy="298215"/>
            <a:chOff x="4811367" y="1575848"/>
            <a:chExt cx="633490" cy="603617"/>
          </a:xfrm>
        </p:grpSpPr>
        <p:sp>
          <p:nvSpPr>
            <p:cNvPr id="8" name="Freeform 74">
              <a:extLst>
                <a:ext uri="{FF2B5EF4-FFF2-40B4-BE49-F238E27FC236}">
                  <a16:creationId xmlns:a16="http://schemas.microsoft.com/office/drawing/2014/main" id="{A4331C87-1538-45A2-BE39-CAB00292AA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" name="Freeform 33">
              <a:extLst>
                <a:ext uri="{FF2B5EF4-FFF2-40B4-BE49-F238E27FC236}">
                  <a16:creationId xmlns:a16="http://schemas.microsoft.com/office/drawing/2014/main" id="{BD13A3CA-772E-49EA-8634-5E6BAC29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BD71EBC-E844-41E8-867F-AB828DE2E0EF}"/>
              </a:ext>
            </a:extLst>
          </p:cNvPr>
          <p:cNvSpPr/>
          <p:nvPr/>
        </p:nvSpPr>
        <p:spPr>
          <a:xfrm>
            <a:off x="1920520" y="3546106"/>
            <a:ext cx="9720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2400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단계</a:t>
            </a:r>
            <a:r>
              <a:rPr lang="en-US" altLang="ko-KR" sz="2400" b="1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유해</a:t>
            </a:r>
            <a:r>
              <a:rPr lang="en-US" altLang="ko-KR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· 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위험요인 파악</a:t>
            </a:r>
            <a:endParaRPr lang="en-US" altLang="ko-KR" sz="2400" b="1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342900" indent="-342900" fontAlgn="base">
              <a:lnSpc>
                <a:spcPct val="150000"/>
              </a:lnSpc>
              <a:buFontTx/>
              <a:buChar char="-"/>
            </a:pPr>
            <a:r>
              <a:rPr lang="ko-KR" altLang="en-US" sz="2400" b="1" dirty="0">
                <a:latin typeface="+mj-ea"/>
                <a:ea typeface="+mj-ea"/>
              </a:rPr>
              <a:t>사업장 순회 점검 등 다양한 방법을 통해 유해</a:t>
            </a:r>
            <a:r>
              <a:rPr lang="en-US" altLang="ko-KR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· </a:t>
            </a:r>
            <a:r>
              <a:rPr lang="ko-KR" altLang="en-US" sz="2400" b="1" dirty="0" smtClean="0">
                <a:latin typeface="+mj-ea"/>
                <a:ea typeface="+mj-ea"/>
              </a:rPr>
              <a:t>위험요인 파악 </a:t>
            </a:r>
            <a:endParaRPr lang="ko-KR" altLang="en-US" sz="2400" b="1" dirty="0">
              <a:latin typeface="+mj-ea"/>
              <a:ea typeface="+mj-ea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E5B3F79-EDE6-4E0E-AE00-1787785D7AD2}"/>
              </a:ext>
            </a:extLst>
          </p:cNvPr>
          <p:cNvGrpSpPr/>
          <p:nvPr/>
        </p:nvGrpSpPr>
        <p:grpSpPr>
          <a:xfrm>
            <a:off x="1559496" y="3762130"/>
            <a:ext cx="266329" cy="298215"/>
            <a:chOff x="4811367" y="1575848"/>
            <a:chExt cx="633490" cy="603617"/>
          </a:xfrm>
        </p:grpSpPr>
        <p:sp>
          <p:nvSpPr>
            <p:cNvPr id="12" name="Freeform 74">
              <a:extLst>
                <a:ext uri="{FF2B5EF4-FFF2-40B4-BE49-F238E27FC236}">
                  <a16:creationId xmlns:a16="http://schemas.microsoft.com/office/drawing/2014/main" id="{F373806C-7856-4817-B978-F1E6F20616B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id="{7DE2E9B9-9FF4-460C-AE1F-B7BF19C23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5572B3-E40A-47A4-A307-ACED41775E8D}"/>
              </a:ext>
            </a:extLst>
          </p:cNvPr>
          <p:cNvSpPr/>
          <p:nvPr/>
        </p:nvSpPr>
        <p:spPr>
          <a:xfrm>
            <a:off x="1920520" y="4676943"/>
            <a:ext cx="9720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2400" b="1" dirty="0">
                <a:solidFill>
                  <a:srgbClr val="0000FF"/>
                </a:solidFill>
                <a:latin typeface="+mj-ea"/>
                <a:ea typeface="+mj-ea"/>
              </a:rPr>
              <a:t>3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단계</a:t>
            </a:r>
            <a:r>
              <a:rPr lang="en-US" altLang="ko-KR" sz="2400" b="1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위험성 결정</a:t>
            </a:r>
            <a:endParaRPr lang="en-US" altLang="ko-KR" sz="2400" b="1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342900" indent="-342900" fontAlgn="base">
              <a:lnSpc>
                <a:spcPct val="150000"/>
              </a:lnSpc>
              <a:buFontTx/>
              <a:buChar char="-"/>
            </a:pPr>
            <a:r>
              <a:rPr lang="ko-KR" altLang="en-US" sz="2400" b="1" dirty="0">
                <a:latin typeface="+mj-ea"/>
                <a:ea typeface="+mj-ea"/>
              </a:rPr>
              <a:t>유해</a:t>
            </a:r>
            <a:r>
              <a:rPr lang="en-US" altLang="ko-KR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·</a:t>
            </a:r>
            <a:r>
              <a:rPr lang="ko-KR" altLang="en-US" sz="2400" b="1" dirty="0">
                <a:latin typeface="+mj-ea"/>
                <a:ea typeface="+mj-ea"/>
              </a:rPr>
              <a:t> 위험요인의 위험성이 하용 가능한 수준인지 </a:t>
            </a:r>
            <a:r>
              <a:rPr lang="ko-KR" altLang="en-US" sz="2400" b="1" dirty="0" smtClean="0">
                <a:latin typeface="+mj-ea"/>
                <a:ea typeface="+mj-ea"/>
              </a:rPr>
              <a:t>결정 </a:t>
            </a:r>
            <a:endParaRPr lang="ko-KR" altLang="en-US" sz="2400" b="1" dirty="0">
              <a:latin typeface="+mj-ea"/>
              <a:ea typeface="+mj-ea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4D002A0-2EE4-463D-87E1-664BC7B46D7E}"/>
              </a:ext>
            </a:extLst>
          </p:cNvPr>
          <p:cNvGrpSpPr/>
          <p:nvPr/>
        </p:nvGrpSpPr>
        <p:grpSpPr>
          <a:xfrm>
            <a:off x="1559496" y="4876419"/>
            <a:ext cx="266329" cy="298215"/>
            <a:chOff x="4811367" y="1575848"/>
            <a:chExt cx="633490" cy="603617"/>
          </a:xfrm>
        </p:grpSpPr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C9AB084F-298C-4F73-BF3A-A41D6EB0E37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FF4946C0-14D5-40EA-9FF5-94C54DD03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64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 err="1">
                <a:solidFill>
                  <a:srgbClr val="0D3C77"/>
                </a:solidFill>
                <a:latin typeface="+mj-ea"/>
              </a:rPr>
              <a:t>위험성평가</a:t>
            </a:r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 추진절차</a:t>
            </a:r>
            <a:endParaRPr lang="ko-KR" altLang="en-US" sz="2000" b="1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8" y="1652920"/>
            <a:ext cx="11195883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488472" y="2322746"/>
            <a:ext cx="105121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2400" b="1" dirty="0">
                <a:solidFill>
                  <a:srgbClr val="0000FF"/>
                </a:solidFill>
                <a:latin typeface="+mj-ea"/>
                <a:ea typeface="+mj-ea"/>
              </a:rPr>
              <a:t>4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단계</a:t>
            </a:r>
            <a:r>
              <a:rPr lang="en-US" altLang="ko-KR" sz="2400" b="1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위험성 감소대책 수립 및 실행</a:t>
            </a:r>
            <a:endParaRPr lang="en-US" altLang="ko-KR" sz="2400" b="1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342900" indent="-342900" fontAlgn="base">
              <a:lnSpc>
                <a:spcPct val="150000"/>
              </a:lnSpc>
              <a:buFontTx/>
              <a:buChar char="-"/>
            </a:pPr>
            <a:r>
              <a:rPr lang="ko-KR" altLang="en-US" sz="2400" b="1" dirty="0" smtClean="0">
                <a:latin typeface="+mj-ea"/>
                <a:ea typeface="+mj-ea"/>
              </a:rPr>
              <a:t>위험성 결정 </a:t>
            </a:r>
            <a:r>
              <a:rPr lang="ko-KR" altLang="en-US" sz="2400" b="1" dirty="0">
                <a:latin typeface="+mj-ea"/>
                <a:ea typeface="+mj-ea"/>
              </a:rPr>
              <a:t>결과 </a:t>
            </a:r>
            <a:r>
              <a:rPr lang="ko-KR" altLang="en-US" sz="2400" b="1" dirty="0" smtClean="0">
                <a:latin typeface="+mj-ea"/>
                <a:ea typeface="+mj-ea"/>
              </a:rPr>
              <a:t>위험수준이 </a:t>
            </a:r>
            <a:r>
              <a:rPr lang="ko-KR" altLang="en-US" sz="2400" b="1" dirty="0">
                <a:latin typeface="+mj-ea"/>
                <a:ea typeface="+mj-ea"/>
              </a:rPr>
              <a:t>사업장에서 허용 가능한 </a:t>
            </a:r>
            <a:r>
              <a:rPr lang="ko-KR" altLang="en-US" sz="2400" b="1" dirty="0" smtClean="0">
                <a:latin typeface="+mj-ea"/>
                <a:ea typeface="+mj-ea"/>
              </a:rPr>
              <a:t>수준을</a:t>
            </a:r>
            <a:r>
              <a:rPr lang="en-US" altLang="ko-KR" sz="2400" b="1" dirty="0" smtClean="0">
                <a:latin typeface="+mj-ea"/>
                <a:ea typeface="+mj-ea"/>
              </a:rPr>
              <a:t> </a:t>
            </a:r>
            <a:r>
              <a:rPr lang="ko-KR" altLang="en-US" sz="2400" b="1" spc="-50" dirty="0" smtClean="0">
                <a:latin typeface="+mj-ea"/>
                <a:ea typeface="+mj-ea"/>
              </a:rPr>
              <a:t>넘는다면</a:t>
            </a:r>
            <a:r>
              <a:rPr lang="en-US" altLang="ko-KR" sz="2400" b="1" spc="-50" dirty="0" smtClean="0">
                <a:latin typeface="+mj-ea"/>
                <a:ea typeface="+mj-ea"/>
              </a:rPr>
              <a:t> </a:t>
            </a:r>
            <a:r>
              <a:rPr lang="ko-KR" altLang="en-US" sz="2400" b="1" spc="-50" dirty="0" smtClean="0">
                <a:latin typeface="+mj-ea"/>
                <a:ea typeface="+mj-ea"/>
              </a:rPr>
              <a:t>위험성을</a:t>
            </a:r>
            <a:endParaRPr lang="en-US" altLang="ko-KR" sz="2400" b="1" spc="-50" dirty="0" smtClean="0">
              <a:latin typeface="+mj-ea"/>
              <a:ea typeface="+mj-ea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400" b="1" spc="-50" dirty="0">
                <a:latin typeface="+mj-ea"/>
                <a:ea typeface="+mj-ea"/>
              </a:rPr>
              <a:t> </a:t>
            </a:r>
            <a:r>
              <a:rPr lang="en-US" altLang="ko-KR" sz="2400" b="1" spc="-50" dirty="0" smtClean="0">
                <a:latin typeface="+mj-ea"/>
                <a:ea typeface="+mj-ea"/>
              </a:rPr>
              <a:t>  </a:t>
            </a:r>
            <a:r>
              <a:rPr lang="ko-KR" altLang="en-US" sz="2400" b="1" spc="-50" dirty="0" smtClean="0">
                <a:latin typeface="+mj-ea"/>
                <a:ea typeface="+mj-ea"/>
              </a:rPr>
              <a:t> </a:t>
            </a:r>
            <a:r>
              <a:rPr lang="ko-KR" altLang="en-US" sz="2400" b="1" spc="-50" dirty="0">
                <a:latin typeface="+mj-ea"/>
                <a:ea typeface="+mj-ea"/>
              </a:rPr>
              <a:t>가능한 낮은 수준으로 감소시키기 위한 </a:t>
            </a:r>
            <a:r>
              <a:rPr lang="ko-KR" altLang="en-US" sz="2400" b="1" spc="-50" dirty="0" smtClean="0">
                <a:latin typeface="+mj-ea"/>
                <a:ea typeface="+mj-ea"/>
              </a:rPr>
              <a:t>대책 수립 및 실행하는 단계</a:t>
            </a:r>
            <a:endParaRPr lang="ko-KR" altLang="en-US" sz="2200" b="1" spc="-50" dirty="0">
              <a:latin typeface="+mj-ea"/>
              <a:ea typeface="+mj-ea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E48099C5-F40F-4718-A2C9-B2EB474A8B96}"/>
              </a:ext>
            </a:extLst>
          </p:cNvPr>
          <p:cNvGrpSpPr/>
          <p:nvPr/>
        </p:nvGrpSpPr>
        <p:grpSpPr>
          <a:xfrm>
            <a:off x="1127448" y="2538770"/>
            <a:ext cx="288032" cy="298215"/>
            <a:chOff x="4811367" y="1575848"/>
            <a:chExt cx="633490" cy="603617"/>
          </a:xfrm>
        </p:grpSpPr>
        <p:sp>
          <p:nvSpPr>
            <p:cNvPr id="8" name="Freeform 74">
              <a:extLst>
                <a:ext uri="{FF2B5EF4-FFF2-40B4-BE49-F238E27FC236}">
                  <a16:creationId xmlns:a16="http://schemas.microsoft.com/office/drawing/2014/main" id="{A4331C87-1538-45A2-BE39-CAB00292AA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" name="Freeform 33">
              <a:extLst>
                <a:ext uri="{FF2B5EF4-FFF2-40B4-BE49-F238E27FC236}">
                  <a16:creationId xmlns:a16="http://schemas.microsoft.com/office/drawing/2014/main" id="{BD13A3CA-772E-49EA-8634-5E6BAC29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F5572B3-E40A-47A4-A307-ACED41775E8D}"/>
              </a:ext>
            </a:extLst>
          </p:cNvPr>
          <p:cNvSpPr/>
          <p:nvPr/>
        </p:nvSpPr>
        <p:spPr>
          <a:xfrm>
            <a:off x="1416464" y="4338970"/>
            <a:ext cx="95040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2400" b="1" dirty="0">
                <a:solidFill>
                  <a:srgbClr val="0000FF"/>
                </a:solidFill>
                <a:latin typeface="+mj-ea"/>
                <a:ea typeface="+mj-ea"/>
              </a:rPr>
              <a:t>  5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단계</a:t>
            </a:r>
            <a:r>
              <a:rPr lang="en-US" altLang="ko-KR" sz="2400" b="1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기록</a:t>
            </a:r>
            <a:r>
              <a:rPr lang="en-US" altLang="ko-KR" sz="24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·</a:t>
            </a:r>
            <a:r>
              <a:rPr lang="ko-KR" altLang="en-US" sz="2400" b="1" dirty="0">
                <a:solidFill>
                  <a:srgbClr val="0000FF"/>
                </a:solidFill>
                <a:latin typeface="+mj-ea"/>
                <a:ea typeface="+mj-ea"/>
              </a:rPr>
              <a:t> 공유</a:t>
            </a:r>
            <a:endParaRPr lang="en-US" altLang="ko-KR" sz="2400" b="1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342900" indent="-342900" fontAlgn="base">
              <a:lnSpc>
                <a:spcPct val="150000"/>
              </a:lnSpc>
              <a:buFontTx/>
              <a:buChar char="-"/>
            </a:pPr>
            <a:r>
              <a:rPr lang="ko-KR" altLang="en-US" sz="2400" b="1" dirty="0" err="1">
                <a:latin typeface="+mj-ea"/>
                <a:ea typeface="+mj-ea"/>
              </a:rPr>
              <a:t>위험성평가</a:t>
            </a:r>
            <a:r>
              <a:rPr lang="ko-KR" altLang="en-US" sz="2400" b="1" dirty="0">
                <a:latin typeface="+mj-ea"/>
                <a:ea typeface="+mj-ea"/>
              </a:rPr>
              <a:t> </a:t>
            </a:r>
            <a:r>
              <a:rPr lang="ko-KR" altLang="en-US" sz="2400" b="1" dirty="0" smtClean="0">
                <a:latin typeface="+mj-ea"/>
                <a:ea typeface="+mj-ea"/>
              </a:rPr>
              <a:t>결과 기록</a:t>
            </a:r>
            <a:r>
              <a:rPr lang="en-US" altLang="ko-KR" sz="2400" b="1" dirty="0" smtClean="0">
                <a:latin typeface="+mj-ea"/>
                <a:ea typeface="+mj-ea"/>
              </a:rPr>
              <a:t>, </a:t>
            </a:r>
            <a:r>
              <a:rPr lang="ko-KR" altLang="en-US" sz="2400" b="1" dirty="0" smtClean="0">
                <a:latin typeface="+mj-ea"/>
                <a:ea typeface="+mj-ea"/>
              </a:rPr>
              <a:t>근로자들이 </a:t>
            </a:r>
            <a:r>
              <a:rPr lang="ko-KR" altLang="en-US" sz="2400" b="1" dirty="0">
                <a:latin typeface="+mj-ea"/>
                <a:ea typeface="+mj-ea"/>
              </a:rPr>
              <a:t>보기 쉬운 곳에 </a:t>
            </a:r>
            <a:r>
              <a:rPr lang="ko-KR" altLang="en-US" sz="2400" b="1" dirty="0" smtClean="0">
                <a:latin typeface="+mj-ea"/>
                <a:ea typeface="+mj-ea"/>
              </a:rPr>
              <a:t>게시</a:t>
            </a:r>
            <a:r>
              <a:rPr lang="en-US" altLang="ko-KR" sz="2400" b="1" dirty="0" smtClean="0">
                <a:latin typeface="+mj-ea"/>
                <a:ea typeface="+mj-ea"/>
              </a:rPr>
              <a:t>, </a:t>
            </a:r>
            <a:r>
              <a:rPr lang="ko-KR" altLang="en-US" sz="2400" b="1" dirty="0">
                <a:latin typeface="+mj-ea"/>
                <a:ea typeface="+mj-ea"/>
              </a:rPr>
              <a:t>안전보건교육 및 </a:t>
            </a:r>
            <a:endParaRPr lang="en-US" altLang="ko-KR" sz="2400" b="1" dirty="0">
              <a:latin typeface="+mj-ea"/>
              <a:ea typeface="+mj-ea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400" b="1" dirty="0">
                <a:latin typeface="+mj-ea"/>
                <a:ea typeface="+mj-ea"/>
              </a:rPr>
              <a:t>   </a:t>
            </a:r>
            <a:r>
              <a:rPr lang="ko-KR" altLang="en-US" sz="2400" b="1" dirty="0">
                <a:latin typeface="+mj-ea"/>
                <a:ea typeface="+mj-ea"/>
              </a:rPr>
              <a:t> 작업 전 안전작업회의 등을 통해 </a:t>
            </a:r>
            <a:r>
              <a:rPr lang="ko-KR" altLang="en-US" sz="2400" b="1" dirty="0" smtClean="0">
                <a:latin typeface="+mj-ea"/>
                <a:ea typeface="+mj-ea"/>
              </a:rPr>
              <a:t>근로자에게 </a:t>
            </a:r>
            <a:r>
              <a:rPr lang="ko-KR" altLang="en-US" sz="2400" b="1" dirty="0">
                <a:latin typeface="+mj-ea"/>
                <a:ea typeface="+mj-ea"/>
              </a:rPr>
              <a:t>위험성평가 실시 </a:t>
            </a:r>
            <a:r>
              <a:rPr lang="ko-KR" altLang="en-US" sz="2400" b="1" dirty="0" smtClean="0">
                <a:latin typeface="+mj-ea"/>
                <a:ea typeface="+mj-ea"/>
              </a:rPr>
              <a:t>결과 공유 </a:t>
            </a:r>
            <a:endParaRPr lang="ko-KR" altLang="en-US" sz="2400" b="1" dirty="0">
              <a:latin typeface="+mj-ea"/>
              <a:ea typeface="+mj-ea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4D002A0-2EE4-463D-87E1-664BC7B46D7E}"/>
              </a:ext>
            </a:extLst>
          </p:cNvPr>
          <p:cNvGrpSpPr/>
          <p:nvPr/>
        </p:nvGrpSpPr>
        <p:grpSpPr>
          <a:xfrm>
            <a:off x="1199456" y="4554994"/>
            <a:ext cx="288032" cy="298215"/>
            <a:chOff x="4811367" y="1575848"/>
            <a:chExt cx="633490" cy="603617"/>
          </a:xfrm>
        </p:grpSpPr>
        <p:sp>
          <p:nvSpPr>
            <p:cNvPr id="12" name="Freeform 74">
              <a:extLst>
                <a:ext uri="{FF2B5EF4-FFF2-40B4-BE49-F238E27FC236}">
                  <a16:creationId xmlns:a16="http://schemas.microsoft.com/office/drawing/2014/main" id="{C9AB084F-298C-4F73-BF3A-A41D6EB0E37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id="{FF4946C0-14D5-40EA-9FF5-94C54DD03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27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위험성평가 인정제도</a:t>
            </a:r>
            <a:r>
              <a:rPr lang="ko-KR" altLang="en-US" sz="3200" dirty="0">
                <a:solidFill>
                  <a:srgbClr val="0D3C7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0" y="6660484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5553F64-59F2-452C-AF77-1DE4234F6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" y="1997515"/>
            <a:ext cx="11934825" cy="13335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9BA4004-60E9-4EF4-81BC-D0566DF19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45" y="3318374"/>
            <a:ext cx="11928667" cy="3143250"/>
          </a:xfrm>
          <a:prstGeom prst="rect">
            <a:avLst/>
          </a:prstGeom>
        </p:spPr>
      </p:pic>
      <p:sp>
        <p:nvSpPr>
          <p:cNvPr id="25" name="내용 개체 틀 2">
            <a:extLst>
              <a:ext uri="{FF2B5EF4-FFF2-40B4-BE49-F238E27FC236}">
                <a16:creationId xmlns:a16="http://schemas.microsoft.com/office/drawing/2014/main" id="{20B4D124-93C6-4795-9D12-B10B33DF19BD}"/>
              </a:ext>
            </a:extLst>
          </p:cNvPr>
          <p:cNvSpPr txBox="1">
            <a:spLocks/>
          </p:cNvSpPr>
          <p:nvPr/>
        </p:nvSpPr>
        <p:spPr>
          <a:xfrm>
            <a:off x="7104113" y="3306634"/>
            <a:ext cx="2520280" cy="49449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맑은 고딕" pitchFamily="50" charset="-127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altLang="en-US" sz="2000" b="1" spc="-150" dirty="0">
                <a:solidFill>
                  <a:schemeClr val="accent5">
                    <a:lumMod val="50000"/>
                  </a:schemeClr>
                </a:solidFill>
                <a:ea typeface="맑은 고딕" pitchFamily="50" charset="-127"/>
              </a:rPr>
              <a:t>★ 인정유효기간</a:t>
            </a:r>
            <a:r>
              <a:rPr lang="en-US" altLang="ko-KR" sz="2000" b="1" spc="-150" dirty="0">
                <a:solidFill>
                  <a:schemeClr val="accent5">
                    <a:lumMod val="50000"/>
                  </a:schemeClr>
                </a:solidFill>
                <a:ea typeface="맑은 고딕" pitchFamily="50" charset="-127"/>
              </a:rPr>
              <a:t>: 3</a:t>
            </a:r>
            <a:r>
              <a:rPr lang="ko-KR" altLang="en-US" sz="2000" b="1" spc="-150" dirty="0">
                <a:solidFill>
                  <a:schemeClr val="accent5">
                    <a:lumMod val="50000"/>
                  </a:schemeClr>
                </a:solidFill>
                <a:ea typeface="맑은 고딕" pitchFamily="50" charset="-127"/>
              </a:rPr>
              <a:t>년</a:t>
            </a:r>
          </a:p>
        </p:txBody>
      </p:sp>
    </p:spTree>
    <p:extLst>
      <p:ext uri="{BB962C8B-B14F-4D97-AF65-F5344CB8AC3E}">
        <p14:creationId xmlns:p14="http://schemas.microsoft.com/office/powerpoint/2010/main" val="13725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위험성평가 인정제도</a:t>
            </a:r>
            <a:r>
              <a:rPr lang="ko-KR" altLang="en-US" sz="3200" dirty="0">
                <a:solidFill>
                  <a:srgbClr val="0D3C7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0" y="6660484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670EFF3-9B65-4FDD-93B8-167D7B457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1967934"/>
            <a:ext cx="118967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2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6660484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DF243594-9FDD-42FA-9D0C-175211D9B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3" y="-12454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5" name="_x21393160">
            <a:extLst>
              <a:ext uri="{FF2B5EF4-FFF2-40B4-BE49-F238E27FC236}">
                <a16:creationId xmlns:a16="http://schemas.microsoft.com/office/drawing/2014/main" id="{1937E1B0-E0FD-4956-B8CC-D58C3CF94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7" y="1807012"/>
            <a:ext cx="3456385" cy="464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F640B61-197E-4938-B4C8-A711A4A5F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772816"/>
            <a:ext cx="6636684" cy="13788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4E226AC-DB08-48CC-923B-3C0069B52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8" y="3292504"/>
            <a:ext cx="6636684" cy="3160831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 err="1">
                <a:solidFill>
                  <a:srgbClr val="0D3C77"/>
                </a:solidFill>
                <a:latin typeface="+mj-ea"/>
              </a:rPr>
              <a:t>위험성평가</a:t>
            </a:r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 </a:t>
            </a:r>
            <a:r>
              <a:rPr lang="ko-KR" altLang="en-US" sz="4000" dirty="0" smtClean="0">
                <a:solidFill>
                  <a:srgbClr val="0D3C77"/>
                </a:solidFill>
                <a:latin typeface="+mj-ea"/>
              </a:rPr>
              <a:t>컨설팅 실적</a:t>
            </a:r>
            <a:r>
              <a:rPr lang="ko-KR" altLang="en-US" sz="3200" dirty="0" smtClean="0">
                <a:solidFill>
                  <a:srgbClr val="0D3C7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endParaRPr lang="ko-KR" altLang="en-US" sz="3200" dirty="0">
              <a:solidFill>
                <a:srgbClr val="0D3C7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38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6660484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AA8D26BD-1DDD-45B2-A19F-BB75D7A6A019}"/>
              </a:ext>
            </a:extLst>
          </p:cNvPr>
          <p:cNvSpPr/>
          <p:nvPr/>
        </p:nvSpPr>
        <p:spPr>
          <a:xfrm>
            <a:off x="3995286" y="1628800"/>
            <a:ext cx="1584834" cy="1578128"/>
          </a:xfrm>
          <a:prstGeom prst="ellipse">
            <a:avLst/>
          </a:prstGeom>
          <a:gradFill>
            <a:gsLst>
              <a:gs pos="0">
                <a:srgbClr val="0070C0"/>
              </a:gs>
              <a:gs pos="96000">
                <a:srgbClr val="0059A9"/>
              </a:gs>
            </a:gsLst>
            <a:lin ang="0" scaled="0"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EFEE51-C1BC-460A-AF50-C35095B7C34E}"/>
              </a:ext>
            </a:extLst>
          </p:cNvPr>
          <p:cNvSpPr txBox="1"/>
          <p:nvPr/>
        </p:nvSpPr>
        <p:spPr>
          <a:xfrm>
            <a:off x="3704823" y="2134773"/>
            <a:ext cx="22270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i="0" u="none" strike="noStrike" baseline="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2.</a:t>
            </a:r>
            <a:r>
              <a:rPr lang="ko-KR" altLang="en-US" sz="2400" b="1" i="0" u="none" strike="noStrike" baseline="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교육</a:t>
            </a:r>
            <a:r>
              <a:rPr lang="en-US" altLang="ko-KR" sz="2800" b="1" i="0" u="none" strike="noStrike" baseline="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400" b="1" i="0" u="none" strike="noStrike" baseline="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실습</a:t>
            </a:r>
            <a:endParaRPr lang="en-US" altLang="ko-KR" sz="2400" b="1" i="0" u="none" strike="noStrike" baseline="0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sz="16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집체</a:t>
            </a:r>
            <a:r>
              <a:rPr lang="en-US" altLang="ko-KR" sz="16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600" b="1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0E1C51E6-AC3C-4ECD-B9AC-CFBF8C3D009E}"/>
              </a:ext>
            </a:extLst>
          </p:cNvPr>
          <p:cNvSpPr/>
          <p:nvPr/>
        </p:nvSpPr>
        <p:spPr>
          <a:xfrm>
            <a:off x="2034628" y="1628800"/>
            <a:ext cx="1584834" cy="1578128"/>
          </a:xfrm>
          <a:prstGeom prst="ellipse">
            <a:avLst/>
          </a:prstGeom>
          <a:gradFill>
            <a:gsLst>
              <a:gs pos="0">
                <a:srgbClr val="0070C0"/>
              </a:gs>
              <a:gs pos="96000">
                <a:srgbClr val="0059A9"/>
              </a:gs>
            </a:gsLst>
            <a:lin ang="0" scaled="0"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7DAEF5-C2CB-4E19-9374-D62CD8EA5DAE}"/>
              </a:ext>
            </a:extLst>
          </p:cNvPr>
          <p:cNvSpPr txBox="1"/>
          <p:nvPr/>
        </p:nvSpPr>
        <p:spPr>
          <a:xfrm>
            <a:off x="1949266" y="2071528"/>
            <a:ext cx="17555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1.</a:t>
            </a:r>
            <a:r>
              <a:rPr lang="ko-KR" altLang="en-US" sz="24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규정</a:t>
            </a:r>
            <a:r>
              <a:rPr lang="en-US" altLang="ko-KR" sz="24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4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서식 </a:t>
            </a:r>
            <a:endParaRPr lang="en-US" altLang="ko-KR" sz="2400" b="1" i="0" u="none" strike="noStrike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24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제공</a:t>
            </a:r>
            <a:endParaRPr lang="ko-KR" altLang="en-US" sz="24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6B748C1A-D74A-4E1D-B6C2-FF710FABC3A6}"/>
              </a:ext>
            </a:extLst>
          </p:cNvPr>
          <p:cNvSpPr/>
          <p:nvPr/>
        </p:nvSpPr>
        <p:spPr>
          <a:xfrm>
            <a:off x="5997842" y="1660652"/>
            <a:ext cx="1584834" cy="1578128"/>
          </a:xfrm>
          <a:prstGeom prst="ellipse">
            <a:avLst/>
          </a:prstGeom>
          <a:gradFill>
            <a:gsLst>
              <a:gs pos="0">
                <a:srgbClr val="0070C0"/>
              </a:gs>
              <a:gs pos="96000">
                <a:srgbClr val="0059A9"/>
              </a:gs>
            </a:gsLst>
            <a:lin ang="0" scaled="0"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BED759-7D4C-4C44-9DBB-3FCB81215DE7}"/>
              </a:ext>
            </a:extLst>
          </p:cNvPr>
          <p:cNvSpPr txBox="1"/>
          <p:nvPr/>
        </p:nvSpPr>
        <p:spPr>
          <a:xfrm>
            <a:off x="5689449" y="2206879"/>
            <a:ext cx="2227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3.</a:t>
            </a:r>
            <a:r>
              <a:rPr lang="ko-KR" altLang="en-US" sz="24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자체평가</a:t>
            </a:r>
            <a:endParaRPr lang="ko-KR" altLang="en-US" sz="24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42F0206D-D5E7-4BE7-987B-EDB20A69BBD9}"/>
              </a:ext>
            </a:extLst>
          </p:cNvPr>
          <p:cNvSpPr/>
          <p:nvPr/>
        </p:nvSpPr>
        <p:spPr>
          <a:xfrm>
            <a:off x="7934459" y="1671196"/>
            <a:ext cx="1584834" cy="1578128"/>
          </a:xfrm>
          <a:prstGeom prst="ellipse">
            <a:avLst/>
          </a:prstGeom>
          <a:gradFill>
            <a:gsLst>
              <a:gs pos="0">
                <a:srgbClr val="0070C0"/>
              </a:gs>
              <a:gs pos="96000">
                <a:srgbClr val="0059A9"/>
              </a:gs>
            </a:gsLst>
            <a:lin ang="0" scaled="0"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A114D7-A439-48CA-82A8-BE1625BB3CD6}"/>
              </a:ext>
            </a:extLst>
          </p:cNvPr>
          <p:cNvSpPr txBox="1"/>
          <p:nvPr/>
        </p:nvSpPr>
        <p:spPr>
          <a:xfrm>
            <a:off x="7613336" y="2079410"/>
            <a:ext cx="2227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4.</a:t>
            </a:r>
            <a:r>
              <a:rPr lang="ko-KR" altLang="en-US" sz="24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자체평가</a:t>
            </a:r>
            <a:endParaRPr lang="en-US" altLang="ko-KR" sz="2400" b="1" i="0" u="none" strike="noStrike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서류검토</a:t>
            </a: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8113D1ED-BCA2-4499-B596-C65B4EE4E515}"/>
              </a:ext>
            </a:extLst>
          </p:cNvPr>
          <p:cNvSpPr/>
          <p:nvPr/>
        </p:nvSpPr>
        <p:spPr>
          <a:xfrm>
            <a:off x="3705856" y="4145853"/>
            <a:ext cx="1584834" cy="1578128"/>
          </a:xfrm>
          <a:prstGeom prst="ellipse">
            <a:avLst/>
          </a:prstGeom>
          <a:gradFill>
            <a:gsLst>
              <a:gs pos="0">
                <a:srgbClr val="0070C0"/>
              </a:gs>
              <a:gs pos="96000">
                <a:srgbClr val="0059A9"/>
              </a:gs>
            </a:gsLst>
            <a:lin ang="0" scaled="0"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F0C06374-616B-4222-8316-4B2A8E817390}"/>
              </a:ext>
            </a:extLst>
          </p:cNvPr>
          <p:cNvSpPr/>
          <p:nvPr/>
        </p:nvSpPr>
        <p:spPr>
          <a:xfrm>
            <a:off x="6227089" y="4160514"/>
            <a:ext cx="1584834" cy="1578128"/>
          </a:xfrm>
          <a:prstGeom prst="ellipse">
            <a:avLst/>
          </a:prstGeom>
          <a:gradFill>
            <a:gsLst>
              <a:gs pos="0">
                <a:srgbClr val="0070C0"/>
              </a:gs>
              <a:gs pos="96000">
                <a:srgbClr val="0059A9"/>
              </a:gs>
            </a:gsLst>
            <a:lin ang="0" scaled="0"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23EB00-6898-4955-8B41-3357E69CFF65}"/>
              </a:ext>
            </a:extLst>
          </p:cNvPr>
          <p:cNvSpPr txBox="1"/>
          <p:nvPr/>
        </p:nvSpPr>
        <p:spPr>
          <a:xfrm>
            <a:off x="3424603" y="4575299"/>
            <a:ext cx="2227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i="0" u="none" strike="noStrike" baseline="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5.</a:t>
            </a:r>
            <a:r>
              <a:rPr lang="ko-KR" altLang="en-US" sz="2400" b="1" i="0" u="none" strike="noStrike" baseline="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현장방문</a:t>
            </a:r>
            <a:endParaRPr lang="en-US" altLang="ko-KR" sz="2400" b="1" i="0" u="none" strike="noStrike" baseline="0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24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코칭</a:t>
            </a:r>
            <a:r>
              <a:rPr lang="en-US" altLang="ko-KR" sz="16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(1:1)</a:t>
            </a:r>
            <a:endParaRPr lang="ko-KR" altLang="en-US" sz="1600" b="1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D0DED5-BAB6-41D2-8048-BB8A65637B05}"/>
              </a:ext>
            </a:extLst>
          </p:cNvPr>
          <p:cNvSpPr txBox="1"/>
          <p:nvPr/>
        </p:nvSpPr>
        <p:spPr>
          <a:xfrm>
            <a:off x="5932936" y="4452188"/>
            <a:ext cx="2227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6. </a:t>
            </a:r>
            <a:r>
              <a:rPr lang="ko-KR" altLang="en-US" sz="24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인정</a:t>
            </a:r>
            <a:endParaRPr lang="en-US" altLang="ko-KR" sz="2400" b="1" i="0" u="none" strike="noStrike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획득 지원</a:t>
            </a:r>
            <a:endParaRPr lang="en-US" altLang="ko-KR" sz="24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(1:1)</a:t>
            </a:r>
            <a:endParaRPr lang="ko-KR" altLang="en-US" sz="16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AEB4A8-A21C-404F-A68A-AB251AF030A7}"/>
              </a:ext>
            </a:extLst>
          </p:cNvPr>
          <p:cNvSpPr txBox="1"/>
          <p:nvPr/>
        </p:nvSpPr>
        <p:spPr>
          <a:xfrm>
            <a:off x="1787133" y="3501008"/>
            <a:ext cx="1946366" cy="58477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위험성평가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실시규정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</a:p>
          <a:p>
            <a:pPr algn="ctr"/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보고서 등 관련 서식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이등변 삼각형 38">
            <a:extLst>
              <a:ext uri="{FF2B5EF4-FFF2-40B4-BE49-F238E27FC236}">
                <a16:creationId xmlns:a16="http://schemas.microsoft.com/office/drawing/2014/main" id="{C7000D3C-8F94-429A-B3FB-C42B1E3DFF31}"/>
              </a:ext>
            </a:extLst>
          </p:cNvPr>
          <p:cNvSpPr/>
          <p:nvPr/>
        </p:nvSpPr>
        <p:spPr>
          <a:xfrm rot="5400000">
            <a:off x="3748384" y="2375775"/>
            <a:ext cx="139354" cy="12013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0" name="이등변 삼각형 39">
            <a:extLst>
              <a:ext uri="{FF2B5EF4-FFF2-40B4-BE49-F238E27FC236}">
                <a16:creationId xmlns:a16="http://schemas.microsoft.com/office/drawing/2014/main" id="{21473895-1FDD-432A-883A-6F62D3D8B917}"/>
              </a:ext>
            </a:extLst>
          </p:cNvPr>
          <p:cNvSpPr/>
          <p:nvPr/>
        </p:nvSpPr>
        <p:spPr>
          <a:xfrm rot="5400000">
            <a:off x="5686334" y="2393424"/>
            <a:ext cx="139354" cy="12013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1" name="이등변 삼각형 40">
            <a:extLst>
              <a:ext uri="{FF2B5EF4-FFF2-40B4-BE49-F238E27FC236}">
                <a16:creationId xmlns:a16="http://schemas.microsoft.com/office/drawing/2014/main" id="{4E37CD0D-7548-40C9-9DA2-C5BCEA6A8848}"/>
              </a:ext>
            </a:extLst>
          </p:cNvPr>
          <p:cNvSpPr/>
          <p:nvPr/>
        </p:nvSpPr>
        <p:spPr>
          <a:xfrm rot="5400000">
            <a:off x="7677456" y="2349988"/>
            <a:ext cx="139354" cy="12013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2" name="이등변 삼각형 41">
            <a:extLst>
              <a:ext uri="{FF2B5EF4-FFF2-40B4-BE49-F238E27FC236}">
                <a16:creationId xmlns:a16="http://schemas.microsoft.com/office/drawing/2014/main" id="{31E478E2-406D-4F1E-851F-B8D2DFACD073}"/>
              </a:ext>
            </a:extLst>
          </p:cNvPr>
          <p:cNvSpPr/>
          <p:nvPr/>
        </p:nvSpPr>
        <p:spPr>
          <a:xfrm rot="5400000">
            <a:off x="5737963" y="4908984"/>
            <a:ext cx="139354" cy="12013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18EF4BD-8349-4AAD-89FB-1232719B4EBB}"/>
              </a:ext>
            </a:extLst>
          </p:cNvPr>
          <p:cNvSpPr txBox="1"/>
          <p:nvPr/>
        </p:nvSpPr>
        <p:spPr>
          <a:xfrm>
            <a:off x="3781911" y="3502353"/>
            <a:ext cx="1936613" cy="58477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평가 담당자 중심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</a:p>
          <a:p>
            <a:pPr algn="ctr"/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집중교육 </a:t>
            </a:r>
            <a:r>
              <a:rPr lang="en-US" altLang="ko-KR" sz="1600" b="1" i="0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(1</a:t>
            </a:r>
            <a:r>
              <a:rPr lang="ko-KR" altLang="en-US" sz="1600" b="1" i="0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600" b="1" i="0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9739D8-E910-4497-94BA-556999AC6C78}"/>
              </a:ext>
            </a:extLst>
          </p:cNvPr>
          <p:cNvSpPr txBox="1"/>
          <p:nvPr/>
        </p:nvSpPr>
        <p:spPr>
          <a:xfrm>
            <a:off x="5781999" y="3502352"/>
            <a:ext cx="1817816" cy="58477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신청기업 스스로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평가 실시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(2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DC72DD-5B96-4F37-BBDE-88CA0CEF975F}"/>
              </a:ext>
            </a:extLst>
          </p:cNvPr>
          <p:cNvSpPr txBox="1"/>
          <p:nvPr/>
        </p:nvSpPr>
        <p:spPr>
          <a:xfrm>
            <a:off x="7678102" y="3512787"/>
            <a:ext cx="1902328" cy="58477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전문가가 자체평가의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적정성 검토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AA8AE2-C598-4DB1-AE52-DAF83EDFE170}"/>
              </a:ext>
            </a:extLst>
          </p:cNvPr>
          <p:cNvSpPr txBox="1"/>
          <p:nvPr/>
        </p:nvSpPr>
        <p:spPr>
          <a:xfrm>
            <a:off x="3519017" y="6022370"/>
            <a:ext cx="2133268" cy="58477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자체평가 검토결과 반영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</a:p>
          <a:p>
            <a:pPr algn="ctr"/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전문가 현장 코칭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(1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6DFDED-C9F4-40AC-AFD6-3C9D009FBE73}"/>
              </a:ext>
            </a:extLst>
          </p:cNvPr>
          <p:cNvSpPr txBox="1"/>
          <p:nvPr/>
        </p:nvSpPr>
        <p:spPr>
          <a:xfrm>
            <a:off x="6110598" y="6021288"/>
            <a:ext cx="1817816" cy="58477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안전보건공단과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유기적 소통</a:t>
            </a:r>
          </a:p>
        </p:txBody>
      </p: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26704D6B-8E18-4C55-AB5B-C841E393961F}"/>
              </a:ext>
            </a:extLst>
          </p:cNvPr>
          <p:cNvCxnSpPr>
            <a:cxnSpLocks/>
          </p:cNvCxnSpPr>
          <p:nvPr/>
        </p:nvCxnSpPr>
        <p:spPr>
          <a:xfrm>
            <a:off x="2827045" y="3188998"/>
            <a:ext cx="0" cy="312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37732AAB-C571-47B7-B644-C2149A7E63D6}"/>
              </a:ext>
            </a:extLst>
          </p:cNvPr>
          <p:cNvCxnSpPr>
            <a:cxnSpLocks/>
          </p:cNvCxnSpPr>
          <p:nvPr/>
        </p:nvCxnSpPr>
        <p:spPr>
          <a:xfrm>
            <a:off x="4808737" y="3188998"/>
            <a:ext cx="0" cy="312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7D80B65C-2065-4C10-AAD5-A6B4260545AB}"/>
              </a:ext>
            </a:extLst>
          </p:cNvPr>
          <p:cNvCxnSpPr>
            <a:cxnSpLocks/>
          </p:cNvCxnSpPr>
          <p:nvPr/>
        </p:nvCxnSpPr>
        <p:spPr>
          <a:xfrm>
            <a:off x="6817455" y="3179153"/>
            <a:ext cx="0" cy="321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682DBE78-E6F2-4A41-A582-E2B2BFD06129}"/>
              </a:ext>
            </a:extLst>
          </p:cNvPr>
          <p:cNvCxnSpPr>
            <a:cxnSpLocks/>
          </p:cNvCxnSpPr>
          <p:nvPr/>
        </p:nvCxnSpPr>
        <p:spPr>
          <a:xfrm>
            <a:off x="8747655" y="3198577"/>
            <a:ext cx="0" cy="314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B08EA222-5606-4BE5-BFF0-1961B40B92D6}"/>
              </a:ext>
            </a:extLst>
          </p:cNvPr>
          <p:cNvCxnSpPr>
            <a:cxnSpLocks/>
          </p:cNvCxnSpPr>
          <p:nvPr/>
        </p:nvCxnSpPr>
        <p:spPr>
          <a:xfrm>
            <a:off x="4518371" y="5687280"/>
            <a:ext cx="0" cy="334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BB2C59D1-E00F-4C4C-87F6-CD0E472B6658}"/>
              </a:ext>
            </a:extLst>
          </p:cNvPr>
          <p:cNvCxnSpPr>
            <a:cxnSpLocks/>
            <a:stCxn id="35" idx="4"/>
            <a:endCxn id="47" idx="0"/>
          </p:cNvCxnSpPr>
          <p:nvPr/>
        </p:nvCxnSpPr>
        <p:spPr>
          <a:xfrm>
            <a:off x="7019506" y="5738642"/>
            <a:ext cx="0" cy="282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이등변 삼각형 53">
            <a:extLst>
              <a:ext uri="{FF2B5EF4-FFF2-40B4-BE49-F238E27FC236}">
                <a16:creationId xmlns:a16="http://schemas.microsoft.com/office/drawing/2014/main" id="{E9D0E26B-3D98-4DB7-8ABE-D9E8EB0BAF53}"/>
              </a:ext>
            </a:extLst>
          </p:cNvPr>
          <p:cNvSpPr/>
          <p:nvPr/>
        </p:nvSpPr>
        <p:spPr>
          <a:xfrm rot="5400000">
            <a:off x="3289691" y="4883432"/>
            <a:ext cx="139354" cy="12013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55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 err="1">
                <a:solidFill>
                  <a:srgbClr val="0D3C77"/>
                </a:solidFill>
                <a:latin typeface="+mj-ea"/>
              </a:rPr>
              <a:t>위험성평가</a:t>
            </a:r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 컨설팅 추진절차</a:t>
            </a:r>
            <a:r>
              <a:rPr lang="ko-KR" altLang="en-US" sz="3200" dirty="0" smtClean="0">
                <a:solidFill>
                  <a:srgbClr val="0D3C7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endParaRPr lang="ko-KR" altLang="en-US" sz="3200" dirty="0">
              <a:solidFill>
                <a:srgbClr val="0D3C7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37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1596D446-5136-4D56-938B-46B05A33E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b="1" dirty="0">
                <a:solidFill>
                  <a:srgbClr val="0D3C77"/>
                </a:solidFill>
                <a:latin typeface="+mj-ea"/>
              </a:rPr>
              <a:t>중대재해처벌법 목적 및 정의</a:t>
            </a:r>
            <a:endParaRPr lang="ko-KR" altLang="en-US" sz="1800" b="1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4B35C730-D08B-42F9-AED3-5F9D2B55F3D5}"/>
              </a:ext>
            </a:extLst>
          </p:cNvPr>
          <p:cNvSpPr/>
          <p:nvPr/>
        </p:nvSpPr>
        <p:spPr>
          <a:xfrm>
            <a:off x="1487488" y="2081915"/>
            <a:ext cx="958895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1800" b="1" i="0" dirty="0"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   </a:t>
            </a:r>
            <a:r>
              <a:rPr lang="en-US" altLang="ko-KR" sz="2000" b="1" i="0" dirty="0"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 </a:t>
            </a:r>
            <a:r>
              <a:rPr lang="ko-KR" altLang="en-US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중대재해처벌법 목적</a:t>
            </a:r>
            <a:r>
              <a:rPr lang="en-US" altLang="ko-KR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altLang="ko-KR" sz="2000" b="1" dirty="0">
                <a:latin typeface="+mj-ea"/>
                <a:ea typeface="+mj-ea"/>
                <a:cs typeface="Malgun Gothic Semilight" panose="020B0502040204020203" pitchFamily="50" charset="-127"/>
              </a:rPr>
              <a:t>   - </a:t>
            </a:r>
            <a:r>
              <a:rPr lang="ko-KR" altLang="en-US" sz="2000" b="1" i="0" dirty="0"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사업주 또는 </a:t>
            </a:r>
            <a:r>
              <a:rPr lang="ko-KR" altLang="en-US" sz="2000" b="1" i="0" dirty="0" err="1"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경영책임자등이</a:t>
            </a:r>
            <a:r>
              <a:rPr lang="ko-KR" altLang="en-US" sz="2000" b="1" i="0" dirty="0"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 사업 또는 사업장의 </a:t>
            </a:r>
            <a:r>
              <a:rPr lang="ko-KR" altLang="en-US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안전보건관리체계 구축 등 안전 및</a:t>
            </a:r>
            <a:endParaRPr lang="en-US" altLang="ko-KR" sz="2000" b="1" i="0" dirty="0">
              <a:solidFill>
                <a:srgbClr val="0000FF"/>
              </a:solidFill>
              <a:effectLst/>
              <a:latin typeface="+mj-ea"/>
              <a:ea typeface="+mj-ea"/>
              <a:cs typeface="Malgun Gothic Semilight" panose="020B0502040204020203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2000" b="1" dirty="0">
                <a:solidFill>
                  <a:srgbClr val="0000FF"/>
                </a:solidFill>
                <a:latin typeface="+mj-ea"/>
                <a:ea typeface="+mj-ea"/>
                <a:cs typeface="Malgun Gothic Semilight" panose="020B0502040204020203" pitchFamily="50" charset="-127"/>
              </a:rPr>
              <a:t>    </a:t>
            </a:r>
            <a:r>
              <a:rPr lang="en-US" altLang="ko-KR" sz="2000" b="1" dirty="0" smtClean="0">
                <a:solidFill>
                  <a:srgbClr val="0000FF"/>
                </a:solidFill>
                <a:latin typeface="+mj-ea"/>
                <a:ea typeface="+mj-ea"/>
                <a:cs typeface="Malgun Gothic Semilight" panose="020B0502040204020203" pitchFamily="50" charset="-127"/>
              </a:rPr>
              <a:t>  </a:t>
            </a:r>
            <a:r>
              <a:rPr lang="ko-KR" altLang="en-US" sz="2000" b="1" dirty="0">
                <a:solidFill>
                  <a:srgbClr val="0000FF"/>
                </a:solidFill>
                <a:latin typeface="+mj-ea"/>
                <a:ea typeface="+mj-ea"/>
                <a:cs typeface="Malgun Gothic Semilight" panose="020B0502040204020203" pitchFamily="50" charset="-127"/>
              </a:rPr>
              <a:t>보건 확보</a:t>
            </a:r>
            <a:r>
              <a:rPr lang="ko-KR" altLang="en-US" sz="2000" b="1" dirty="0">
                <a:latin typeface="+mj-ea"/>
                <a:ea typeface="+mj-ea"/>
                <a:cs typeface="Malgun Gothic Semilight" panose="020B0502040204020203" pitchFamily="50" charset="-127"/>
              </a:rPr>
              <a:t>를 이행하도록 의무를 부과한 법률로써 </a:t>
            </a:r>
            <a:r>
              <a:rPr lang="ko-KR" altLang="en-US" sz="2000" b="1" dirty="0">
                <a:solidFill>
                  <a:srgbClr val="0000FF"/>
                </a:solidFill>
                <a:latin typeface="+mj-ea"/>
                <a:ea typeface="+mj-ea"/>
                <a:cs typeface="Malgun Gothic Semilight" panose="020B0502040204020203" pitchFamily="50" charset="-127"/>
              </a:rPr>
              <a:t>중대재해를 예방하려는 목적</a:t>
            </a:r>
            <a:r>
              <a:rPr lang="ko-KR" altLang="en-US" sz="2000" b="1" dirty="0">
                <a:latin typeface="+mj-ea"/>
                <a:ea typeface="+mj-ea"/>
                <a:cs typeface="Malgun Gothic Semilight" panose="020B0502040204020203" pitchFamily="50" charset="-127"/>
              </a:rPr>
              <a:t>이 있음</a:t>
            </a:r>
            <a:endParaRPr lang="en-US" altLang="ko-KR" sz="2000" b="1" dirty="0">
              <a:latin typeface="+mj-ea"/>
              <a:ea typeface="+mj-ea"/>
              <a:cs typeface="Malgun Gothic Semilight" panose="020B0502040204020203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2000" b="1" dirty="0">
                <a:solidFill>
                  <a:srgbClr val="0000CC"/>
                </a:solidFill>
                <a:latin typeface="+mj-ea"/>
                <a:ea typeface="+mj-ea"/>
                <a:cs typeface="Malgun Gothic Semilight" panose="020B0502040204020203" pitchFamily="50" charset="-127"/>
              </a:rPr>
              <a:t>   </a:t>
            </a:r>
            <a:r>
              <a:rPr lang="en-US" altLang="ko-KR" sz="2000" b="1" dirty="0">
                <a:latin typeface="+mj-ea"/>
                <a:ea typeface="+mj-ea"/>
                <a:cs typeface="Malgun Gothic Semilight" panose="020B0502040204020203" pitchFamily="50" charset="-127"/>
              </a:rPr>
              <a:t>- </a:t>
            </a:r>
            <a:r>
              <a:rPr lang="ko-KR" altLang="en-US" sz="2000" b="1" dirty="0">
                <a:latin typeface="+mj-ea"/>
                <a:ea typeface="+mj-ea"/>
                <a:cs typeface="Malgun Gothic Semilight" panose="020B0502040204020203" pitchFamily="50" charset="-127"/>
              </a:rPr>
              <a:t>경영책임자가 법에서 정한 안전 및 보건 확보 의무를 다하지 않아 </a:t>
            </a:r>
            <a:r>
              <a:rPr lang="ko-KR" altLang="en-US" sz="2000" b="1" dirty="0" smtClean="0">
                <a:solidFill>
                  <a:srgbClr val="0000FF"/>
                </a:solidFill>
                <a:latin typeface="+mj-ea"/>
                <a:ea typeface="+mj-ea"/>
                <a:cs typeface="Malgun Gothic Semilight" panose="020B0502040204020203" pitchFamily="50" charset="-127"/>
              </a:rPr>
              <a:t>중대산업재해</a:t>
            </a:r>
            <a:r>
              <a:rPr lang="en-US" altLang="ko-KR" sz="2000" b="1" dirty="0" smtClean="0">
                <a:solidFill>
                  <a:srgbClr val="0000FF"/>
                </a:solidFill>
                <a:latin typeface="+mj-ea"/>
                <a:ea typeface="+mj-ea"/>
                <a:cs typeface="Malgun Gothic Semilight" panose="020B0502040204020203" pitchFamily="50" charset="-127"/>
              </a:rPr>
              <a:t> </a:t>
            </a:r>
            <a:r>
              <a:rPr lang="ko-KR" altLang="en-US" sz="2000" b="1" dirty="0" smtClean="0">
                <a:solidFill>
                  <a:srgbClr val="0000FF"/>
                </a:solidFill>
                <a:latin typeface="+mj-ea"/>
                <a:ea typeface="+mj-ea"/>
                <a:cs typeface="Malgun Gothic Semilight" panose="020B0502040204020203" pitchFamily="50" charset="-127"/>
              </a:rPr>
              <a:t>발생시</a:t>
            </a:r>
            <a:endParaRPr lang="en-US" altLang="ko-KR" sz="2000" b="1" dirty="0" smtClean="0">
              <a:solidFill>
                <a:srgbClr val="0000FF"/>
              </a:solidFill>
              <a:latin typeface="+mj-ea"/>
              <a:ea typeface="+mj-ea"/>
              <a:cs typeface="Malgun Gothic Semilight" panose="020B0502040204020203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2000" b="1" dirty="0">
                <a:solidFill>
                  <a:srgbClr val="0000FF"/>
                </a:solidFill>
                <a:latin typeface="+mj-ea"/>
                <a:ea typeface="+mj-ea"/>
                <a:cs typeface="Malgun Gothic Semilight" panose="020B0502040204020203" pitchFamily="50" charset="-127"/>
              </a:rPr>
              <a:t> </a:t>
            </a:r>
            <a:r>
              <a:rPr lang="en-US" altLang="ko-KR" sz="2000" b="1" dirty="0" smtClean="0">
                <a:solidFill>
                  <a:srgbClr val="0000FF"/>
                </a:solidFill>
                <a:latin typeface="+mj-ea"/>
                <a:ea typeface="+mj-ea"/>
                <a:cs typeface="Malgun Gothic Semilight" panose="020B0502040204020203" pitchFamily="50" charset="-127"/>
              </a:rPr>
              <a:t>   </a:t>
            </a:r>
            <a:r>
              <a:rPr lang="en-US" altLang="ko-KR" sz="2000" b="1" dirty="0" smtClean="0">
                <a:latin typeface="+mj-ea"/>
                <a:ea typeface="+mj-ea"/>
                <a:cs typeface="Malgun Gothic Semilight" panose="020B0502040204020203" pitchFamily="50" charset="-127"/>
              </a:rPr>
              <a:t> </a:t>
            </a:r>
            <a:r>
              <a:rPr lang="ko-KR" altLang="en-US" sz="2000" b="1" dirty="0" smtClean="0">
                <a:latin typeface="+mj-ea"/>
                <a:ea typeface="+mj-ea"/>
                <a:cs typeface="Malgun Gothic Semilight" panose="020B0502040204020203" pitchFamily="50" charset="-127"/>
              </a:rPr>
              <a:t> </a:t>
            </a:r>
            <a:r>
              <a:rPr lang="ko-KR" altLang="en-US" sz="2000" b="1" dirty="0">
                <a:latin typeface="+mj-ea"/>
                <a:ea typeface="+mj-ea"/>
                <a:cs typeface="Malgun Gothic Semilight" panose="020B0502040204020203" pitchFamily="50" charset="-127"/>
              </a:rPr>
              <a:t>처벌 </a:t>
            </a:r>
            <a:r>
              <a:rPr lang="ko-KR" altLang="en-US" sz="2000" b="1" dirty="0" smtClean="0">
                <a:latin typeface="+mj-ea"/>
                <a:ea typeface="+mj-ea"/>
                <a:cs typeface="Malgun Gothic Semilight" panose="020B0502040204020203" pitchFamily="50" charset="-127"/>
              </a:rPr>
              <a:t>등을 규정</a:t>
            </a:r>
            <a:endParaRPr lang="en-US" altLang="ko-KR" sz="2000" dirty="0">
              <a:latin typeface="+mj-ea"/>
              <a:ea typeface="+mj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30300C7-2A1E-46C3-86BA-A51B96164684}"/>
              </a:ext>
            </a:extLst>
          </p:cNvPr>
          <p:cNvSpPr/>
          <p:nvPr/>
        </p:nvSpPr>
        <p:spPr>
          <a:xfrm>
            <a:off x="1631504" y="4678104"/>
            <a:ext cx="95889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fontAlgn="base" latinLnBrk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000" b="1" dirty="0">
                <a:latin typeface="+mj-ea"/>
                <a:ea typeface="+mj-ea"/>
                <a:cs typeface="Malgun Gothic Semilight" panose="020B0502040204020203" pitchFamily="50" charset="-127"/>
              </a:rPr>
              <a:t>   </a:t>
            </a:r>
            <a:r>
              <a:rPr lang="ko-KR" altLang="en-US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중대산업재해 정의 </a:t>
            </a:r>
            <a:endParaRPr lang="en-US" altLang="ko-KR" sz="2000" b="1" i="0" dirty="0">
              <a:solidFill>
                <a:srgbClr val="0000FF"/>
              </a:solidFill>
              <a:effectLst/>
              <a:latin typeface="+mj-ea"/>
              <a:ea typeface="+mj-ea"/>
              <a:cs typeface="Malgun Gothic Semilight" panose="020B0502040204020203" pitchFamily="50" charset="-127"/>
            </a:endParaRPr>
          </a:p>
          <a:p>
            <a:pPr marR="0" fontAlgn="base" latinLnBrk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b="1" i="0" dirty="0"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  </a:t>
            </a:r>
            <a:r>
              <a:rPr lang="en-US" altLang="ko-KR" sz="2000" b="1" i="0" dirty="0"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- </a:t>
            </a:r>
            <a:r>
              <a:rPr lang="en-US" altLang="ko-KR" sz="2000" b="1" kern="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ko-KR" altLang="en-US" sz="2000" b="1" kern="0" dirty="0">
                <a:solidFill>
                  <a:schemeClr val="tx1"/>
                </a:solidFill>
                <a:latin typeface="+mj-ea"/>
                <a:ea typeface="+mj-ea"/>
              </a:rPr>
              <a:t>사망자 </a:t>
            </a:r>
            <a:r>
              <a:rPr lang="en-US" altLang="ko-KR" sz="2000" b="1" kern="0" dirty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r>
              <a:rPr lang="ko-KR" altLang="en-US" sz="2000" b="1" kern="0" dirty="0">
                <a:solidFill>
                  <a:schemeClr val="tx1"/>
                </a:solidFill>
                <a:latin typeface="+mj-ea"/>
                <a:ea typeface="+mj-ea"/>
              </a:rPr>
              <a:t>명</a:t>
            </a:r>
            <a:endParaRPr lang="en-US" altLang="ko-KR" sz="2000" b="1" kern="0" dirty="0">
              <a:solidFill>
                <a:schemeClr val="tx1"/>
              </a:solidFill>
              <a:latin typeface="+mj-ea"/>
              <a:ea typeface="+mj-ea"/>
            </a:endParaRPr>
          </a:p>
          <a:p>
            <a:pPr marR="0" fontAlgn="base" latinLnBrk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000" b="1" kern="0" spc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  -  </a:t>
            </a:r>
            <a:r>
              <a:rPr lang="ko-KR" altLang="en-US" sz="2000" b="1" kern="0" spc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동일한 사고로 </a:t>
            </a:r>
            <a:r>
              <a:rPr lang="en-US" altLang="ko-KR" sz="2000" b="1" kern="0" spc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6</a:t>
            </a:r>
            <a:r>
              <a:rPr lang="ko-KR" altLang="en-US" sz="2000" b="1" kern="0" spc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개월 이상치료 부상자 </a:t>
            </a:r>
            <a:r>
              <a:rPr lang="en-US" altLang="ko-KR" sz="2000" b="1" kern="0" spc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2</a:t>
            </a:r>
            <a:r>
              <a:rPr lang="ko-KR" altLang="en-US" sz="2000" b="1" kern="0" spc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명</a:t>
            </a:r>
            <a:endParaRPr lang="en-US" altLang="ko-KR" sz="2000" b="1" kern="0" spc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pPr marR="0" fontAlgn="base" latinLnBrk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000" b="1" kern="0" dirty="0">
                <a:solidFill>
                  <a:schemeClr val="tx1"/>
                </a:solidFill>
                <a:latin typeface="+mj-ea"/>
                <a:ea typeface="+mj-ea"/>
              </a:rPr>
              <a:t>  -  </a:t>
            </a:r>
            <a:r>
              <a:rPr lang="ko-KR" altLang="en-US" sz="2000" b="1" kern="0" dirty="0">
                <a:solidFill>
                  <a:schemeClr val="tx1"/>
                </a:solidFill>
                <a:latin typeface="+mj-ea"/>
                <a:ea typeface="+mj-ea"/>
              </a:rPr>
              <a:t>동일한 유해 요인으로 급속 중독 등</a:t>
            </a:r>
            <a:r>
              <a:rPr lang="en-US" altLang="ko-KR" sz="2000" b="1" kern="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ko-KR" altLang="en-US" sz="2000" b="1" kern="0" dirty="0">
                <a:solidFill>
                  <a:schemeClr val="tx1"/>
                </a:solidFill>
                <a:latin typeface="+mj-ea"/>
                <a:ea typeface="+mj-ea"/>
              </a:rPr>
              <a:t>직업성 </a:t>
            </a:r>
            <a:r>
              <a:rPr lang="ko-KR" altLang="en-US" sz="2000" b="1" kern="0" dirty="0" err="1">
                <a:solidFill>
                  <a:schemeClr val="tx1"/>
                </a:solidFill>
                <a:latin typeface="+mj-ea"/>
                <a:ea typeface="+mj-ea"/>
              </a:rPr>
              <a:t>질병자</a:t>
            </a:r>
            <a:r>
              <a:rPr lang="ko-KR" altLang="en-US" sz="2000" b="1" kern="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ko-KR" sz="2000" b="1" kern="0" dirty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r>
              <a:rPr lang="ko-KR" altLang="en-US" sz="2000" b="1" kern="0" dirty="0">
                <a:solidFill>
                  <a:schemeClr val="tx1"/>
                </a:solidFill>
                <a:latin typeface="+mj-ea"/>
                <a:ea typeface="+mj-ea"/>
              </a:rPr>
              <a:t>년 이내 </a:t>
            </a:r>
            <a:r>
              <a:rPr lang="en-US" altLang="ko-KR" sz="2000" b="1" kern="0" dirty="0">
                <a:solidFill>
                  <a:schemeClr val="tx1"/>
                </a:solidFill>
                <a:latin typeface="+mj-ea"/>
                <a:ea typeface="+mj-ea"/>
              </a:rPr>
              <a:t>3</a:t>
            </a:r>
            <a:r>
              <a:rPr lang="ko-KR" altLang="en-US" sz="2000" b="1" kern="0" dirty="0">
                <a:solidFill>
                  <a:schemeClr val="tx1"/>
                </a:solidFill>
                <a:latin typeface="+mj-ea"/>
                <a:ea typeface="+mj-ea"/>
              </a:rPr>
              <a:t>명 이상</a:t>
            </a:r>
            <a:endParaRPr lang="en-US" altLang="ko-KR" sz="2000" b="1" kern="0" spc="0" dirty="0"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F41E56F6-5F4B-4EFA-A04E-92CAB7E7485C}"/>
              </a:ext>
            </a:extLst>
          </p:cNvPr>
          <p:cNvGrpSpPr/>
          <p:nvPr/>
        </p:nvGrpSpPr>
        <p:grpSpPr>
          <a:xfrm>
            <a:off x="1487488" y="2264361"/>
            <a:ext cx="293943" cy="228535"/>
            <a:chOff x="4811367" y="1575848"/>
            <a:chExt cx="633490" cy="603617"/>
          </a:xfrm>
        </p:grpSpPr>
        <p:sp>
          <p:nvSpPr>
            <p:cNvPr id="9" name="Freeform 74">
              <a:extLst>
                <a:ext uri="{FF2B5EF4-FFF2-40B4-BE49-F238E27FC236}">
                  <a16:creationId xmlns:a16="http://schemas.microsoft.com/office/drawing/2014/main" id="{78808572-2E0B-4673-B8D7-F0777A4AEF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59679915-5393-4978-B68D-77048D67B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1DA51A62-F44B-440E-8617-694AED2B4535}"/>
              </a:ext>
            </a:extLst>
          </p:cNvPr>
          <p:cNvGrpSpPr/>
          <p:nvPr/>
        </p:nvGrpSpPr>
        <p:grpSpPr>
          <a:xfrm>
            <a:off x="1487488" y="4784641"/>
            <a:ext cx="293943" cy="228535"/>
            <a:chOff x="4811367" y="1575848"/>
            <a:chExt cx="633490" cy="603617"/>
          </a:xfrm>
        </p:grpSpPr>
        <p:sp>
          <p:nvSpPr>
            <p:cNvPr id="18" name="Freeform 74">
              <a:extLst>
                <a:ext uri="{FF2B5EF4-FFF2-40B4-BE49-F238E27FC236}">
                  <a16:creationId xmlns:a16="http://schemas.microsoft.com/office/drawing/2014/main" id="{DE0A2DB5-206A-45E5-BD68-09783E7314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id="{801374B0-CF4D-45B9-9A38-3BD904ACB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74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b="1" dirty="0">
                <a:solidFill>
                  <a:srgbClr val="0D3C77"/>
                </a:solidFill>
                <a:latin typeface="+mj-ea"/>
              </a:rPr>
              <a:t>중대재해처벌법 적용범위 및 </a:t>
            </a:r>
            <a:r>
              <a:rPr lang="ko-KR" altLang="en-US" sz="4000" b="1" dirty="0" err="1">
                <a:solidFill>
                  <a:srgbClr val="0D3C77"/>
                </a:solidFill>
                <a:latin typeface="+mj-ea"/>
              </a:rPr>
              <a:t>적용시기</a:t>
            </a:r>
            <a:endParaRPr lang="ko-KR" altLang="en-US" sz="2000" b="1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4B35C730-D08B-42F9-AED3-5F9D2B55F3D5}"/>
              </a:ext>
            </a:extLst>
          </p:cNvPr>
          <p:cNvSpPr/>
          <p:nvPr/>
        </p:nvSpPr>
        <p:spPr>
          <a:xfrm>
            <a:off x="1559496" y="2060848"/>
            <a:ext cx="96749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1800" b="1" i="0" dirty="0"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 </a:t>
            </a:r>
            <a:r>
              <a:rPr lang="en-US" altLang="ko-KR" sz="2000" b="1" dirty="0">
                <a:latin typeface="+mj-ea"/>
                <a:ea typeface="+mj-ea"/>
                <a:cs typeface="Malgun Gothic Semilight" panose="020B0502040204020203" pitchFamily="50" charset="-127"/>
              </a:rPr>
              <a:t>  </a:t>
            </a:r>
            <a:r>
              <a:rPr lang="ko-KR" altLang="en-US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적용범위</a:t>
            </a:r>
            <a:r>
              <a:rPr lang="en-US" altLang="ko-KR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(</a:t>
            </a:r>
            <a:r>
              <a:rPr lang="ko-KR" altLang="en-US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법 제</a:t>
            </a:r>
            <a:r>
              <a:rPr lang="en-US" altLang="ko-KR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3</a:t>
            </a:r>
            <a:r>
              <a:rPr lang="ko-KR" altLang="en-US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조</a:t>
            </a:r>
            <a:r>
              <a:rPr lang="en-US" altLang="ko-KR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) </a:t>
            </a:r>
          </a:p>
          <a:p>
            <a:pPr algn="l">
              <a:lnSpc>
                <a:spcPct val="150000"/>
              </a:lnSpc>
            </a:pPr>
            <a:r>
              <a:rPr lang="en-US" altLang="ko-KR" sz="2000" b="1" dirty="0">
                <a:latin typeface="+mj-ea"/>
                <a:ea typeface="+mj-ea"/>
                <a:cs typeface="Malgun Gothic Semilight" panose="020B0502040204020203" pitchFamily="50" charset="-127"/>
              </a:rPr>
              <a:t>   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- </a:t>
            </a:r>
            <a:r>
              <a:rPr lang="ko-KR" altLang="en-US" sz="2000" b="1" u="sng" dirty="0">
                <a:latin typeface="+mj-ea"/>
                <a:ea typeface="+mj-ea"/>
                <a:cs typeface="Malgun Gothic Semilight" panose="020B0502040204020203" pitchFamily="50" charset="-127"/>
              </a:rPr>
              <a:t>상시근로자 </a:t>
            </a:r>
            <a:r>
              <a:rPr lang="en-US" altLang="ko-KR" sz="2000" b="1" u="sng" dirty="0">
                <a:latin typeface="+mj-ea"/>
                <a:ea typeface="+mj-ea"/>
                <a:cs typeface="Malgun Gothic Semilight" panose="020B0502040204020203" pitchFamily="50" charset="-127"/>
              </a:rPr>
              <a:t>5</a:t>
            </a:r>
            <a:r>
              <a:rPr lang="ko-KR" altLang="en-US" sz="2000" b="1" u="sng" dirty="0">
                <a:latin typeface="+mj-ea"/>
                <a:ea typeface="+mj-ea"/>
                <a:cs typeface="Malgun Gothic Semilight" panose="020B0502040204020203" pitchFamily="50" charset="-127"/>
              </a:rPr>
              <a:t>명 이상인 사업 또는 사업장</a:t>
            </a:r>
            <a:endParaRPr lang="en-US" altLang="ko-KR" sz="2000" b="1" u="sng" dirty="0">
              <a:latin typeface="+mj-ea"/>
              <a:ea typeface="+mj-ea"/>
              <a:cs typeface="Malgun Gothic Semilight" panose="020B0502040204020203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2000" i="0" dirty="0"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 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  - (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의무주체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) 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사업 또는 사업장의 개인사업주 또는 법인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, 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기관의 경영책임자 등 </a:t>
            </a:r>
            <a:endParaRPr lang="en-US" altLang="ko-KR" sz="2000" dirty="0">
              <a:latin typeface="+mj-ea"/>
              <a:ea typeface="+mj-ea"/>
              <a:cs typeface="Malgun Gothic Semilight" panose="020B0502040204020203" pitchFamily="50" charset="-127"/>
            </a:endParaRPr>
          </a:p>
          <a:p>
            <a:pPr algn="l">
              <a:lnSpc>
                <a:spcPts val="3000"/>
              </a:lnSpc>
            </a:pP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   - (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보호대상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) </a:t>
            </a:r>
            <a:r>
              <a:rPr lang="ko-KR" altLang="en-US" sz="2000" dirty="0">
                <a:latin typeface="+mj-ea"/>
                <a:ea typeface="+mj-ea"/>
              </a:rPr>
              <a:t>❶ 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근로기준법상 근로자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 </a:t>
            </a:r>
          </a:p>
          <a:p>
            <a:pPr algn="l">
              <a:lnSpc>
                <a:spcPts val="3000"/>
              </a:lnSpc>
            </a:pP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                     </a:t>
            </a:r>
            <a:r>
              <a:rPr lang="ko-KR" altLang="en-US" sz="2000" dirty="0">
                <a:latin typeface="+mj-ea"/>
                <a:ea typeface="+mj-ea"/>
              </a:rPr>
              <a:t>❷ 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도급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.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용역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 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등 사업의 수행을 위해 대가 목적으로 노무를 제공하는 자 </a:t>
            </a:r>
            <a:endParaRPr lang="en-US" altLang="ko-KR" sz="2000" dirty="0">
              <a:latin typeface="+mj-ea"/>
              <a:ea typeface="+mj-ea"/>
              <a:cs typeface="Malgun Gothic Semilight" panose="020B0502040204020203" pitchFamily="50" charset="-127"/>
            </a:endParaRPr>
          </a:p>
          <a:p>
            <a:pPr algn="l">
              <a:lnSpc>
                <a:spcPts val="3000"/>
              </a:lnSpc>
            </a:pP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                     </a:t>
            </a:r>
            <a:r>
              <a:rPr lang="ko-KR" altLang="en-US" sz="2000" dirty="0">
                <a:latin typeface="+mj-ea"/>
                <a:ea typeface="+mj-ea"/>
              </a:rPr>
              <a:t>❸ 도급한 경우 각 단계의 수급인과 수급인의 근로자</a:t>
            </a:r>
            <a:r>
              <a:rPr lang="en-US" altLang="ko-KR" sz="2000" dirty="0">
                <a:latin typeface="+mj-ea"/>
                <a:ea typeface="+mj-ea"/>
              </a:rPr>
              <a:t>.</a:t>
            </a:r>
            <a:r>
              <a:rPr lang="ko-KR" altLang="en-US" sz="2000" dirty="0">
                <a:latin typeface="+mj-ea"/>
                <a:ea typeface="+mj-ea"/>
              </a:rPr>
              <a:t>노무제공자</a:t>
            </a:r>
            <a:endParaRPr lang="en-US" altLang="ko-KR" sz="2000" dirty="0">
              <a:latin typeface="+mj-ea"/>
              <a:ea typeface="+mj-ea"/>
              <a:cs typeface="Malgun Gothic Semilight" panose="020B0502040204020203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   </a:t>
            </a:r>
            <a:r>
              <a:rPr lang="ko-KR" altLang="en-US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적용시기</a:t>
            </a:r>
            <a:r>
              <a:rPr lang="en-US" altLang="ko-KR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(</a:t>
            </a:r>
            <a:r>
              <a:rPr lang="ko-KR" altLang="en-US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법 부칙 제</a:t>
            </a:r>
            <a:r>
              <a:rPr lang="en-US" altLang="ko-KR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1</a:t>
            </a:r>
            <a:r>
              <a:rPr lang="ko-KR" altLang="en-US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조</a:t>
            </a:r>
            <a:r>
              <a:rPr lang="en-US" altLang="ko-KR" sz="2000" b="1" i="0" dirty="0">
                <a:solidFill>
                  <a:srgbClr val="0000FF"/>
                </a:solidFill>
                <a:effectLst/>
                <a:latin typeface="+mj-ea"/>
                <a:ea typeface="+mj-ea"/>
                <a:cs typeface="Malgun Gothic Semilight" panose="020B0502040204020203" pitchFamily="50" charset="-127"/>
              </a:rPr>
              <a:t>)</a:t>
            </a:r>
          </a:p>
          <a:p>
            <a:pPr>
              <a:lnSpc>
                <a:spcPts val="3000"/>
              </a:lnSpc>
            </a:pPr>
            <a:r>
              <a:rPr lang="en-US" altLang="ko-KR" sz="2000" b="1" dirty="0">
                <a:latin typeface="+mj-ea"/>
                <a:ea typeface="+mj-ea"/>
                <a:cs typeface="Malgun Gothic Semilight" panose="020B0502040204020203" pitchFamily="50" charset="-127"/>
              </a:rPr>
              <a:t>    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- </a:t>
            </a:r>
            <a:r>
              <a:rPr lang="en-US" altLang="ko-KR" sz="2000" dirty="0" smtClean="0">
                <a:latin typeface="+mj-ea"/>
                <a:cs typeface="Malgun Gothic Semilight" panose="020B0502040204020203" pitchFamily="50" charset="-127"/>
              </a:rPr>
              <a:t>’</a:t>
            </a:r>
            <a:r>
              <a:rPr lang="en-US" altLang="ko-KR" sz="2000" dirty="0" smtClean="0">
                <a:latin typeface="+mj-ea"/>
                <a:ea typeface="+mj-ea"/>
                <a:cs typeface="Malgun Gothic Semilight" panose="020B0502040204020203" pitchFamily="50" charset="-127"/>
              </a:rPr>
              <a:t>20.1.27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. 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부터 </a:t>
            </a:r>
            <a:r>
              <a:rPr lang="ko-KR" altLang="en-US" sz="2000" dirty="0" smtClean="0">
                <a:latin typeface="+mj-ea"/>
                <a:ea typeface="+mj-ea"/>
                <a:cs typeface="Malgun Gothic Semilight" panose="020B0502040204020203" pitchFamily="50" charset="-127"/>
              </a:rPr>
              <a:t>시행</a:t>
            </a:r>
            <a:r>
              <a:rPr lang="en-US" altLang="ko-KR" sz="2000" dirty="0" smtClean="0">
                <a:latin typeface="+mj-ea"/>
                <a:ea typeface="+mj-ea"/>
                <a:cs typeface="Malgun Gothic Semilight" panose="020B0502040204020203" pitchFamily="50" charset="-127"/>
              </a:rPr>
              <a:t>(1</a:t>
            </a:r>
            <a:r>
              <a:rPr lang="ko-KR" altLang="en-US" sz="2000" dirty="0" smtClean="0">
                <a:latin typeface="+mj-ea"/>
                <a:ea typeface="+mj-ea"/>
                <a:cs typeface="Malgun Gothic Semilight" panose="020B0502040204020203" pitchFamily="50" charset="-127"/>
              </a:rPr>
              <a:t>년 이후</a:t>
            </a:r>
            <a:r>
              <a:rPr lang="en-US" altLang="ko-KR" sz="2000" dirty="0" smtClean="0">
                <a:latin typeface="+mj-ea"/>
                <a:ea typeface="+mj-ea"/>
                <a:cs typeface="Malgun Gothic Semilight" panose="020B0502040204020203" pitchFamily="50" charset="-127"/>
              </a:rPr>
              <a:t>) / </a:t>
            </a:r>
            <a:r>
              <a:rPr lang="en-US" altLang="ko-KR" sz="2000" dirty="0">
                <a:latin typeface="+mj-ea"/>
                <a:cs typeface="Malgun Gothic Semilight" panose="020B0502040204020203" pitchFamily="50" charset="-127"/>
              </a:rPr>
              <a:t>’21.1.27</a:t>
            </a:r>
            <a:r>
              <a:rPr lang="en-US" altLang="ko-KR" sz="2000" b="1" dirty="0">
                <a:latin typeface="+mj-ea"/>
                <a:ea typeface="+mj-ea"/>
                <a:cs typeface="Malgun Gothic Semilight" panose="020B0502040204020203" pitchFamily="50" charset="-127"/>
              </a:rPr>
              <a:t>. </a:t>
            </a:r>
            <a:r>
              <a:rPr lang="ko-KR" altLang="en-US" sz="2000" b="1" dirty="0">
                <a:latin typeface="+mj-ea"/>
                <a:ea typeface="+mj-ea"/>
                <a:cs typeface="Malgun Gothic Semilight" panose="020B0502040204020203" pitchFamily="50" charset="-127"/>
              </a:rPr>
              <a:t>부터 시행 </a:t>
            </a:r>
            <a:endParaRPr lang="en-US" altLang="ko-KR" sz="2000" b="1" dirty="0">
              <a:latin typeface="+mj-ea"/>
              <a:ea typeface="+mj-ea"/>
              <a:cs typeface="Malgun Gothic Semilight" panose="020B0502040204020203" pitchFamily="50" charset="-127"/>
            </a:endParaRPr>
          </a:p>
          <a:p>
            <a:pPr algn="l">
              <a:lnSpc>
                <a:spcPts val="3000"/>
              </a:lnSpc>
            </a:pP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    - ’24.1.27. 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부터 시행 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(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다만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, </a:t>
            </a:r>
            <a:r>
              <a:rPr lang="ko-KR" altLang="en-US" sz="2000" dirty="0">
                <a:latin typeface="+mj-ea"/>
                <a:ea typeface="+mj-ea"/>
              </a:rPr>
              <a:t>❶ 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개인사업주 </a:t>
            </a:r>
            <a:r>
              <a:rPr lang="ko-KR" altLang="en-US" sz="2000" dirty="0">
                <a:latin typeface="+mj-ea"/>
                <a:ea typeface="+mj-ea"/>
              </a:rPr>
              <a:t>❷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 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상시근로자가 </a:t>
            </a: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50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명 미만 사업 또는 사업장</a:t>
            </a:r>
            <a:endParaRPr lang="en-US" altLang="ko-KR" sz="2000" dirty="0">
              <a:latin typeface="+mj-ea"/>
              <a:ea typeface="+mj-ea"/>
              <a:cs typeface="Malgun Gothic Semilight" panose="020B0502040204020203" pitchFamily="50" charset="-127"/>
            </a:endParaRPr>
          </a:p>
          <a:p>
            <a:pPr algn="l">
              <a:lnSpc>
                <a:spcPts val="3000"/>
              </a:lnSpc>
            </a:pPr>
            <a:r>
              <a:rPr lang="en-US" altLang="ko-KR" sz="2000" dirty="0">
                <a:latin typeface="+mj-ea"/>
                <a:ea typeface="+mj-ea"/>
                <a:cs typeface="Malgun Gothic Semilight" panose="020B0502040204020203" pitchFamily="50" charset="-127"/>
              </a:rPr>
              <a:t>                                            </a:t>
            </a:r>
            <a:r>
              <a:rPr lang="ko-KR" altLang="en-US" sz="2000" dirty="0">
                <a:latin typeface="+mj-ea"/>
                <a:ea typeface="+mj-ea"/>
                <a:cs typeface="Malgun Gothic Semilight" panose="020B0502040204020203" pitchFamily="50" charset="-127"/>
              </a:rPr>
              <a:t> </a:t>
            </a:r>
            <a:r>
              <a:rPr lang="ko-KR" altLang="en-US" sz="2000" dirty="0">
                <a:latin typeface="+mj-ea"/>
                <a:ea typeface="+mj-ea"/>
              </a:rPr>
              <a:t>❸ 건설업의 공사금액 </a:t>
            </a:r>
            <a:r>
              <a:rPr lang="en-US" altLang="ko-KR" sz="2000" dirty="0">
                <a:latin typeface="+mj-ea"/>
                <a:ea typeface="+mj-ea"/>
              </a:rPr>
              <a:t>50</a:t>
            </a:r>
            <a:r>
              <a:rPr lang="ko-KR" altLang="en-US" sz="2000" dirty="0">
                <a:latin typeface="+mj-ea"/>
                <a:ea typeface="+mj-ea"/>
              </a:rPr>
              <a:t>억 미만의 공사</a:t>
            </a:r>
            <a:r>
              <a:rPr lang="en-US" altLang="ko-KR" sz="2000" dirty="0" smtClean="0">
                <a:latin typeface="+mj-ea"/>
                <a:ea typeface="+mj-ea"/>
              </a:rPr>
              <a:t>)</a:t>
            </a:r>
            <a:r>
              <a:rPr lang="en-US" altLang="ko-KR" b="1" dirty="0" smtClean="0">
                <a:latin typeface="+mj-ea"/>
                <a:ea typeface="+mj-ea"/>
                <a:cs typeface="Malgun Gothic Semilight" panose="020B0502040204020203" pitchFamily="50" charset="-127"/>
              </a:rPr>
              <a:t>                                </a:t>
            </a:r>
            <a:endParaRPr lang="en-US" altLang="ko-KR" b="1" dirty="0">
              <a:latin typeface="+mj-ea"/>
              <a:ea typeface="+mj-ea"/>
              <a:cs typeface="Malgun Gothic Semilight" panose="020B0502040204020203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F41E56F6-5F4B-4EFA-A04E-92CAB7E7485C}"/>
              </a:ext>
            </a:extLst>
          </p:cNvPr>
          <p:cNvGrpSpPr/>
          <p:nvPr/>
        </p:nvGrpSpPr>
        <p:grpSpPr>
          <a:xfrm>
            <a:off x="1487488" y="2248190"/>
            <a:ext cx="293943" cy="228535"/>
            <a:chOff x="4811367" y="1575848"/>
            <a:chExt cx="633490" cy="603617"/>
          </a:xfrm>
        </p:grpSpPr>
        <p:sp>
          <p:nvSpPr>
            <p:cNvPr id="8" name="Freeform 74">
              <a:extLst>
                <a:ext uri="{FF2B5EF4-FFF2-40B4-BE49-F238E27FC236}">
                  <a16:creationId xmlns:a16="http://schemas.microsoft.com/office/drawing/2014/main" id="{78808572-2E0B-4673-B8D7-F0777A4AEF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9" name="Freeform 33">
              <a:extLst>
                <a:ext uri="{FF2B5EF4-FFF2-40B4-BE49-F238E27FC236}">
                  <a16:creationId xmlns:a16="http://schemas.microsoft.com/office/drawing/2014/main" id="{59679915-5393-4978-B68D-77048D67B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41E56F6-5F4B-4EFA-A04E-92CAB7E7485C}"/>
              </a:ext>
            </a:extLst>
          </p:cNvPr>
          <p:cNvGrpSpPr/>
          <p:nvPr/>
        </p:nvGrpSpPr>
        <p:grpSpPr>
          <a:xfrm>
            <a:off x="1487488" y="4776937"/>
            <a:ext cx="293943" cy="228535"/>
            <a:chOff x="4811367" y="1575848"/>
            <a:chExt cx="633490" cy="603617"/>
          </a:xfrm>
        </p:grpSpPr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id="{78808572-2E0B-4673-B8D7-F0777A4AEF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59679915-5393-4978-B68D-77048D67B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5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중대재해처벌법 주요내용  </a:t>
            </a:r>
            <a:r>
              <a:rPr lang="ko-KR" altLang="en-US" sz="4000" dirty="0" smtClean="0">
                <a:solidFill>
                  <a:srgbClr val="0D3C77"/>
                </a:solidFill>
                <a:latin typeface="+mj-ea"/>
              </a:rPr>
              <a:t>❶</a:t>
            </a:r>
            <a:endParaRPr lang="ko-KR" altLang="en-US" sz="4000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3486277-65F0-4E64-B218-5B3163285F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17567" y="1898536"/>
            <a:ext cx="1102071" cy="639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FFE6D21-75C2-4368-A5D0-A53D2C0CC565}"/>
              </a:ext>
            </a:extLst>
          </p:cNvPr>
          <p:cNvSpPr/>
          <p:nvPr/>
        </p:nvSpPr>
        <p:spPr>
          <a:xfrm>
            <a:off x="2463395" y="1821951"/>
            <a:ext cx="7247279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3190" algn="just" fontAlgn="base">
              <a:spcBef>
                <a:spcPts val="500"/>
              </a:spcBef>
            </a:pPr>
            <a:r>
              <a:rPr lang="ko-KR" altLang="en-US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법 제</a:t>
            </a:r>
            <a:r>
              <a:rPr lang="en-US" altLang="ko-KR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 </a:t>
            </a:r>
            <a:endParaRPr lang="en-US" altLang="ko-KR" sz="2000" b="1" kern="0" spc="-150" dirty="0">
              <a:solidFill>
                <a:srgbClr val="0D3C77"/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123190" algn="just" fontAlgn="base">
              <a:spcBef>
                <a:spcPts val="500"/>
              </a:spcBef>
            </a:pPr>
            <a:r>
              <a:rPr lang="en-US" altLang="ko-KR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사업주와 경영책임자등의 안전 및 보건 확보의무</a:t>
            </a:r>
            <a:r>
              <a:rPr lang="en-US" altLang="ko-KR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2000" b="1" kern="0" spc="-150" dirty="0">
              <a:solidFill>
                <a:srgbClr val="0D3C7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B35C730-D08B-42F9-AED3-5F9D2B55F3D5}"/>
              </a:ext>
            </a:extLst>
          </p:cNvPr>
          <p:cNvSpPr/>
          <p:nvPr/>
        </p:nvSpPr>
        <p:spPr>
          <a:xfrm>
            <a:off x="1555230" y="2807656"/>
            <a:ext cx="958895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3190" fontAlgn="base">
              <a:lnSpc>
                <a:spcPct val="140000"/>
              </a:lnSpc>
              <a:spcBef>
                <a:spcPts val="500"/>
              </a:spcBef>
            </a:pPr>
            <a:r>
              <a:rPr lang="ko-KR" altLang="en-US" sz="2000" spc="-15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① </a:t>
            </a:r>
            <a:r>
              <a:rPr lang="ko-KR" altLang="en-US" sz="2000" b="1" spc="-150" dirty="0" smtClean="0">
                <a:solidFill>
                  <a:srgbClr val="0000FF"/>
                </a:solidFill>
                <a:latin typeface="+mj-ea"/>
                <a:ea typeface="+mj-ea"/>
              </a:rPr>
              <a:t>사업주 </a:t>
            </a:r>
            <a:r>
              <a:rPr lang="ko-KR" altLang="en-US" sz="2000" b="1" spc="-150" dirty="0">
                <a:solidFill>
                  <a:srgbClr val="0000FF"/>
                </a:solidFill>
                <a:latin typeface="+mj-ea"/>
                <a:ea typeface="+mj-ea"/>
              </a:rPr>
              <a:t>또는 경영책임자등은 </a:t>
            </a:r>
            <a:r>
              <a:rPr lang="ko-KR" altLang="en-US" sz="2000" spc="-150" dirty="0">
                <a:latin typeface="+mj-ea"/>
                <a:ea typeface="+mj-ea"/>
              </a:rPr>
              <a:t>사업주나 법인 또는 기관이 </a:t>
            </a:r>
            <a:r>
              <a:rPr lang="ko-KR" altLang="en-US" sz="2000" spc="-150" dirty="0">
                <a:solidFill>
                  <a:srgbClr val="0000FF"/>
                </a:solidFill>
                <a:latin typeface="+mj-ea"/>
                <a:ea typeface="+mj-ea"/>
              </a:rPr>
              <a:t>실질적으로 지배 </a:t>
            </a:r>
            <a:r>
              <a:rPr lang="en-US" altLang="ko-KR" sz="2000" spc="-150" dirty="0">
                <a:solidFill>
                  <a:srgbClr val="0000FF"/>
                </a:solidFill>
                <a:latin typeface="+mj-ea"/>
                <a:ea typeface="+mj-ea"/>
              </a:rPr>
              <a:t>· </a:t>
            </a:r>
            <a:r>
              <a:rPr lang="ko-KR" altLang="en-US" sz="2000" spc="-150" dirty="0">
                <a:solidFill>
                  <a:srgbClr val="0000FF"/>
                </a:solidFill>
                <a:latin typeface="+mj-ea"/>
                <a:ea typeface="+mj-ea"/>
              </a:rPr>
              <a:t>운영 </a:t>
            </a:r>
            <a:r>
              <a:rPr lang="en-US" altLang="ko-KR" sz="2000" spc="-150" dirty="0">
                <a:solidFill>
                  <a:srgbClr val="0000FF"/>
                </a:solidFill>
                <a:latin typeface="+mj-ea"/>
                <a:ea typeface="+mj-ea"/>
              </a:rPr>
              <a:t>· </a:t>
            </a:r>
            <a:r>
              <a:rPr lang="ko-KR" altLang="en-US" sz="2000" spc="-150" dirty="0">
                <a:solidFill>
                  <a:srgbClr val="0000FF"/>
                </a:solidFill>
                <a:latin typeface="+mj-ea"/>
                <a:ea typeface="+mj-ea"/>
              </a:rPr>
              <a:t>관리하는 사업 </a:t>
            </a:r>
            <a:r>
              <a:rPr lang="en-US" altLang="ko-KR" sz="2000" spc="-150" dirty="0">
                <a:solidFill>
                  <a:srgbClr val="0000FF"/>
                </a:solidFill>
                <a:latin typeface="+mj-ea"/>
                <a:ea typeface="+mj-ea"/>
              </a:rPr>
              <a:t/>
            </a:r>
            <a:br>
              <a:rPr lang="en-US" altLang="ko-KR" sz="2000" spc="-150" dirty="0">
                <a:solidFill>
                  <a:srgbClr val="0000FF"/>
                </a:solidFill>
                <a:latin typeface="+mj-ea"/>
                <a:ea typeface="+mj-ea"/>
              </a:rPr>
            </a:br>
            <a:r>
              <a:rPr lang="en-US" altLang="ko-KR" sz="2000" spc="-150" dirty="0">
                <a:solidFill>
                  <a:srgbClr val="0000FF"/>
                </a:solidFill>
                <a:latin typeface="+mj-ea"/>
                <a:ea typeface="+mj-ea"/>
              </a:rPr>
              <a:t>     </a:t>
            </a:r>
            <a:r>
              <a:rPr lang="ko-KR" altLang="en-US" sz="2000" spc="-150" dirty="0">
                <a:solidFill>
                  <a:srgbClr val="0000FF"/>
                </a:solidFill>
                <a:latin typeface="+mj-ea"/>
                <a:ea typeface="+mj-ea"/>
              </a:rPr>
              <a:t>또는 사업장에서 종사자의 안전 </a:t>
            </a:r>
            <a:r>
              <a:rPr lang="en-US" altLang="ko-KR" sz="2000" spc="-150" dirty="0">
                <a:solidFill>
                  <a:srgbClr val="0000FF"/>
                </a:solidFill>
                <a:latin typeface="+mj-ea"/>
                <a:ea typeface="+mj-ea"/>
              </a:rPr>
              <a:t>· </a:t>
            </a:r>
            <a:r>
              <a:rPr lang="ko-KR" altLang="en-US" sz="2000" spc="-150" dirty="0">
                <a:solidFill>
                  <a:srgbClr val="0000FF"/>
                </a:solidFill>
                <a:latin typeface="+mj-ea"/>
                <a:ea typeface="+mj-ea"/>
              </a:rPr>
              <a:t>보건상 유해 또는 위험을 방지</a:t>
            </a:r>
            <a:r>
              <a:rPr lang="ko-KR" altLang="en-US" sz="2000" spc="-150" dirty="0">
                <a:latin typeface="+mj-ea"/>
                <a:ea typeface="+mj-ea"/>
              </a:rPr>
              <a:t>하기 위하여 그 사업 또는 </a:t>
            </a:r>
            <a:r>
              <a:rPr lang="ko-KR" altLang="en-US" sz="2000" spc="-150" dirty="0">
                <a:solidFill>
                  <a:srgbClr val="0000FF"/>
                </a:solidFill>
                <a:latin typeface="+mj-ea"/>
                <a:ea typeface="+mj-ea"/>
              </a:rPr>
              <a:t>사업장의 </a:t>
            </a:r>
            <a:r>
              <a:rPr lang="en-US" altLang="ko-KR" sz="2000" spc="-150" dirty="0">
                <a:solidFill>
                  <a:srgbClr val="0000FF"/>
                </a:solidFill>
                <a:latin typeface="+mj-ea"/>
                <a:ea typeface="+mj-ea"/>
              </a:rPr>
              <a:t/>
            </a:r>
            <a:br>
              <a:rPr lang="en-US" altLang="ko-KR" sz="2000" spc="-150" dirty="0">
                <a:solidFill>
                  <a:srgbClr val="0000FF"/>
                </a:solidFill>
                <a:latin typeface="+mj-ea"/>
                <a:ea typeface="+mj-ea"/>
              </a:rPr>
            </a:br>
            <a:r>
              <a:rPr lang="en-US" altLang="ko-KR" sz="2000" spc="-150" dirty="0">
                <a:solidFill>
                  <a:srgbClr val="0000FF"/>
                </a:solidFill>
                <a:latin typeface="+mj-ea"/>
                <a:ea typeface="+mj-ea"/>
              </a:rPr>
              <a:t>     </a:t>
            </a:r>
            <a:r>
              <a:rPr lang="ko-KR" altLang="en-US" sz="2000" spc="-150" dirty="0">
                <a:solidFill>
                  <a:srgbClr val="0000FF"/>
                </a:solidFill>
                <a:latin typeface="+mj-ea"/>
                <a:ea typeface="+mj-ea"/>
              </a:rPr>
              <a:t>특성 및 규모 등을 고려하여 </a:t>
            </a:r>
            <a:r>
              <a:rPr lang="ko-KR" altLang="en-US" sz="2000" b="1" spc="-150" dirty="0">
                <a:solidFill>
                  <a:srgbClr val="0000FF"/>
                </a:solidFill>
                <a:latin typeface="+mj-ea"/>
                <a:ea typeface="+mj-ea"/>
              </a:rPr>
              <a:t>다음 각 호에 따른 조치</a:t>
            </a:r>
            <a:r>
              <a:rPr lang="ko-KR" altLang="en-US" sz="2000" b="1" spc="-150" dirty="0">
                <a:latin typeface="+mj-ea"/>
                <a:ea typeface="+mj-ea"/>
              </a:rPr>
              <a:t>를 </a:t>
            </a:r>
            <a:r>
              <a:rPr lang="ko-KR" altLang="en-US" sz="2000" spc="-150" dirty="0">
                <a:latin typeface="+mj-ea"/>
                <a:ea typeface="+mj-ea"/>
              </a:rPr>
              <a:t>하여야 한다</a:t>
            </a:r>
            <a:r>
              <a:rPr lang="en-US" altLang="ko-KR" sz="2000" spc="-150" dirty="0">
                <a:latin typeface="+mj-ea"/>
                <a:ea typeface="+mj-ea"/>
              </a:rPr>
              <a:t>.</a:t>
            </a:r>
            <a:endParaRPr lang="ko-KR" altLang="en-US" sz="2000" spc="-150" dirty="0">
              <a:latin typeface="+mj-ea"/>
              <a:ea typeface="+mj-ea"/>
            </a:endParaRPr>
          </a:p>
          <a:p>
            <a:pPr indent="-228600" fontAlgn="base">
              <a:lnSpc>
                <a:spcPct val="140000"/>
              </a:lnSpc>
            </a:pPr>
            <a:r>
              <a:rPr lang="en-US" altLang="ko-KR" sz="2000" spc="-15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    </a:t>
            </a:r>
            <a:r>
              <a:rPr lang="en-US" altLang="ko-KR" sz="2000" spc="-150" dirty="0">
                <a:latin typeface="+mj-ea"/>
                <a:ea typeface="+mj-ea"/>
              </a:rPr>
              <a:t>1. </a:t>
            </a:r>
            <a:r>
              <a:rPr lang="ko-KR" altLang="en-US" sz="2000" spc="-150" dirty="0">
                <a:latin typeface="+mj-ea"/>
                <a:ea typeface="+mj-ea"/>
              </a:rPr>
              <a:t>재해예방에 필요한 인력 및 예산 등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000" b="1" spc="-150" dirty="0">
                <a:solidFill>
                  <a:srgbClr val="0000FF"/>
                </a:solidFill>
                <a:latin typeface="+mj-ea"/>
                <a:ea typeface="+mj-ea"/>
              </a:rPr>
              <a:t>안전보건관리체계의 </a:t>
            </a:r>
            <a:r>
              <a:rPr lang="ko-KR" altLang="en-US" sz="2000" spc="-150" dirty="0">
                <a:solidFill>
                  <a:srgbClr val="0000FF"/>
                </a:solidFill>
                <a:latin typeface="+mj-ea"/>
                <a:ea typeface="+mj-ea"/>
              </a:rPr>
              <a:t>구축 및 그 이행에 </a:t>
            </a:r>
            <a:r>
              <a:rPr lang="ko-KR" altLang="en-US" sz="2000" spc="-150" dirty="0">
                <a:latin typeface="+mj-ea"/>
                <a:ea typeface="+mj-ea"/>
              </a:rPr>
              <a:t>관한 조치</a:t>
            </a:r>
          </a:p>
          <a:p>
            <a:pPr indent="-228600" fontAlgn="base">
              <a:lnSpc>
                <a:spcPct val="140000"/>
              </a:lnSpc>
            </a:pPr>
            <a:r>
              <a:rPr lang="en-US" altLang="ko-KR" sz="2000" spc="-15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    </a:t>
            </a:r>
            <a:r>
              <a:rPr lang="en-US" altLang="ko-KR" sz="2000" spc="-150" dirty="0">
                <a:latin typeface="+mj-ea"/>
                <a:ea typeface="+mj-ea"/>
              </a:rPr>
              <a:t>2. </a:t>
            </a:r>
            <a:r>
              <a:rPr lang="ko-KR" altLang="en-US" sz="2000" spc="-150" dirty="0">
                <a:latin typeface="+mj-ea"/>
                <a:ea typeface="+mj-ea"/>
              </a:rPr>
              <a:t>재해 발생 시 </a:t>
            </a:r>
            <a:r>
              <a:rPr lang="ko-KR" altLang="en-US" sz="2000" b="1" spc="-150" dirty="0">
                <a:solidFill>
                  <a:srgbClr val="0000FF"/>
                </a:solidFill>
                <a:latin typeface="+mj-ea"/>
                <a:ea typeface="+mj-ea"/>
              </a:rPr>
              <a:t>재발방지 대책의 수립 </a:t>
            </a:r>
            <a:r>
              <a:rPr lang="ko-KR" altLang="en-US" sz="2000" spc="-150" dirty="0">
                <a:solidFill>
                  <a:srgbClr val="0000FF"/>
                </a:solidFill>
                <a:latin typeface="+mj-ea"/>
                <a:ea typeface="+mj-ea"/>
              </a:rPr>
              <a:t>및 그 이행에 </a:t>
            </a:r>
            <a:r>
              <a:rPr lang="ko-KR" altLang="en-US" sz="2000" spc="-150" dirty="0">
                <a:latin typeface="+mj-ea"/>
                <a:ea typeface="+mj-ea"/>
              </a:rPr>
              <a:t>관한 조치</a:t>
            </a:r>
          </a:p>
          <a:p>
            <a:pPr indent="-228600" fontAlgn="base">
              <a:lnSpc>
                <a:spcPct val="140000"/>
              </a:lnSpc>
            </a:pPr>
            <a:r>
              <a:rPr lang="en-US" altLang="ko-KR" sz="2000" spc="-15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    </a:t>
            </a:r>
            <a:r>
              <a:rPr lang="en-US" altLang="ko-KR" sz="2000" spc="-150" dirty="0">
                <a:latin typeface="+mj-ea"/>
                <a:ea typeface="+mj-ea"/>
              </a:rPr>
              <a:t>3. </a:t>
            </a:r>
            <a:r>
              <a:rPr lang="ko-KR" altLang="en-US" sz="2000" spc="-150" dirty="0">
                <a:latin typeface="+mj-ea"/>
                <a:ea typeface="+mj-ea"/>
              </a:rPr>
              <a:t>중앙행정기관 </a:t>
            </a:r>
            <a:r>
              <a:rPr lang="en-US" altLang="ko-KR" sz="2000" spc="-150" dirty="0">
                <a:latin typeface="+mj-ea"/>
                <a:ea typeface="+mj-ea"/>
              </a:rPr>
              <a:t>· </a:t>
            </a:r>
            <a:r>
              <a:rPr lang="ko-KR" altLang="en-US" sz="2000" spc="-150" dirty="0">
                <a:latin typeface="+mj-ea"/>
                <a:ea typeface="+mj-ea"/>
              </a:rPr>
              <a:t>지방자치단체가 </a:t>
            </a:r>
            <a:r>
              <a:rPr lang="ko-KR" altLang="en-US" sz="2000" b="1" spc="-150" dirty="0">
                <a:solidFill>
                  <a:srgbClr val="0000FF"/>
                </a:solidFill>
                <a:latin typeface="+mj-ea"/>
                <a:ea typeface="+mj-ea"/>
              </a:rPr>
              <a:t>관계 법령에 따라 개선</a:t>
            </a:r>
            <a:r>
              <a:rPr lang="en-US" altLang="ko-KR" sz="2000" b="1" spc="-150" dirty="0">
                <a:solidFill>
                  <a:srgbClr val="0000FF"/>
                </a:solidFill>
                <a:latin typeface="+mj-ea"/>
                <a:ea typeface="+mj-ea"/>
              </a:rPr>
              <a:t>, </a:t>
            </a:r>
            <a:r>
              <a:rPr lang="ko-KR" altLang="en-US" sz="2000" b="1" spc="-150" dirty="0">
                <a:solidFill>
                  <a:srgbClr val="0000FF"/>
                </a:solidFill>
                <a:latin typeface="+mj-ea"/>
                <a:ea typeface="+mj-ea"/>
              </a:rPr>
              <a:t>시정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000" spc="-150" dirty="0">
                <a:latin typeface="+mj-ea"/>
                <a:ea typeface="+mj-ea"/>
              </a:rPr>
              <a:t>등을 명한 사항의 이행에 관한 조치</a:t>
            </a:r>
          </a:p>
          <a:p>
            <a:pPr indent="-228600" fontAlgn="base">
              <a:lnSpc>
                <a:spcPct val="140000"/>
              </a:lnSpc>
            </a:pPr>
            <a:r>
              <a:rPr lang="en-US" altLang="ko-KR" sz="2000" spc="-15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    4. </a:t>
            </a:r>
            <a:r>
              <a:rPr lang="ko-KR" altLang="en-US" sz="2000" b="1" spc="-150" dirty="0">
                <a:solidFill>
                  <a:srgbClr val="0000FF"/>
                </a:solidFill>
                <a:latin typeface="+mj-ea"/>
                <a:ea typeface="+mj-ea"/>
              </a:rPr>
              <a:t>안전 </a:t>
            </a:r>
            <a:r>
              <a:rPr lang="en-US" altLang="ko-KR" sz="2000" b="1" spc="-150" dirty="0">
                <a:solidFill>
                  <a:srgbClr val="0000FF"/>
                </a:solidFill>
                <a:latin typeface="+mj-ea"/>
                <a:ea typeface="+mj-ea"/>
              </a:rPr>
              <a:t>· </a:t>
            </a:r>
            <a:r>
              <a:rPr lang="ko-KR" altLang="en-US" sz="2000" b="1" spc="-150" dirty="0">
                <a:solidFill>
                  <a:srgbClr val="0000FF"/>
                </a:solidFill>
                <a:latin typeface="+mj-ea"/>
                <a:ea typeface="+mj-ea"/>
              </a:rPr>
              <a:t>보건 관계 법령에 따른 의무이행에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필요한 관리상의 조치</a:t>
            </a:r>
          </a:p>
          <a:p>
            <a:pPr indent="-120650" fontAlgn="base">
              <a:lnSpc>
                <a:spcPct val="140000"/>
              </a:lnSpc>
            </a:pPr>
            <a:r>
              <a:rPr lang="ko-KR" altLang="en-US" sz="2000" spc="-150" dirty="0">
                <a:latin typeface="+mj-ea"/>
                <a:ea typeface="+mj-ea"/>
              </a:rPr>
              <a:t>② 제</a:t>
            </a:r>
            <a:r>
              <a:rPr lang="en-US" altLang="ko-KR" sz="2000" spc="-150" dirty="0">
                <a:latin typeface="+mj-ea"/>
                <a:ea typeface="+mj-ea"/>
              </a:rPr>
              <a:t>1</a:t>
            </a:r>
            <a:r>
              <a:rPr lang="ko-KR" altLang="en-US" sz="2000" spc="-150" dirty="0">
                <a:latin typeface="+mj-ea"/>
                <a:ea typeface="+mj-ea"/>
              </a:rPr>
              <a:t>항제</a:t>
            </a:r>
            <a:r>
              <a:rPr lang="en-US" altLang="ko-KR" sz="2000" spc="-150" dirty="0">
                <a:latin typeface="+mj-ea"/>
                <a:ea typeface="+mj-ea"/>
              </a:rPr>
              <a:t>1</a:t>
            </a:r>
            <a:r>
              <a:rPr lang="ko-KR" altLang="en-US" sz="2000" spc="-150" dirty="0">
                <a:latin typeface="+mj-ea"/>
                <a:ea typeface="+mj-ea"/>
              </a:rPr>
              <a:t>호 </a:t>
            </a:r>
            <a:r>
              <a:rPr lang="en-US" altLang="ko-KR" sz="2000" spc="-150" dirty="0">
                <a:latin typeface="+mj-ea"/>
                <a:ea typeface="+mj-ea"/>
              </a:rPr>
              <a:t>· </a:t>
            </a:r>
            <a:r>
              <a:rPr lang="ko-KR" altLang="en-US" sz="2000" spc="-150" dirty="0">
                <a:latin typeface="+mj-ea"/>
                <a:ea typeface="+mj-ea"/>
              </a:rPr>
              <a:t>제</a:t>
            </a:r>
            <a:r>
              <a:rPr lang="en-US" altLang="ko-KR" sz="2000" spc="-150" dirty="0">
                <a:latin typeface="+mj-ea"/>
                <a:ea typeface="+mj-ea"/>
              </a:rPr>
              <a:t>4</a:t>
            </a:r>
            <a:r>
              <a:rPr lang="ko-KR" altLang="en-US" sz="2000" spc="-150" dirty="0">
                <a:latin typeface="+mj-ea"/>
                <a:ea typeface="+mj-ea"/>
              </a:rPr>
              <a:t>호의 조치에 관한 구체적인 사항은 대통령령으로 정한다</a:t>
            </a:r>
            <a:r>
              <a:rPr lang="en-US" altLang="ko-KR" sz="2000" spc="-150" dirty="0">
                <a:latin typeface="+mj-ea"/>
                <a:ea typeface="+mj-ea"/>
              </a:rPr>
              <a:t>.</a:t>
            </a:r>
            <a:endParaRPr lang="ko-KR" altLang="en-US" sz="1400" spc="-150" dirty="0">
              <a:latin typeface="+mj-ea"/>
              <a:ea typeface="+mj-ea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165D101-35CF-40EF-8763-5C6EAF633850}"/>
              </a:ext>
            </a:extLst>
          </p:cNvPr>
          <p:cNvCxnSpPr>
            <a:cxnSpLocks/>
          </p:cNvCxnSpPr>
          <p:nvPr/>
        </p:nvCxnSpPr>
        <p:spPr>
          <a:xfrm>
            <a:off x="1995330" y="2691115"/>
            <a:ext cx="8503921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1177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중대재해처벌법 주요내용 ❷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3486277-65F0-4E64-B218-5B3163285F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1575" y="1987678"/>
            <a:ext cx="1102071" cy="639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FFE6D21-75C2-4368-A5D0-A53D2C0CC565}"/>
              </a:ext>
            </a:extLst>
          </p:cNvPr>
          <p:cNvSpPr/>
          <p:nvPr/>
        </p:nvSpPr>
        <p:spPr>
          <a:xfrm>
            <a:off x="2623652" y="1925299"/>
            <a:ext cx="7247279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3190" algn="just" fontAlgn="base">
              <a:spcBef>
                <a:spcPts val="500"/>
              </a:spcBef>
            </a:pPr>
            <a:r>
              <a:rPr lang="ko-KR" altLang="en-US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법 제</a:t>
            </a:r>
            <a:r>
              <a:rPr lang="en-US" altLang="ko-KR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r>
              <a:rPr lang="ko-KR" altLang="en-US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 </a:t>
            </a:r>
            <a:endParaRPr lang="en-US" altLang="ko-KR" sz="2000" b="1" kern="0" spc="-150" dirty="0">
              <a:solidFill>
                <a:srgbClr val="0D3C77"/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123190" algn="just" fontAlgn="base">
              <a:spcBef>
                <a:spcPts val="500"/>
              </a:spcBef>
            </a:pPr>
            <a:r>
              <a:rPr lang="en-US" altLang="ko-KR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중대산업재해 사업주와 </a:t>
            </a:r>
            <a:r>
              <a:rPr lang="ko-KR" altLang="en-US" sz="2000" b="1" kern="0" spc="-150" dirty="0" err="1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경영책임자등의</a:t>
            </a:r>
            <a:r>
              <a:rPr lang="ko-KR" altLang="en-US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 처벌</a:t>
            </a:r>
            <a:r>
              <a:rPr lang="en-US" altLang="ko-KR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B35C730-D08B-42F9-AED3-5F9D2B55F3D5}"/>
              </a:ext>
            </a:extLst>
          </p:cNvPr>
          <p:cNvSpPr/>
          <p:nvPr/>
        </p:nvSpPr>
        <p:spPr>
          <a:xfrm>
            <a:off x="1573522" y="2917203"/>
            <a:ext cx="9588954" cy="323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3190" fontAlgn="base" latinLnBrk="0">
              <a:lnSpc>
                <a:spcPct val="140000"/>
              </a:lnSpc>
              <a:spcBef>
                <a:spcPts val="500"/>
              </a:spcBef>
            </a:pPr>
            <a:r>
              <a:rPr lang="ko-KR" altLang="en-US" sz="2000" spc="-120" dirty="0">
                <a:latin typeface="+mj-ea"/>
                <a:ea typeface="+mj-ea"/>
              </a:rPr>
              <a:t>① 제</a:t>
            </a:r>
            <a:r>
              <a:rPr lang="en-US" altLang="ko-KR" sz="2000" spc="-120" dirty="0">
                <a:latin typeface="+mj-ea"/>
                <a:ea typeface="+mj-ea"/>
              </a:rPr>
              <a:t>4</a:t>
            </a:r>
            <a:r>
              <a:rPr lang="ko-KR" altLang="en-US" sz="2000" spc="-120" dirty="0">
                <a:latin typeface="+mj-ea"/>
                <a:ea typeface="+mj-ea"/>
              </a:rPr>
              <a:t>조 또는 제</a:t>
            </a:r>
            <a:r>
              <a:rPr lang="en-US" altLang="ko-KR" sz="2000" spc="-120" dirty="0">
                <a:latin typeface="+mj-ea"/>
                <a:ea typeface="+mj-ea"/>
              </a:rPr>
              <a:t>5</a:t>
            </a:r>
            <a:r>
              <a:rPr lang="ko-KR" altLang="en-US" sz="2000" spc="-120" dirty="0">
                <a:latin typeface="+mj-ea"/>
                <a:ea typeface="+mj-ea"/>
              </a:rPr>
              <a:t>조를 위반하여 </a:t>
            </a:r>
            <a:r>
              <a:rPr lang="ko-KR" altLang="en-US" sz="2000" spc="-120" dirty="0">
                <a:solidFill>
                  <a:srgbClr val="0000FF"/>
                </a:solidFill>
                <a:latin typeface="+mj-ea"/>
                <a:ea typeface="+mj-ea"/>
              </a:rPr>
              <a:t>제</a:t>
            </a:r>
            <a:r>
              <a:rPr lang="en-US" altLang="ko-KR" sz="2000" spc="-120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ko-KR" altLang="en-US" sz="2000" spc="-120" dirty="0">
                <a:solidFill>
                  <a:srgbClr val="0000FF"/>
                </a:solidFill>
                <a:latin typeface="+mj-ea"/>
                <a:ea typeface="+mj-ea"/>
              </a:rPr>
              <a:t>조제</a:t>
            </a:r>
            <a:r>
              <a:rPr lang="en-US" altLang="ko-KR" sz="2000" spc="-120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ko-KR" altLang="en-US" sz="2000" spc="-120" dirty="0">
                <a:solidFill>
                  <a:srgbClr val="0000FF"/>
                </a:solidFill>
                <a:latin typeface="+mj-ea"/>
                <a:ea typeface="+mj-ea"/>
              </a:rPr>
              <a:t>호가목의 </a:t>
            </a:r>
            <a:r>
              <a:rPr lang="ko-KR" altLang="en-US" sz="2000" b="1" spc="-120" dirty="0">
                <a:solidFill>
                  <a:srgbClr val="0000FF"/>
                </a:solidFill>
                <a:latin typeface="+mj-ea"/>
                <a:ea typeface="+mj-ea"/>
              </a:rPr>
              <a:t>중대산업재해</a:t>
            </a:r>
            <a:r>
              <a:rPr lang="ko-KR" altLang="en-US" sz="2000" spc="-120" dirty="0">
                <a:solidFill>
                  <a:srgbClr val="0000FF"/>
                </a:solidFill>
                <a:latin typeface="+mj-ea"/>
                <a:ea typeface="+mj-ea"/>
              </a:rPr>
              <a:t>에 </a:t>
            </a:r>
            <a:r>
              <a:rPr lang="ko-KR" altLang="en-US" sz="2000" spc="-120" dirty="0">
                <a:latin typeface="+mj-ea"/>
                <a:ea typeface="+mj-ea"/>
              </a:rPr>
              <a:t>이르게 한</a:t>
            </a:r>
            <a:r>
              <a:rPr lang="ko-KR" altLang="en-US" sz="2000" spc="-12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000" spc="-120" dirty="0">
                <a:solidFill>
                  <a:srgbClr val="0000FF"/>
                </a:solidFill>
                <a:latin typeface="+mj-ea"/>
                <a:ea typeface="+mj-ea"/>
              </a:rPr>
              <a:t>사업주 또는 경영</a:t>
            </a:r>
            <a:r>
              <a:rPr lang="en-US" altLang="ko-KR" sz="2000" spc="-120" dirty="0">
                <a:solidFill>
                  <a:srgbClr val="0000FF"/>
                </a:solidFill>
                <a:latin typeface="+mj-ea"/>
                <a:ea typeface="+mj-ea"/>
              </a:rPr>
              <a:t/>
            </a:r>
            <a:br>
              <a:rPr lang="en-US" altLang="ko-KR" sz="2000" spc="-120" dirty="0">
                <a:solidFill>
                  <a:srgbClr val="0000FF"/>
                </a:solidFill>
                <a:latin typeface="+mj-ea"/>
                <a:ea typeface="+mj-ea"/>
              </a:rPr>
            </a:br>
            <a:r>
              <a:rPr lang="en-US" altLang="ko-KR" sz="2000" spc="-120" dirty="0">
                <a:solidFill>
                  <a:srgbClr val="0000FF"/>
                </a:solidFill>
                <a:latin typeface="+mj-ea"/>
                <a:ea typeface="+mj-ea"/>
              </a:rPr>
              <a:t>     </a:t>
            </a:r>
            <a:r>
              <a:rPr lang="ko-KR" altLang="en-US" sz="2000" spc="-120" dirty="0" smtClean="0">
                <a:solidFill>
                  <a:srgbClr val="0000FF"/>
                </a:solidFill>
                <a:latin typeface="+mj-ea"/>
                <a:ea typeface="+mj-ea"/>
              </a:rPr>
              <a:t>책임자 등은 </a:t>
            </a:r>
            <a:r>
              <a:rPr lang="en-US" altLang="ko-KR" sz="2000" spc="-120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ko-KR" altLang="en-US" sz="2000" spc="-120" dirty="0">
                <a:solidFill>
                  <a:srgbClr val="0000FF"/>
                </a:solidFill>
                <a:latin typeface="+mj-ea"/>
                <a:ea typeface="+mj-ea"/>
              </a:rPr>
              <a:t>년 이상의 징역 또는 </a:t>
            </a:r>
            <a:r>
              <a:rPr lang="en-US" altLang="ko-KR" sz="2000" spc="-120" dirty="0">
                <a:solidFill>
                  <a:srgbClr val="0000FF"/>
                </a:solidFill>
                <a:latin typeface="+mj-ea"/>
                <a:ea typeface="+mj-ea"/>
              </a:rPr>
              <a:t>10</a:t>
            </a:r>
            <a:r>
              <a:rPr lang="ko-KR" altLang="en-US" sz="2000" spc="-120" dirty="0">
                <a:solidFill>
                  <a:srgbClr val="0000FF"/>
                </a:solidFill>
                <a:latin typeface="+mj-ea"/>
                <a:ea typeface="+mj-ea"/>
              </a:rPr>
              <a:t>억원 이하의 </a:t>
            </a:r>
            <a:r>
              <a:rPr lang="ko-KR" altLang="en-US" sz="2000" spc="-120" dirty="0">
                <a:latin typeface="+mj-ea"/>
                <a:ea typeface="+mj-ea"/>
              </a:rPr>
              <a:t>벌금에 처한다</a:t>
            </a:r>
            <a:r>
              <a:rPr lang="en-US" altLang="ko-KR" sz="2000" spc="-120" dirty="0">
                <a:latin typeface="+mj-ea"/>
                <a:ea typeface="+mj-ea"/>
              </a:rPr>
              <a:t>. </a:t>
            </a:r>
            <a:r>
              <a:rPr lang="ko-KR" altLang="en-US" sz="2000" spc="-120" dirty="0">
                <a:latin typeface="+mj-ea"/>
                <a:ea typeface="+mj-ea"/>
              </a:rPr>
              <a:t>이 경우 징역과 벌금을 </a:t>
            </a:r>
            <a:r>
              <a:rPr lang="en-US" altLang="ko-KR" sz="2000" spc="-120" dirty="0">
                <a:latin typeface="+mj-ea"/>
                <a:ea typeface="+mj-ea"/>
              </a:rPr>
              <a:t/>
            </a:r>
            <a:br>
              <a:rPr lang="en-US" altLang="ko-KR" sz="2000" spc="-120" dirty="0">
                <a:latin typeface="+mj-ea"/>
                <a:ea typeface="+mj-ea"/>
              </a:rPr>
            </a:br>
            <a:r>
              <a:rPr lang="en-US" altLang="ko-KR" sz="2000" spc="-120" dirty="0">
                <a:latin typeface="+mj-ea"/>
                <a:ea typeface="+mj-ea"/>
              </a:rPr>
              <a:t>     </a:t>
            </a:r>
            <a:r>
              <a:rPr lang="ko-KR" altLang="en-US" sz="2000" spc="-120" dirty="0">
                <a:latin typeface="+mj-ea"/>
                <a:ea typeface="+mj-ea"/>
              </a:rPr>
              <a:t>병과할 수 있다</a:t>
            </a:r>
            <a:r>
              <a:rPr lang="en-US" altLang="ko-KR" sz="2000" spc="-120" dirty="0">
                <a:latin typeface="+mj-ea"/>
                <a:ea typeface="+mj-ea"/>
              </a:rPr>
              <a:t>.</a:t>
            </a:r>
          </a:p>
          <a:p>
            <a:pPr indent="-123190" fontAlgn="base" latinLnBrk="0">
              <a:lnSpc>
                <a:spcPct val="140000"/>
              </a:lnSpc>
              <a:spcBef>
                <a:spcPts val="500"/>
              </a:spcBef>
            </a:pPr>
            <a:r>
              <a:rPr lang="en-US" altLang="ko-KR" sz="2000" spc="-120" dirty="0">
                <a:latin typeface="+mj-ea"/>
                <a:ea typeface="+mj-ea"/>
              </a:rPr>
              <a:t>② </a:t>
            </a:r>
            <a:r>
              <a:rPr lang="ko-KR" altLang="en-US" sz="2000" spc="-120" dirty="0">
                <a:latin typeface="+mj-ea"/>
                <a:ea typeface="+mj-ea"/>
              </a:rPr>
              <a:t>제</a:t>
            </a:r>
            <a:r>
              <a:rPr lang="en-US" altLang="ko-KR" sz="2000" spc="-120" dirty="0">
                <a:latin typeface="+mj-ea"/>
                <a:ea typeface="+mj-ea"/>
              </a:rPr>
              <a:t>4</a:t>
            </a:r>
            <a:r>
              <a:rPr lang="ko-KR" altLang="en-US" sz="2000" spc="-120" dirty="0">
                <a:latin typeface="+mj-ea"/>
                <a:ea typeface="+mj-ea"/>
              </a:rPr>
              <a:t>조 또는 제</a:t>
            </a:r>
            <a:r>
              <a:rPr lang="en-US" altLang="ko-KR" sz="2000" spc="-120" dirty="0">
                <a:latin typeface="+mj-ea"/>
                <a:ea typeface="+mj-ea"/>
              </a:rPr>
              <a:t>5</a:t>
            </a:r>
            <a:r>
              <a:rPr lang="ko-KR" altLang="en-US" sz="2000" spc="-120" dirty="0">
                <a:latin typeface="+mj-ea"/>
                <a:ea typeface="+mj-ea"/>
              </a:rPr>
              <a:t>조를 위반하여</a:t>
            </a:r>
            <a:r>
              <a:rPr lang="ko-KR" altLang="en-US" sz="2000" spc="-12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000" spc="-120" dirty="0">
                <a:solidFill>
                  <a:srgbClr val="0000FF"/>
                </a:solidFill>
                <a:latin typeface="+mj-ea"/>
                <a:ea typeface="+mj-ea"/>
              </a:rPr>
              <a:t>제</a:t>
            </a:r>
            <a:r>
              <a:rPr lang="en-US" altLang="ko-KR" sz="2000" spc="-120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ko-KR" altLang="en-US" sz="2000" spc="-120" dirty="0">
                <a:solidFill>
                  <a:srgbClr val="0000FF"/>
                </a:solidFill>
                <a:latin typeface="+mj-ea"/>
                <a:ea typeface="+mj-ea"/>
              </a:rPr>
              <a:t>조제</a:t>
            </a:r>
            <a:r>
              <a:rPr lang="en-US" altLang="ko-KR" sz="2000" spc="-120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ko-KR" altLang="en-US" sz="2000" spc="-120" dirty="0" err="1">
                <a:solidFill>
                  <a:srgbClr val="0000FF"/>
                </a:solidFill>
                <a:latin typeface="+mj-ea"/>
                <a:ea typeface="+mj-ea"/>
              </a:rPr>
              <a:t>호나목</a:t>
            </a:r>
            <a:r>
              <a:rPr lang="ko-KR" altLang="en-US" sz="2000" spc="-120" dirty="0">
                <a:solidFill>
                  <a:srgbClr val="0000FF"/>
                </a:solidFill>
                <a:latin typeface="+mj-ea"/>
                <a:ea typeface="+mj-ea"/>
              </a:rPr>
              <a:t> 또는 </a:t>
            </a:r>
            <a:r>
              <a:rPr lang="ko-KR" altLang="en-US" sz="2000" spc="-120" dirty="0" err="1">
                <a:solidFill>
                  <a:srgbClr val="0000FF"/>
                </a:solidFill>
                <a:latin typeface="+mj-ea"/>
                <a:ea typeface="+mj-ea"/>
              </a:rPr>
              <a:t>다목의</a:t>
            </a:r>
            <a:r>
              <a:rPr lang="ko-KR" altLang="en-US" sz="2000" spc="-120" dirty="0">
                <a:solidFill>
                  <a:srgbClr val="0000FF"/>
                </a:solidFill>
                <a:latin typeface="+mj-ea"/>
                <a:ea typeface="+mj-ea"/>
              </a:rPr>
              <a:t> 중대산업재해에 </a:t>
            </a:r>
            <a:r>
              <a:rPr lang="ko-KR" altLang="en-US" sz="2000" spc="-120" dirty="0">
                <a:latin typeface="+mj-ea"/>
                <a:ea typeface="+mj-ea"/>
              </a:rPr>
              <a:t>이르게 한 사업주   </a:t>
            </a:r>
            <a:r>
              <a:rPr lang="en-US" altLang="ko-KR" sz="2000" spc="-120" dirty="0">
                <a:latin typeface="+mj-ea"/>
                <a:ea typeface="+mj-ea"/>
              </a:rPr>
              <a:t/>
            </a:r>
            <a:br>
              <a:rPr lang="en-US" altLang="ko-KR" sz="2000" spc="-120" dirty="0">
                <a:latin typeface="+mj-ea"/>
                <a:ea typeface="+mj-ea"/>
              </a:rPr>
            </a:br>
            <a:r>
              <a:rPr lang="en-US" altLang="ko-KR" sz="2000" spc="-120" dirty="0">
                <a:latin typeface="+mj-ea"/>
                <a:ea typeface="+mj-ea"/>
              </a:rPr>
              <a:t>     </a:t>
            </a:r>
            <a:r>
              <a:rPr lang="ko-KR" altLang="en-US" sz="2000" spc="-120" dirty="0">
                <a:latin typeface="+mj-ea"/>
                <a:ea typeface="+mj-ea"/>
              </a:rPr>
              <a:t>또는 </a:t>
            </a:r>
            <a:r>
              <a:rPr lang="ko-KR" altLang="en-US" sz="2000" spc="-120" dirty="0" err="1">
                <a:latin typeface="+mj-ea"/>
                <a:ea typeface="+mj-ea"/>
              </a:rPr>
              <a:t>경영책임자등은</a:t>
            </a:r>
            <a:r>
              <a:rPr lang="ko-KR" altLang="en-US" sz="2000" spc="-12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2000" spc="-120" dirty="0">
                <a:solidFill>
                  <a:srgbClr val="0000FF"/>
                </a:solidFill>
                <a:latin typeface="+mj-ea"/>
                <a:ea typeface="+mj-ea"/>
              </a:rPr>
              <a:t>7</a:t>
            </a:r>
            <a:r>
              <a:rPr lang="ko-KR" altLang="en-US" sz="2000" spc="-120" dirty="0">
                <a:solidFill>
                  <a:srgbClr val="0000FF"/>
                </a:solidFill>
                <a:latin typeface="+mj-ea"/>
                <a:ea typeface="+mj-ea"/>
              </a:rPr>
              <a:t>년 이하의 징역 또는 </a:t>
            </a:r>
            <a:r>
              <a:rPr lang="en-US" altLang="ko-KR" sz="2000" spc="-120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ko-KR" altLang="en-US" sz="2000" spc="-120" dirty="0">
                <a:solidFill>
                  <a:srgbClr val="0000FF"/>
                </a:solidFill>
                <a:latin typeface="+mj-ea"/>
                <a:ea typeface="+mj-ea"/>
              </a:rPr>
              <a:t>억원 이하의 </a:t>
            </a:r>
            <a:r>
              <a:rPr lang="ko-KR" altLang="en-US" sz="2000" spc="-120" dirty="0">
                <a:latin typeface="+mj-ea"/>
                <a:ea typeface="+mj-ea"/>
              </a:rPr>
              <a:t>벌금에 처한다</a:t>
            </a:r>
            <a:r>
              <a:rPr lang="en-US" altLang="ko-KR" sz="2000" spc="-120" dirty="0">
                <a:latin typeface="+mj-ea"/>
                <a:ea typeface="+mj-ea"/>
              </a:rPr>
              <a:t>.</a:t>
            </a:r>
          </a:p>
          <a:p>
            <a:pPr indent="-123190" fontAlgn="base" latinLnBrk="0">
              <a:lnSpc>
                <a:spcPct val="140000"/>
              </a:lnSpc>
              <a:spcBef>
                <a:spcPts val="500"/>
              </a:spcBef>
            </a:pPr>
            <a:r>
              <a:rPr lang="en-US" altLang="ko-KR" sz="2000" spc="-120" dirty="0">
                <a:latin typeface="+mj-ea"/>
                <a:ea typeface="+mj-ea"/>
              </a:rPr>
              <a:t>③ </a:t>
            </a:r>
            <a:r>
              <a:rPr lang="ko-KR" altLang="en-US" sz="2000" spc="-120" dirty="0">
                <a:latin typeface="+mj-ea"/>
                <a:ea typeface="+mj-ea"/>
              </a:rPr>
              <a:t>제</a:t>
            </a:r>
            <a:r>
              <a:rPr lang="en-US" altLang="ko-KR" sz="2000" spc="-120" dirty="0">
                <a:latin typeface="+mj-ea"/>
                <a:ea typeface="+mj-ea"/>
              </a:rPr>
              <a:t>1</a:t>
            </a:r>
            <a:r>
              <a:rPr lang="ko-KR" altLang="en-US" sz="2000" spc="-120" dirty="0">
                <a:latin typeface="+mj-ea"/>
                <a:ea typeface="+mj-ea"/>
              </a:rPr>
              <a:t>항 또는 제</a:t>
            </a:r>
            <a:r>
              <a:rPr lang="en-US" altLang="ko-KR" sz="2000" spc="-120" dirty="0">
                <a:latin typeface="+mj-ea"/>
                <a:ea typeface="+mj-ea"/>
              </a:rPr>
              <a:t>2</a:t>
            </a:r>
            <a:r>
              <a:rPr lang="ko-KR" altLang="en-US" sz="2000" spc="-120" dirty="0">
                <a:latin typeface="+mj-ea"/>
                <a:ea typeface="+mj-ea"/>
              </a:rPr>
              <a:t>항의 죄로 형을 선고받고 그 형이 확정된 후 </a:t>
            </a:r>
            <a:r>
              <a:rPr lang="en-US" altLang="ko-KR" sz="2000" spc="-120" dirty="0">
                <a:solidFill>
                  <a:srgbClr val="FF0000"/>
                </a:solidFill>
                <a:latin typeface="+mj-ea"/>
                <a:ea typeface="+mj-ea"/>
              </a:rPr>
              <a:t>5</a:t>
            </a:r>
            <a:r>
              <a:rPr lang="ko-KR" altLang="en-US" sz="2000" spc="-120" dirty="0">
                <a:solidFill>
                  <a:srgbClr val="FF0000"/>
                </a:solidFill>
                <a:latin typeface="+mj-ea"/>
                <a:ea typeface="+mj-ea"/>
              </a:rPr>
              <a:t>년 이내에 다시 제</a:t>
            </a:r>
            <a:r>
              <a:rPr lang="en-US" altLang="ko-KR" sz="2000" spc="-12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lang="ko-KR" altLang="en-US" sz="2000" spc="-120" dirty="0">
                <a:solidFill>
                  <a:srgbClr val="FF0000"/>
                </a:solidFill>
                <a:latin typeface="+mj-ea"/>
                <a:ea typeface="+mj-ea"/>
              </a:rPr>
              <a:t>항 또는 </a:t>
            </a:r>
            <a:r>
              <a:rPr lang="en-US" altLang="ko-KR" sz="2000" spc="-120" dirty="0">
                <a:solidFill>
                  <a:srgbClr val="FF0000"/>
                </a:solidFill>
                <a:latin typeface="+mj-ea"/>
                <a:ea typeface="+mj-ea"/>
              </a:rPr>
              <a:t/>
            </a:r>
            <a:br>
              <a:rPr lang="en-US" altLang="ko-KR" sz="2000" spc="-120" dirty="0">
                <a:solidFill>
                  <a:srgbClr val="FF0000"/>
                </a:solidFill>
                <a:latin typeface="+mj-ea"/>
                <a:ea typeface="+mj-ea"/>
              </a:rPr>
            </a:br>
            <a:r>
              <a:rPr lang="en-US" altLang="ko-KR" sz="2000" spc="-120" dirty="0">
                <a:solidFill>
                  <a:srgbClr val="FF0000"/>
                </a:solidFill>
                <a:latin typeface="+mj-ea"/>
                <a:ea typeface="+mj-ea"/>
              </a:rPr>
              <a:t>     </a:t>
            </a:r>
            <a:r>
              <a:rPr lang="ko-KR" altLang="en-US" sz="2000" spc="-120" dirty="0">
                <a:solidFill>
                  <a:srgbClr val="FF0000"/>
                </a:solidFill>
                <a:latin typeface="+mj-ea"/>
                <a:ea typeface="+mj-ea"/>
              </a:rPr>
              <a:t>제</a:t>
            </a:r>
            <a:r>
              <a:rPr lang="en-US" altLang="ko-KR" sz="2000" spc="-12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ko-KR" altLang="en-US" sz="2000" spc="-120" dirty="0">
                <a:solidFill>
                  <a:srgbClr val="FF0000"/>
                </a:solidFill>
                <a:latin typeface="+mj-ea"/>
                <a:ea typeface="+mj-ea"/>
              </a:rPr>
              <a:t>항의 죄를 저지른 자</a:t>
            </a:r>
            <a:r>
              <a:rPr lang="ko-KR" altLang="en-US" sz="2000" spc="-120" dirty="0">
                <a:latin typeface="+mj-ea"/>
                <a:ea typeface="+mj-ea"/>
              </a:rPr>
              <a:t>는 각 항에서 정한 형의 </a:t>
            </a:r>
            <a:r>
              <a:rPr lang="en-US" altLang="ko-KR" sz="2000" spc="-12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ko-KR" altLang="en-US" sz="2000" spc="-120" dirty="0">
                <a:solidFill>
                  <a:srgbClr val="FF0000"/>
                </a:solidFill>
                <a:latin typeface="+mj-ea"/>
                <a:ea typeface="+mj-ea"/>
              </a:rPr>
              <a:t>분의 </a:t>
            </a:r>
            <a:r>
              <a:rPr lang="en-US" altLang="ko-KR" sz="2000" spc="-12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lang="ko-KR" altLang="en-US" sz="2000" spc="-120" dirty="0">
                <a:solidFill>
                  <a:srgbClr val="FF0000"/>
                </a:solidFill>
                <a:latin typeface="+mj-ea"/>
                <a:ea typeface="+mj-ea"/>
              </a:rPr>
              <a:t>까지 가중</a:t>
            </a:r>
            <a:r>
              <a:rPr lang="ko-KR" altLang="en-US" sz="2000" spc="-120" dirty="0">
                <a:latin typeface="+mj-ea"/>
                <a:ea typeface="+mj-ea"/>
              </a:rPr>
              <a:t>한다</a:t>
            </a:r>
            <a:r>
              <a:rPr lang="en-US" altLang="ko-KR" sz="2000" spc="-120" dirty="0" smtClean="0">
                <a:latin typeface="+mj-ea"/>
                <a:ea typeface="+mj-ea"/>
              </a:rPr>
              <a:t>.</a:t>
            </a:r>
            <a:endParaRPr lang="ko-KR" altLang="en-US" sz="1400" spc="-150" dirty="0">
              <a:latin typeface="+mj-ea"/>
              <a:ea typeface="+mj-ea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165D101-35CF-40EF-8763-5C6EAF633850}"/>
              </a:ext>
            </a:extLst>
          </p:cNvPr>
          <p:cNvCxnSpPr>
            <a:cxnSpLocks/>
          </p:cNvCxnSpPr>
          <p:nvPr/>
        </p:nvCxnSpPr>
        <p:spPr>
          <a:xfrm>
            <a:off x="2135560" y="2779766"/>
            <a:ext cx="8503921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7350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중대재해처벌법 주요내용 </a:t>
            </a:r>
            <a:r>
              <a:rPr lang="ko-KR" altLang="en-US" sz="4000" dirty="0" smtClean="0">
                <a:solidFill>
                  <a:srgbClr val="0D3C77"/>
                </a:solidFill>
                <a:latin typeface="+mj-ea"/>
              </a:rPr>
              <a:t>❸</a:t>
            </a:r>
            <a:endParaRPr lang="ko-KR" altLang="en-US" sz="3200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3486277-65F0-4E64-B218-5B3163285F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1575" y="1979211"/>
            <a:ext cx="1102071" cy="639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FFE6D21-75C2-4368-A5D0-A53D2C0CC565}"/>
              </a:ext>
            </a:extLst>
          </p:cNvPr>
          <p:cNvSpPr/>
          <p:nvPr/>
        </p:nvSpPr>
        <p:spPr>
          <a:xfrm>
            <a:off x="2623652" y="1916832"/>
            <a:ext cx="7247279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3190" algn="just" fontAlgn="base">
              <a:spcBef>
                <a:spcPts val="500"/>
              </a:spcBef>
            </a:pPr>
            <a:r>
              <a:rPr lang="ko-KR" altLang="en-US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법 제</a:t>
            </a:r>
            <a:r>
              <a:rPr lang="en-US" altLang="ko-KR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r>
              <a:rPr lang="ko-KR" altLang="en-US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 </a:t>
            </a:r>
            <a:endParaRPr lang="en-US" altLang="ko-KR" sz="2000" b="1" kern="0" spc="-150" dirty="0">
              <a:solidFill>
                <a:srgbClr val="0D3C77"/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123190" algn="just" fontAlgn="base">
              <a:spcBef>
                <a:spcPts val="500"/>
              </a:spcBef>
            </a:pPr>
            <a:r>
              <a:rPr lang="en-US" altLang="ko-KR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중대산업재해의 </a:t>
            </a:r>
            <a:r>
              <a:rPr lang="ko-KR" altLang="en-US" sz="2000" b="1" kern="0" spc="-150" dirty="0" err="1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양벌규정</a:t>
            </a:r>
            <a:r>
              <a:rPr lang="en-US" altLang="ko-KR" sz="20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B35C730-D08B-42F9-AED3-5F9D2B55F3D5}"/>
              </a:ext>
            </a:extLst>
          </p:cNvPr>
          <p:cNvSpPr/>
          <p:nvPr/>
        </p:nvSpPr>
        <p:spPr>
          <a:xfrm>
            <a:off x="1662893" y="2904849"/>
            <a:ext cx="9401659" cy="2805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3190" fontAlgn="base" latinLnBrk="0">
              <a:lnSpc>
                <a:spcPct val="140000"/>
              </a:lnSpc>
              <a:spcBef>
                <a:spcPts val="500"/>
              </a:spcBef>
            </a:pPr>
            <a:r>
              <a:rPr lang="ko-KR" altLang="en-US" sz="2000" spc="-110" dirty="0">
                <a:latin typeface="+mj-ea"/>
                <a:ea typeface="+mj-ea"/>
              </a:rPr>
              <a:t>법인 또는 기관의 </a:t>
            </a:r>
            <a:r>
              <a:rPr lang="ko-KR" altLang="en-US" sz="2000" spc="-110" dirty="0" err="1">
                <a:latin typeface="+mj-ea"/>
                <a:ea typeface="+mj-ea"/>
              </a:rPr>
              <a:t>경영책임자등이</a:t>
            </a:r>
            <a:r>
              <a:rPr lang="ko-KR" altLang="en-US" sz="2000" spc="-110" dirty="0">
                <a:latin typeface="+mj-ea"/>
                <a:ea typeface="+mj-ea"/>
              </a:rPr>
              <a:t> 그 법인 또는 기관의 업무에 관하여 제</a:t>
            </a:r>
            <a:r>
              <a:rPr lang="en-US" altLang="ko-KR" sz="2000" spc="-110" dirty="0">
                <a:latin typeface="+mj-ea"/>
                <a:ea typeface="+mj-ea"/>
              </a:rPr>
              <a:t>6</a:t>
            </a:r>
            <a:r>
              <a:rPr lang="ko-KR" altLang="en-US" sz="2000" spc="-110" dirty="0">
                <a:latin typeface="+mj-ea"/>
                <a:ea typeface="+mj-ea"/>
              </a:rPr>
              <a:t>조에 해당하는 </a:t>
            </a:r>
            <a:r>
              <a:rPr lang="en-US" altLang="ko-KR" sz="2000" spc="-110" dirty="0">
                <a:latin typeface="+mj-ea"/>
                <a:ea typeface="+mj-ea"/>
              </a:rPr>
              <a:t/>
            </a:r>
            <a:br>
              <a:rPr lang="en-US" altLang="ko-KR" sz="2000" spc="-110" dirty="0">
                <a:latin typeface="+mj-ea"/>
                <a:ea typeface="+mj-ea"/>
              </a:rPr>
            </a:br>
            <a:r>
              <a:rPr lang="ko-KR" altLang="en-US" sz="2000" spc="-110" dirty="0">
                <a:latin typeface="+mj-ea"/>
                <a:ea typeface="+mj-ea"/>
              </a:rPr>
              <a:t>위반행위를 하면 그 행위자를 벌하는 외에 그</a:t>
            </a:r>
            <a:r>
              <a:rPr lang="ko-KR" altLang="en-US" sz="2000" spc="-11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000" b="1" spc="-110" dirty="0">
                <a:solidFill>
                  <a:srgbClr val="FF0000"/>
                </a:solidFill>
                <a:latin typeface="+mj-ea"/>
                <a:ea typeface="+mj-ea"/>
              </a:rPr>
              <a:t>법인 또는 기관</a:t>
            </a:r>
            <a:r>
              <a:rPr lang="ko-KR" altLang="en-US" sz="2000" b="1" spc="-110" dirty="0">
                <a:latin typeface="+mj-ea"/>
                <a:ea typeface="+mj-ea"/>
              </a:rPr>
              <a:t>에</a:t>
            </a:r>
            <a:r>
              <a:rPr lang="ko-KR" altLang="en-US" sz="2000" b="1" spc="-11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ko-KR" altLang="en-US" sz="2000" spc="-110" dirty="0">
                <a:latin typeface="+mj-ea"/>
                <a:ea typeface="+mj-ea"/>
              </a:rPr>
              <a:t>다음 각 호의 구분에 따른</a:t>
            </a:r>
            <a:r>
              <a:rPr lang="ko-KR" altLang="en-US" sz="2000" spc="-11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2000" spc="-11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/>
            </a:r>
            <a:br>
              <a:rPr lang="en-US" altLang="ko-KR" sz="2000" spc="-11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</a:br>
            <a:r>
              <a:rPr lang="ko-KR" altLang="en-US" sz="2000" b="1" spc="-110" dirty="0">
                <a:solidFill>
                  <a:srgbClr val="0000FF"/>
                </a:solidFill>
                <a:latin typeface="+mj-ea"/>
                <a:ea typeface="+mj-ea"/>
              </a:rPr>
              <a:t>벌금형을 과</a:t>
            </a:r>
            <a:r>
              <a:rPr lang="en-US" altLang="ko-KR" sz="2000" b="1" spc="-110" dirty="0">
                <a:solidFill>
                  <a:srgbClr val="0000FF"/>
                </a:solidFill>
                <a:latin typeface="+mj-ea"/>
                <a:ea typeface="+mj-ea"/>
              </a:rPr>
              <a:t>(</a:t>
            </a:r>
            <a:r>
              <a:rPr lang="ko-KR" altLang="en-US" sz="2000" b="1" spc="-110" dirty="0">
                <a:solidFill>
                  <a:srgbClr val="0000FF"/>
                </a:solidFill>
                <a:latin typeface="+mj-ea"/>
                <a:ea typeface="+mj-ea"/>
              </a:rPr>
              <a:t>科</a:t>
            </a:r>
            <a:r>
              <a:rPr lang="en-US" altLang="ko-KR" sz="2000" b="1" spc="-110" dirty="0">
                <a:solidFill>
                  <a:srgbClr val="0000FF"/>
                </a:solidFill>
                <a:latin typeface="+mj-ea"/>
                <a:ea typeface="+mj-ea"/>
              </a:rPr>
              <a:t>)</a:t>
            </a:r>
            <a:r>
              <a:rPr lang="ko-KR" altLang="en-US" sz="2000" b="1" spc="-110" dirty="0">
                <a:solidFill>
                  <a:srgbClr val="0000FF"/>
                </a:solidFill>
                <a:latin typeface="+mj-ea"/>
                <a:ea typeface="+mj-ea"/>
              </a:rPr>
              <a:t>한다</a:t>
            </a:r>
            <a:r>
              <a:rPr lang="en-US" altLang="ko-KR" sz="2000" spc="-11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2000" spc="-110" dirty="0">
                <a:latin typeface="+mj-ea"/>
                <a:ea typeface="+mj-ea"/>
              </a:rPr>
              <a:t>다만</a:t>
            </a:r>
            <a:r>
              <a:rPr lang="en-US" altLang="ko-KR" sz="2000" spc="-110" dirty="0">
                <a:latin typeface="+mj-ea"/>
                <a:ea typeface="+mj-ea"/>
              </a:rPr>
              <a:t>, </a:t>
            </a:r>
            <a:r>
              <a:rPr lang="ko-KR" altLang="en-US" sz="2000" spc="-110" dirty="0">
                <a:latin typeface="+mj-ea"/>
                <a:ea typeface="+mj-ea"/>
              </a:rPr>
              <a:t>법인 또는 기관이 그 위반행위를 방지하기 위하여 해당 업무에 관하여 상당한 주의와 감독을 게을리하지 아니한 경우에는 그러하지 아니하다</a:t>
            </a:r>
            <a:r>
              <a:rPr lang="en-US" altLang="ko-KR" sz="2000" spc="-110" dirty="0">
                <a:latin typeface="+mj-ea"/>
                <a:ea typeface="+mj-ea"/>
              </a:rPr>
              <a:t>.</a:t>
            </a:r>
          </a:p>
          <a:p>
            <a:pPr indent="-123190" fontAlgn="base" latinLnBrk="0">
              <a:lnSpc>
                <a:spcPct val="140000"/>
              </a:lnSpc>
              <a:spcBef>
                <a:spcPts val="500"/>
              </a:spcBef>
            </a:pPr>
            <a:r>
              <a:rPr lang="en-US" altLang="ko-KR" sz="2000" spc="-110" dirty="0">
                <a:latin typeface="+mj-ea"/>
                <a:ea typeface="+mj-ea"/>
              </a:rPr>
              <a:t>  1. </a:t>
            </a:r>
            <a:r>
              <a:rPr lang="ko-KR" altLang="en-US" sz="2000" spc="-110" dirty="0">
                <a:latin typeface="+mj-ea"/>
                <a:ea typeface="+mj-ea"/>
              </a:rPr>
              <a:t>제</a:t>
            </a:r>
            <a:r>
              <a:rPr lang="en-US" altLang="ko-KR" sz="2000" spc="-110" dirty="0">
                <a:latin typeface="+mj-ea"/>
                <a:ea typeface="+mj-ea"/>
              </a:rPr>
              <a:t>6</a:t>
            </a:r>
            <a:r>
              <a:rPr lang="ko-KR" altLang="en-US" sz="2000" spc="-110" dirty="0">
                <a:latin typeface="+mj-ea"/>
                <a:ea typeface="+mj-ea"/>
              </a:rPr>
              <a:t>조제</a:t>
            </a:r>
            <a:r>
              <a:rPr lang="en-US" altLang="ko-KR" sz="2000" spc="-110" dirty="0">
                <a:latin typeface="+mj-ea"/>
                <a:ea typeface="+mj-ea"/>
              </a:rPr>
              <a:t>1</a:t>
            </a:r>
            <a:r>
              <a:rPr lang="ko-KR" altLang="en-US" sz="2000" spc="-110" dirty="0">
                <a:latin typeface="+mj-ea"/>
                <a:ea typeface="+mj-ea"/>
              </a:rPr>
              <a:t>항의 경우</a:t>
            </a:r>
            <a:r>
              <a:rPr lang="en-US" altLang="ko-KR" sz="2000" spc="-110" dirty="0">
                <a:latin typeface="+mj-ea"/>
                <a:ea typeface="+mj-ea"/>
              </a:rPr>
              <a:t>: 50</a:t>
            </a:r>
            <a:r>
              <a:rPr lang="ko-KR" altLang="en-US" sz="2000" spc="-110" dirty="0">
                <a:latin typeface="+mj-ea"/>
                <a:ea typeface="+mj-ea"/>
              </a:rPr>
              <a:t>억원 이하의 벌금</a:t>
            </a:r>
          </a:p>
          <a:p>
            <a:pPr indent="-123190" fontAlgn="base" latinLnBrk="0">
              <a:lnSpc>
                <a:spcPct val="140000"/>
              </a:lnSpc>
              <a:spcBef>
                <a:spcPts val="500"/>
              </a:spcBef>
            </a:pPr>
            <a:r>
              <a:rPr lang="ko-KR" altLang="en-US" sz="2000" spc="-110" dirty="0">
                <a:latin typeface="+mj-ea"/>
                <a:ea typeface="+mj-ea"/>
              </a:rPr>
              <a:t>  </a:t>
            </a:r>
            <a:r>
              <a:rPr lang="en-US" altLang="ko-KR" sz="2000" spc="-110" dirty="0">
                <a:latin typeface="+mj-ea"/>
                <a:ea typeface="+mj-ea"/>
              </a:rPr>
              <a:t>2. </a:t>
            </a:r>
            <a:r>
              <a:rPr lang="ko-KR" altLang="en-US" sz="2000" spc="-110" dirty="0">
                <a:latin typeface="+mj-ea"/>
                <a:ea typeface="+mj-ea"/>
              </a:rPr>
              <a:t>제</a:t>
            </a:r>
            <a:r>
              <a:rPr lang="en-US" altLang="ko-KR" sz="2000" spc="-110" dirty="0">
                <a:latin typeface="+mj-ea"/>
                <a:ea typeface="+mj-ea"/>
              </a:rPr>
              <a:t>6</a:t>
            </a:r>
            <a:r>
              <a:rPr lang="ko-KR" altLang="en-US" sz="2000" spc="-110" dirty="0">
                <a:latin typeface="+mj-ea"/>
                <a:ea typeface="+mj-ea"/>
              </a:rPr>
              <a:t>조제</a:t>
            </a:r>
            <a:r>
              <a:rPr lang="en-US" altLang="ko-KR" sz="2000" spc="-110" dirty="0">
                <a:latin typeface="+mj-ea"/>
                <a:ea typeface="+mj-ea"/>
              </a:rPr>
              <a:t>2</a:t>
            </a:r>
            <a:r>
              <a:rPr lang="ko-KR" altLang="en-US" sz="2000" spc="-110" dirty="0">
                <a:latin typeface="+mj-ea"/>
                <a:ea typeface="+mj-ea"/>
              </a:rPr>
              <a:t>항의 경우</a:t>
            </a:r>
            <a:r>
              <a:rPr lang="en-US" altLang="ko-KR" sz="2000" spc="-110" dirty="0">
                <a:latin typeface="+mj-ea"/>
                <a:ea typeface="+mj-ea"/>
              </a:rPr>
              <a:t>: 10</a:t>
            </a:r>
            <a:r>
              <a:rPr lang="ko-KR" altLang="en-US" sz="2000" spc="-110" dirty="0">
                <a:latin typeface="+mj-ea"/>
                <a:ea typeface="+mj-ea"/>
              </a:rPr>
              <a:t>억원 이하의 벌금</a:t>
            </a:r>
            <a:endParaRPr lang="ko-KR" altLang="en-US" sz="2000" spc="-150" dirty="0">
              <a:latin typeface="+mj-ea"/>
              <a:ea typeface="+mj-ea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165D101-35CF-40EF-8763-5C6EAF633850}"/>
              </a:ext>
            </a:extLst>
          </p:cNvPr>
          <p:cNvCxnSpPr>
            <a:cxnSpLocks/>
          </p:cNvCxnSpPr>
          <p:nvPr/>
        </p:nvCxnSpPr>
        <p:spPr>
          <a:xfrm>
            <a:off x="2135560" y="2761144"/>
            <a:ext cx="8503921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93400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안전보건관리체계 구축 </a:t>
            </a:r>
            <a:r>
              <a:rPr lang="en-US" altLang="ko-KR" sz="4000" dirty="0">
                <a:solidFill>
                  <a:srgbClr val="0D3C77"/>
                </a:solidFill>
                <a:latin typeface="+mj-ea"/>
              </a:rPr>
              <a:t>7</a:t>
            </a:r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가지 핵심요소</a:t>
            </a:r>
            <a:endParaRPr lang="en-US" altLang="ko-KR" sz="5400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AA1426-89B4-41F0-889C-ADB1D2532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49" y="1652920"/>
            <a:ext cx="10729192" cy="4944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7C06BE-3122-41A1-BEE7-11C4E8C69E37}"/>
              </a:ext>
            </a:extLst>
          </p:cNvPr>
          <p:cNvSpPr txBox="1"/>
          <p:nvPr/>
        </p:nvSpPr>
        <p:spPr>
          <a:xfrm>
            <a:off x="1415480" y="2169190"/>
            <a:ext cx="9946429" cy="391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2000" i="0" u="none" strike="noStrike" spc="-160" baseline="0" dirty="0">
                <a:solidFill>
                  <a:srgbClr val="0000FF"/>
                </a:solidFill>
                <a:latin typeface="+mj-ea"/>
                <a:ea typeface="+mj-ea"/>
              </a:rPr>
              <a:t>➊  </a:t>
            </a:r>
            <a:r>
              <a:rPr lang="ko-KR" altLang="en-US" sz="2000" spc="-160" dirty="0">
                <a:solidFill>
                  <a:srgbClr val="0000FF"/>
                </a:solidFill>
                <a:latin typeface="+mj-ea"/>
                <a:ea typeface="+mj-ea"/>
              </a:rPr>
              <a:t>경영자의 </a:t>
            </a:r>
            <a:r>
              <a:rPr lang="ko-KR" altLang="en-US" sz="2000" spc="-160" dirty="0" err="1">
                <a:solidFill>
                  <a:srgbClr val="0000FF"/>
                </a:solidFill>
                <a:latin typeface="+mj-ea"/>
                <a:ea typeface="+mj-ea"/>
              </a:rPr>
              <a:t>리더쉽</a:t>
            </a:r>
            <a:r>
              <a:rPr lang="ko-KR" altLang="en-US" sz="2000" spc="-16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ko-KR" sz="2000" spc="-160" dirty="0">
                <a:solidFill>
                  <a:srgbClr val="0000FF"/>
                </a:solidFill>
                <a:latin typeface="+mj-ea"/>
                <a:ea typeface="+mj-ea"/>
              </a:rPr>
              <a:t>:  </a:t>
            </a:r>
            <a:r>
              <a:rPr lang="ko-KR" altLang="en-US" sz="2000" spc="-160" dirty="0">
                <a:latin typeface="+mj-ea"/>
                <a:ea typeface="+mj-ea"/>
              </a:rPr>
              <a:t>안전보건경영 방침 수립</a:t>
            </a:r>
            <a:r>
              <a:rPr lang="en-US" altLang="ko-KR" sz="2000" spc="-160" dirty="0">
                <a:latin typeface="+mj-ea"/>
                <a:ea typeface="+mj-ea"/>
              </a:rPr>
              <a:t>, </a:t>
            </a:r>
            <a:r>
              <a:rPr lang="ko-KR" altLang="en-US" sz="2000" spc="-160" dirty="0">
                <a:latin typeface="+mj-ea"/>
                <a:ea typeface="+mj-ea"/>
              </a:rPr>
              <a:t>안전보건 필요한 자원</a:t>
            </a:r>
            <a:r>
              <a:rPr lang="en-US" altLang="ko-KR" sz="2000" spc="-160" dirty="0">
                <a:latin typeface="+mj-ea"/>
                <a:ea typeface="+mj-ea"/>
              </a:rPr>
              <a:t>(</a:t>
            </a:r>
            <a:r>
              <a:rPr lang="ko-KR" altLang="en-US" sz="2000" spc="-160" dirty="0">
                <a:latin typeface="+mj-ea"/>
                <a:ea typeface="+mj-ea"/>
              </a:rPr>
              <a:t>인력</a:t>
            </a:r>
            <a:r>
              <a:rPr lang="en-US" altLang="ko-KR" sz="2000" spc="-160" dirty="0">
                <a:latin typeface="+mj-ea"/>
                <a:ea typeface="+mj-ea"/>
              </a:rPr>
              <a:t>,</a:t>
            </a:r>
            <a:r>
              <a:rPr lang="ko-KR" altLang="en-US" sz="2000" spc="-160" dirty="0">
                <a:latin typeface="+mj-ea"/>
                <a:ea typeface="+mj-ea"/>
              </a:rPr>
              <a:t>시설</a:t>
            </a:r>
            <a:r>
              <a:rPr lang="en-US" altLang="ko-KR" sz="2000" spc="-160" dirty="0">
                <a:latin typeface="+mj-ea"/>
                <a:ea typeface="+mj-ea"/>
              </a:rPr>
              <a:t>,</a:t>
            </a:r>
            <a:r>
              <a:rPr lang="ko-KR" altLang="en-US" sz="2000" spc="-160" dirty="0">
                <a:latin typeface="+mj-ea"/>
                <a:ea typeface="+mj-ea"/>
              </a:rPr>
              <a:t>장비</a:t>
            </a:r>
            <a:r>
              <a:rPr lang="en-US" altLang="ko-KR" sz="2000" spc="-160" dirty="0">
                <a:latin typeface="+mj-ea"/>
                <a:ea typeface="+mj-ea"/>
              </a:rPr>
              <a:t>) </a:t>
            </a:r>
            <a:r>
              <a:rPr lang="ko-KR" altLang="en-US" sz="2000" spc="-160" dirty="0">
                <a:latin typeface="+mj-ea"/>
                <a:ea typeface="+mj-ea"/>
              </a:rPr>
              <a:t>배정 등</a:t>
            </a:r>
            <a:endParaRPr lang="en-US" altLang="ko-KR" sz="2000" i="0" u="none" strike="noStrike" spc="-160" baseline="0" dirty="0">
              <a:latin typeface="+mj-ea"/>
              <a:ea typeface="+mj-ea"/>
            </a:endParaRPr>
          </a:p>
          <a:p>
            <a:pPr marL="358775" indent="-358775" algn="just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2000" i="0" u="none" strike="noStrike" spc="-160" baseline="0" dirty="0">
                <a:solidFill>
                  <a:srgbClr val="0000FF"/>
                </a:solidFill>
                <a:latin typeface="+mj-ea"/>
                <a:ea typeface="+mj-ea"/>
              </a:rPr>
              <a:t>➋ </a:t>
            </a:r>
            <a:r>
              <a:rPr lang="ko-KR" altLang="en-US" sz="2000" spc="-160" dirty="0">
                <a:solidFill>
                  <a:srgbClr val="0000FF"/>
                </a:solidFill>
                <a:latin typeface="+mj-ea"/>
                <a:ea typeface="+mj-ea"/>
              </a:rPr>
              <a:t>근로자의 참여 </a:t>
            </a:r>
            <a:r>
              <a:rPr lang="en-US" altLang="ko-KR" sz="2000" spc="-160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en-US" altLang="ko-KR" sz="2000" spc="-160" dirty="0">
                <a:latin typeface="+mj-ea"/>
                <a:ea typeface="+mj-ea"/>
              </a:rPr>
              <a:t> </a:t>
            </a:r>
            <a:r>
              <a:rPr lang="ko-KR" altLang="en-US" sz="2000" spc="-160" dirty="0">
                <a:latin typeface="+mj-ea"/>
                <a:ea typeface="+mj-ea"/>
              </a:rPr>
              <a:t>안전보건 정보 공개</a:t>
            </a:r>
            <a:r>
              <a:rPr lang="en-US" altLang="ko-KR" sz="2000" spc="-160" dirty="0">
                <a:latin typeface="+mj-ea"/>
                <a:ea typeface="+mj-ea"/>
              </a:rPr>
              <a:t>,  </a:t>
            </a:r>
            <a:r>
              <a:rPr lang="ko-KR" altLang="en-US" sz="2000" spc="-160" dirty="0">
                <a:latin typeface="+mj-ea"/>
                <a:ea typeface="+mj-ea"/>
              </a:rPr>
              <a:t>모든 구성원 참여 절차 마련</a:t>
            </a:r>
            <a:r>
              <a:rPr lang="en-US" altLang="ko-KR" sz="2000" spc="-160" dirty="0">
                <a:latin typeface="+mj-ea"/>
                <a:ea typeface="+mj-ea"/>
              </a:rPr>
              <a:t>, </a:t>
            </a:r>
            <a:r>
              <a:rPr lang="ko-KR" altLang="en-US" sz="2000" spc="-160" dirty="0">
                <a:latin typeface="+mj-ea"/>
                <a:ea typeface="+mj-ea"/>
              </a:rPr>
              <a:t>자유로운 의견제시 등 </a:t>
            </a:r>
            <a:endParaRPr lang="en-US" altLang="ko-KR" sz="2000" spc="-160" dirty="0">
              <a:latin typeface="+mj-ea"/>
              <a:ea typeface="+mj-ea"/>
            </a:endParaRPr>
          </a:p>
          <a:p>
            <a:pPr marL="358775" indent="-358775" algn="just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2000" i="0" u="none" strike="noStrike" spc="-160" baseline="0" dirty="0">
                <a:solidFill>
                  <a:srgbClr val="0000FF"/>
                </a:solidFill>
                <a:latin typeface="+mj-ea"/>
                <a:ea typeface="+mj-ea"/>
              </a:rPr>
              <a:t>➌ </a:t>
            </a:r>
            <a:r>
              <a:rPr lang="ko-KR" altLang="en-US" sz="2000" spc="-160" dirty="0">
                <a:solidFill>
                  <a:srgbClr val="0000FF"/>
                </a:solidFill>
                <a:latin typeface="+mj-ea"/>
                <a:ea typeface="+mj-ea"/>
              </a:rPr>
              <a:t>위험요인파악 </a:t>
            </a:r>
            <a:r>
              <a:rPr lang="en-US" altLang="ko-KR" sz="2000" spc="-160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en-US" altLang="ko-KR" sz="2000" spc="-160" dirty="0">
                <a:latin typeface="+mj-ea"/>
                <a:ea typeface="+mj-ea"/>
              </a:rPr>
              <a:t> </a:t>
            </a:r>
            <a:r>
              <a:rPr lang="ko-KR" altLang="en-US" sz="2000" spc="-160" dirty="0">
                <a:latin typeface="+mj-ea"/>
                <a:ea typeface="+mj-ea"/>
              </a:rPr>
              <a:t>위험요인 정보수집</a:t>
            </a:r>
            <a:r>
              <a:rPr lang="en-US" altLang="ko-KR" sz="2000" spc="-160" dirty="0">
                <a:latin typeface="+mj-ea"/>
                <a:ea typeface="+mj-ea"/>
              </a:rPr>
              <a:t>, </a:t>
            </a:r>
            <a:r>
              <a:rPr lang="ko-KR" altLang="en-US" sz="2000" spc="-160" dirty="0" err="1">
                <a:latin typeface="+mj-ea"/>
                <a:ea typeface="+mj-ea"/>
              </a:rPr>
              <a:t>아차사고</a:t>
            </a:r>
            <a:r>
              <a:rPr lang="ko-KR" altLang="en-US" sz="2000" spc="-160" dirty="0">
                <a:latin typeface="+mj-ea"/>
                <a:ea typeface="+mj-ea"/>
              </a:rPr>
              <a:t> 조사</a:t>
            </a:r>
            <a:r>
              <a:rPr lang="en-US" altLang="ko-KR" sz="2000" spc="-160" dirty="0">
                <a:latin typeface="+mj-ea"/>
                <a:ea typeface="+mj-ea"/>
              </a:rPr>
              <a:t>,  </a:t>
            </a:r>
            <a:r>
              <a:rPr lang="ko-KR" altLang="en-US" sz="2000" spc="-160" dirty="0">
                <a:latin typeface="+mj-ea"/>
                <a:ea typeface="+mj-ea"/>
              </a:rPr>
              <a:t>위험기계 등 파악</a:t>
            </a:r>
            <a:r>
              <a:rPr lang="en-US" altLang="ko-KR" sz="2000" spc="-160" dirty="0">
                <a:latin typeface="+mj-ea"/>
                <a:ea typeface="+mj-ea"/>
              </a:rPr>
              <a:t>,  </a:t>
            </a:r>
            <a:r>
              <a:rPr lang="ko-KR" altLang="en-US" sz="2000" spc="-160" dirty="0">
                <a:latin typeface="+mj-ea"/>
                <a:ea typeface="+mj-ea"/>
              </a:rPr>
              <a:t>장소 및 작업형태별 위험요인 파악</a:t>
            </a:r>
            <a:endParaRPr lang="en-US" altLang="ko-KR" sz="2000" spc="-160" dirty="0">
              <a:latin typeface="+mj-ea"/>
              <a:ea typeface="+mj-ea"/>
            </a:endParaRPr>
          </a:p>
          <a:p>
            <a:pPr marL="358775" indent="-358775" algn="just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2000" i="0" u="none" strike="noStrike" spc="-160" baseline="0" dirty="0">
                <a:solidFill>
                  <a:srgbClr val="0000FF"/>
                </a:solidFill>
                <a:latin typeface="+mj-ea"/>
                <a:ea typeface="+mj-ea"/>
              </a:rPr>
              <a:t>➍  </a:t>
            </a:r>
            <a:r>
              <a:rPr lang="ko-KR" altLang="en-US" sz="2000" spc="-160" dirty="0">
                <a:solidFill>
                  <a:srgbClr val="0000FF"/>
                </a:solidFill>
                <a:latin typeface="+mj-ea"/>
                <a:ea typeface="+mj-ea"/>
              </a:rPr>
              <a:t>위험요인 </a:t>
            </a:r>
            <a:r>
              <a:rPr lang="ko-KR" altLang="en-US" sz="2000" spc="-160" dirty="0" err="1" smtClean="0">
                <a:solidFill>
                  <a:srgbClr val="0000FF"/>
                </a:solidFill>
                <a:latin typeface="+mj-ea"/>
                <a:ea typeface="+mj-ea"/>
              </a:rPr>
              <a:t>제거대체</a:t>
            </a:r>
            <a:r>
              <a:rPr lang="ko-KR" altLang="en-US" sz="2000" spc="-160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ko-KR" altLang="en-US" sz="2000" spc="-160" dirty="0">
                <a:solidFill>
                  <a:srgbClr val="0000FF"/>
                </a:solidFill>
                <a:latin typeface="+mj-ea"/>
                <a:ea typeface="+mj-ea"/>
              </a:rPr>
              <a:t>및 </a:t>
            </a:r>
            <a:r>
              <a:rPr lang="ko-KR" altLang="en-US" sz="2000" spc="-160" dirty="0" smtClean="0">
                <a:solidFill>
                  <a:srgbClr val="0000FF"/>
                </a:solidFill>
                <a:latin typeface="+mj-ea"/>
                <a:ea typeface="+mj-ea"/>
              </a:rPr>
              <a:t>통제 </a:t>
            </a:r>
            <a:r>
              <a:rPr lang="en-US" altLang="ko-KR" sz="2000" spc="-160" dirty="0" smtClean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en-US" altLang="ko-KR" sz="2000" spc="-160" dirty="0" smtClean="0">
                <a:latin typeface="+mj-ea"/>
                <a:ea typeface="+mj-ea"/>
              </a:rPr>
              <a:t> </a:t>
            </a:r>
            <a:r>
              <a:rPr lang="ko-KR" altLang="en-US" sz="2000" spc="-160" dirty="0">
                <a:latin typeface="+mj-ea"/>
                <a:ea typeface="+mj-ea"/>
              </a:rPr>
              <a:t>위험성평가 실시</a:t>
            </a:r>
            <a:r>
              <a:rPr lang="en-US" altLang="ko-KR" sz="2000" spc="-160" dirty="0">
                <a:latin typeface="+mj-ea"/>
                <a:ea typeface="+mj-ea"/>
              </a:rPr>
              <a:t>,  </a:t>
            </a:r>
            <a:r>
              <a:rPr lang="ko-KR" altLang="en-US" sz="2000" spc="-160" dirty="0">
                <a:latin typeface="+mj-ea"/>
                <a:ea typeface="+mj-ea"/>
              </a:rPr>
              <a:t>위험요인 제거 〮 대체 통제방안 검토</a:t>
            </a:r>
            <a:r>
              <a:rPr lang="en-US" altLang="ko-KR" sz="2000" spc="-160" dirty="0">
                <a:latin typeface="+mj-ea"/>
                <a:ea typeface="+mj-ea"/>
              </a:rPr>
              <a:t>, </a:t>
            </a:r>
            <a:r>
              <a:rPr lang="ko-KR" altLang="en-US" sz="2000" spc="-160" dirty="0">
                <a:latin typeface="+mj-ea"/>
                <a:ea typeface="+mj-ea"/>
              </a:rPr>
              <a:t>교육 훈련 실시 등</a:t>
            </a:r>
            <a:endParaRPr lang="en-US" altLang="ko-KR" sz="2000" spc="-160" dirty="0">
              <a:latin typeface="+mj-ea"/>
              <a:ea typeface="+mj-ea"/>
            </a:endParaRPr>
          </a:p>
          <a:p>
            <a:pPr marL="358775" indent="-358775" algn="just">
              <a:lnSpc>
                <a:spcPct val="150000"/>
              </a:lnSpc>
              <a:spcBef>
                <a:spcPts val="300"/>
              </a:spcBef>
              <a:spcAft>
                <a:spcPts val="200"/>
              </a:spcAft>
            </a:pPr>
            <a:r>
              <a:rPr lang="ko-KR" altLang="en-US" sz="2000" i="0" u="none" strike="noStrike" spc="-160" baseline="0" dirty="0">
                <a:solidFill>
                  <a:srgbClr val="0000FF"/>
                </a:solidFill>
                <a:latin typeface="+mj-ea"/>
                <a:ea typeface="+mj-ea"/>
              </a:rPr>
              <a:t>➎  비상조치 계획 수립 </a:t>
            </a:r>
            <a:r>
              <a:rPr lang="en-US" altLang="ko-KR" sz="2000" i="0" u="none" strike="noStrike" spc="-160" baseline="0" dirty="0">
                <a:latin typeface="+mj-ea"/>
                <a:ea typeface="+mj-ea"/>
              </a:rPr>
              <a:t>:  </a:t>
            </a:r>
            <a:r>
              <a:rPr lang="ko-KR" altLang="en-US" sz="2000" i="0" u="none" strike="noStrike" spc="-160" baseline="0" dirty="0">
                <a:latin typeface="+mj-ea"/>
                <a:ea typeface="+mj-ea"/>
              </a:rPr>
              <a:t>중대산업재해 조치 매뉴얼 마련</a:t>
            </a:r>
            <a:r>
              <a:rPr lang="en-US" altLang="ko-KR" sz="2000" i="0" u="none" strike="noStrike" spc="-160" baseline="0" dirty="0">
                <a:latin typeface="+mj-ea"/>
                <a:ea typeface="+mj-ea"/>
              </a:rPr>
              <a:t>, </a:t>
            </a:r>
            <a:r>
              <a:rPr lang="ko-KR" altLang="en-US" sz="2000" i="0" u="none" strike="noStrike" spc="-160" baseline="0" dirty="0">
                <a:latin typeface="+mj-ea"/>
                <a:ea typeface="+mj-ea"/>
              </a:rPr>
              <a:t>비상조치계획 및 대피훈련 실시</a:t>
            </a:r>
            <a:endParaRPr lang="en-US" altLang="ko-KR" sz="2000" i="0" u="none" strike="noStrike" spc="-160" baseline="0" dirty="0">
              <a:latin typeface="+mj-ea"/>
              <a:ea typeface="+mj-ea"/>
            </a:endParaRPr>
          </a:p>
          <a:p>
            <a:pPr marL="358775" indent="-358775" algn="just">
              <a:lnSpc>
                <a:spcPct val="150000"/>
              </a:lnSpc>
              <a:spcBef>
                <a:spcPts val="300"/>
              </a:spcBef>
              <a:spcAft>
                <a:spcPts val="200"/>
              </a:spcAft>
            </a:pPr>
            <a:r>
              <a:rPr lang="ko-KR" altLang="en-US" sz="2000" i="0" u="none" strike="noStrike" spc="-160" baseline="0" dirty="0">
                <a:solidFill>
                  <a:srgbClr val="0000FF"/>
                </a:solidFill>
                <a:latin typeface="+mj-ea"/>
                <a:ea typeface="+mj-ea"/>
              </a:rPr>
              <a:t>➏  도급 용역 </a:t>
            </a:r>
            <a:r>
              <a:rPr lang="ko-KR" altLang="en-US" sz="2000" i="0" u="none" strike="noStrike" spc="-160" baseline="0" dirty="0" err="1">
                <a:solidFill>
                  <a:srgbClr val="0000FF"/>
                </a:solidFill>
                <a:latin typeface="+mj-ea"/>
                <a:ea typeface="+mj-ea"/>
              </a:rPr>
              <a:t>위탁시</a:t>
            </a:r>
            <a:r>
              <a:rPr lang="ko-KR" altLang="en-US" sz="2000" i="0" u="none" strike="noStrike" spc="-160" baseline="0" dirty="0">
                <a:solidFill>
                  <a:srgbClr val="0000FF"/>
                </a:solidFill>
                <a:latin typeface="+mj-ea"/>
                <a:ea typeface="+mj-ea"/>
              </a:rPr>
              <a:t> 안전보건확보 </a:t>
            </a:r>
            <a:r>
              <a:rPr lang="en-US" altLang="ko-KR" sz="2000" i="0" u="none" strike="noStrike" spc="-160" baseline="0" dirty="0">
                <a:solidFill>
                  <a:srgbClr val="0000FF"/>
                </a:solidFill>
                <a:latin typeface="+mj-ea"/>
                <a:ea typeface="+mj-ea"/>
              </a:rPr>
              <a:t>:  </a:t>
            </a:r>
            <a:r>
              <a:rPr lang="ko-KR" altLang="en-US" sz="2000" spc="-160" dirty="0">
                <a:latin typeface="+mj-ea"/>
                <a:ea typeface="+mj-ea"/>
              </a:rPr>
              <a:t>산재예방 능력 갖춘 사업주 선정</a:t>
            </a:r>
            <a:r>
              <a:rPr lang="en-US" altLang="ko-KR" sz="2000" spc="-160" dirty="0">
                <a:latin typeface="+mj-ea"/>
                <a:ea typeface="+mj-ea"/>
              </a:rPr>
              <a:t>, </a:t>
            </a:r>
            <a:r>
              <a:rPr lang="ko-KR" altLang="en-US" sz="2000" spc="-160" dirty="0">
                <a:latin typeface="+mj-ea"/>
                <a:ea typeface="+mj-ea"/>
              </a:rPr>
              <a:t>사업장 내 모든 구성원 보호  </a:t>
            </a:r>
            <a:endParaRPr lang="en-US" altLang="ko-KR" sz="2000" i="0" u="none" strike="noStrike" spc="-160" baseline="0" dirty="0">
              <a:latin typeface="+mj-ea"/>
              <a:ea typeface="+mj-ea"/>
            </a:endParaRPr>
          </a:p>
          <a:p>
            <a:pPr marL="358775" indent="-358775" algn="just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2000" i="0" u="none" strike="noStrike" spc="-160" baseline="0" dirty="0">
                <a:solidFill>
                  <a:srgbClr val="0000FF"/>
                </a:solidFill>
                <a:latin typeface="+mj-ea"/>
                <a:ea typeface="+mj-ea"/>
              </a:rPr>
              <a:t>➐  평가 및 개선 </a:t>
            </a:r>
            <a:r>
              <a:rPr lang="en-US" altLang="ko-KR" sz="2000" i="0" u="none" strike="noStrike" spc="-160" baseline="0" dirty="0">
                <a:solidFill>
                  <a:srgbClr val="0000FF"/>
                </a:solidFill>
                <a:latin typeface="+mj-ea"/>
                <a:ea typeface="+mj-ea"/>
              </a:rPr>
              <a:t>:  </a:t>
            </a:r>
            <a:r>
              <a:rPr lang="en-US" altLang="ko-KR" sz="2000" spc="-160" dirty="0">
                <a:latin typeface="+mj-ea"/>
                <a:ea typeface="+mj-ea"/>
              </a:rPr>
              <a:t> </a:t>
            </a:r>
            <a:r>
              <a:rPr lang="ko-KR" altLang="en-US" sz="2000" spc="-160" dirty="0">
                <a:latin typeface="+mj-ea"/>
                <a:ea typeface="+mj-ea"/>
              </a:rPr>
              <a:t>안전보건목표 설정하고 관리</a:t>
            </a:r>
            <a:r>
              <a:rPr lang="en-US" altLang="ko-KR" sz="2000" spc="-160" dirty="0">
                <a:latin typeface="+mj-ea"/>
                <a:ea typeface="+mj-ea"/>
              </a:rPr>
              <a:t>, </a:t>
            </a:r>
            <a:r>
              <a:rPr lang="ko-KR" altLang="en-US" sz="2000" spc="-160" dirty="0">
                <a:latin typeface="+mj-ea"/>
                <a:ea typeface="+mj-ea"/>
              </a:rPr>
              <a:t>안전보건관리체계 제대로 운영되는지 점검</a:t>
            </a:r>
            <a:endParaRPr lang="en-US" altLang="ko-KR" sz="1800" i="0" u="none" strike="noStrike" spc="-160" baseline="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029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>
            <a:extLst>
              <a:ext uri="{FF2B5EF4-FFF2-40B4-BE49-F238E27FC236}">
                <a16:creationId xmlns:a16="http://schemas.microsoft.com/office/drawing/2014/main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7"/>
            <a:ext cx="10515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>
                <a:solidFill>
                  <a:srgbClr val="0D3C77"/>
                </a:solidFill>
                <a:latin typeface="+mj-ea"/>
              </a:rPr>
              <a:t>중대재해처벌법과 산업안전보건법</a:t>
            </a:r>
            <a:endParaRPr lang="ko-KR" altLang="en-US" sz="2400" dirty="0">
              <a:solidFill>
                <a:srgbClr val="0D3C77"/>
              </a:solidFill>
              <a:latin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678238"/>
            <a:ext cx="12192000" cy="2152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3DBAACE-83A9-47FB-969F-47FA692A9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32" y="1556792"/>
            <a:ext cx="1094186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Arial"/>
        <a:ea typeface="KoPub돋움체 Bold"/>
        <a:cs typeface=""/>
      </a:majorFont>
      <a:minorFont>
        <a:latin typeface="Arial"/>
        <a:ea typeface="KoPub돋움체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>
        <a:spAutoFit/>
      </a:bodyPr>
      <a:lstStyle>
        <a:defPPr algn="l">
          <a:defRPr sz="1800" b="0" i="0" u="none" strike="noStrike" baseline="0" smtClean="0">
            <a:solidFill>
              <a:srgbClr val="221E1F"/>
            </a:solidFill>
            <a:latin typeface="Sandoll GothicNeo1 05 Md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9156</TotalTime>
  <Words>1579</Words>
  <Application>Microsoft Office PowerPoint</Application>
  <PresentationFormat>와이드스크린</PresentationFormat>
  <Paragraphs>198</Paragraphs>
  <Slides>27</Slides>
  <Notes>22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6" baseType="lpstr">
      <vt:lpstr>Malgun Gothic Semilight</vt:lpstr>
      <vt:lpstr>KoPub돋움체 Bold</vt:lpstr>
      <vt:lpstr>Arial</vt:lpstr>
      <vt:lpstr>나눔스퀘어 ExtraBold</vt:lpstr>
      <vt:lpstr>G마켓 산스 TTF Bold</vt:lpstr>
      <vt:lpstr>KoPub돋움체 Medium</vt:lpstr>
      <vt:lpstr>휴먼둥근헤드라인</vt:lpstr>
      <vt:lpstr>맑은 고딕</vt:lpstr>
      <vt:lpstr>Office 테마</vt:lpstr>
      <vt:lpstr>PowerPoint 프레젠테이션</vt:lpstr>
      <vt:lpstr>1. 중대재해처벌법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2. 위험성평가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산업재해 예방을 위한 안전보건관리체계</dc:title>
  <dc:creator>임정옥</dc:creator>
  <cp:lastModifiedBy>산업기계사업실</cp:lastModifiedBy>
  <cp:revision>1142</cp:revision>
  <cp:lastPrinted>2025-06-25T07:17:11Z</cp:lastPrinted>
  <dcterms:created xsi:type="dcterms:W3CDTF">2021-08-30T16:34:22Z</dcterms:created>
  <dcterms:modified xsi:type="dcterms:W3CDTF">2025-09-24T00:22:33Z</dcterms:modified>
</cp:coreProperties>
</file>